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Hypothetical Customers:   Fund Management Company, Research Institution and Individual Investors.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gawlik/nys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gawlik/nyse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nancequotes-api.com/#singlestock-easy" TargetMode="External"/><Relationship Id="rId4" Type="http://schemas.openxmlformats.org/officeDocument/2006/relationships/hyperlink" Target="https://financequotes-api.com/#singlestock-eas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easonwow/Stock_Prediction_Scal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Stock Price Prediction based on Historical Data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390525" y="2789092"/>
            <a:ext cx="8222100" cy="551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Bowei Wang, Qichu Zhao, You 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/>
              <a:t>Process historical stock </a:t>
            </a:r>
            <a:r>
              <a:rPr lang="en" sz="2000"/>
              <a:t>data sets</a:t>
            </a:r>
            <a:r>
              <a:rPr lang="en" sz="2000"/>
              <a:t> </a:t>
            </a:r>
            <a:r>
              <a:rPr lang="en" sz="2000"/>
              <a:t>to make</a:t>
            </a:r>
            <a:r>
              <a:rPr lang="en" sz="2000"/>
              <a:t> meaningful analysis and predict stock price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Utilize information from Kaggle and Real-Time Quote API 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2000"/>
              <a:t>Design UI to allow </a:t>
            </a:r>
            <a:r>
              <a:rPr lang="en" sz="2000"/>
              <a:t>interact</a:t>
            </a:r>
            <a:r>
              <a:rPr lang="en" sz="2000"/>
              <a:t> with users and r</a:t>
            </a:r>
            <a:r>
              <a:rPr lang="en" sz="2000"/>
              <a:t>epresent result using charts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Visualize the difference between the prediction and the actual stock prices and meet the acceptance criteria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Q &amp; A</a:t>
            </a: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3436325" y="3105825"/>
            <a:ext cx="4023000" cy="1186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/>
              <a:t>Users select one stock and one timeframe </a:t>
            </a:r>
            <a:r>
              <a:rPr lang="en"/>
              <a:t>(1 day/1 week/1 month) at a time. System runs data model and predict the following trend (up/down) based on time scale. System displays whether the price trend is up or down of the prediction and actual history trend.</a:t>
            </a:r>
          </a:p>
          <a:p>
            <a:pPr indent="-342900" lvl="0" marL="45720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/>
              <a:t>Users select one stock and one timeframe (1 day/1 week/1 month) at a time. System runs data model and </a:t>
            </a:r>
            <a:r>
              <a:rPr lang="en"/>
              <a:t>predict the following </a:t>
            </a:r>
            <a:r>
              <a:rPr b="1" i="1" lang="en"/>
              <a:t>closing price</a:t>
            </a:r>
            <a:r>
              <a:rPr lang="en"/>
              <a:t> based on time scale. System displays a line chart of price trend with the predict closing price and actual history price.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Focus on some main factors that will influence the price and get </a:t>
            </a:r>
            <a:r>
              <a:rPr lang="en">
                <a:solidFill>
                  <a:schemeClr val="dk1"/>
                </a:solidFill>
              </a:rPr>
              <a:t>relevant dataset. (Market Price, Market Cap, PE Ratio, EPS, Volume and historical Financial Statement)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/>
              <a:t>Train the data science models and pick the best one based on performance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/>
              <a:t>Visualization using Zeppelin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3374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/>
              <a:t>	</a:t>
            </a: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Sample of price data: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Size:  Daily stock prices of year 2010-2016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	851,265 lines and 52.7 MB CSV file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25" y="2690599"/>
            <a:ext cx="7900351" cy="2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200" y="3120975"/>
            <a:ext cx="3163975" cy="8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2965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New York Stock Exchange S&amp;P 500 Companies historical prices with fundamental data:</a:t>
            </a:r>
            <a:r>
              <a:rPr i="1" lang="en">
                <a:solidFill>
                  <a:schemeClr val="dk1"/>
                </a:solidFill>
              </a:rPr>
              <a:t> </a:t>
            </a:r>
            <a:r>
              <a:rPr i="1" lang="en"/>
              <a:t>	</a:t>
            </a:r>
            <a:r>
              <a:rPr i="1" lang="en">
                <a:solidFill>
                  <a:schemeClr val="hlink"/>
                </a:solidFill>
                <a:hlinkClick r:id="rId3"/>
              </a:rPr>
              <a:t>https://www.kaggle.com/dgawlik/nyse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Sample of foundation data: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Size:  1782 lines with 77 columns each line and 1.4 MB CSV file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900" y="2508750"/>
            <a:ext cx="7003876" cy="20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2.	</a:t>
            </a:r>
            <a:r>
              <a:rPr lang="en">
                <a:solidFill>
                  <a:schemeClr val="dk1"/>
                </a:solidFill>
              </a:rPr>
              <a:t>Quote API for Yahoo Finance: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h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ttps://financequotes-api.com/#singlestock-easy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Input: 	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Output:	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5775" y="3212752"/>
            <a:ext cx="5412451" cy="17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5775" y="2437000"/>
            <a:ext cx="4464775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x="678000" y="2907950"/>
            <a:ext cx="7788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470650" y="1413850"/>
            <a:ext cx="2610900" cy="1055100"/>
          </a:xfrm>
          <a:prstGeom prst="wedgeRoundRectCallout">
            <a:avLst>
              <a:gd fmla="val -8798" name="adj1"/>
              <a:gd fmla="val 8154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Clean Data, Learn Spark and Zeppelin, Search references for algorithm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905425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11/12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6266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11/19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45770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11/26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459050" y="2895600"/>
            <a:ext cx="114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Week 12/3</a:t>
            </a:r>
          </a:p>
        </p:txBody>
      </p:sp>
      <p:cxnSp>
        <p:nvCxnSpPr>
          <p:cNvPr id="111" name="Shape 111"/>
          <p:cNvCxnSpPr>
            <a:stCxn id="107" idx="0"/>
          </p:cNvCxnSpPr>
          <p:nvPr/>
        </p:nvCxnSpPr>
        <p:spPr>
          <a:xfrm>
            <a:off x="1476925" y="2895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2" name="Shape 112"/>
          <p:cNvSpPr/>
          <p:nvPr/>
        </p:nvSpPr>
        <p:spPr>
          <a:xfrm>
            <a:off x="4791675" y="1413850"/>
            <a:ext cx="3028800" cy="1055100"/>
          </a:xfrm>
          <a:prstGeom prst="wedgeRoundRectCallout">
            <a:avLst>
              <a:gd fmla="val -35237" name="adj1"/>
              <a:gd fmla="val 83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Implement (tail), Improve the accuracy if possible, Render on Zeppelin, Design Test cases</a:t>
            </a:r>
          </a:p>
        </p:txBody>
      </p:sp>
      <p:sp>
        <p:nvSpPr>
          <p:cNvPr id="113" name="Shape 113"/>
          <p:cNvSpPr/>
          <p:nvPr/>
        </p:nvSpPr>
        <p:spPr>
          <a:xfrm>
            <a:off x="1344700" y="3602675"/>
            <a:ext cx="2610900" cy="1055100"/>
          </a:xfrm>
          <a:prstGeom prst="wedgeRoundRectCallout">
            <a:avLst>
              <a:gd fmla="val 24680" name="adj1"/>
              <a:gd fmla="val -86639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Clean Data (tail), Try to implement the prediction model on a small dataset</a:t>
            </a:r>
          </a:p>
        </p:txBody>
      </p:sp>
      <p:sp>
        <p:nvSpPr>
          <p:cNvPr id="114" name="Shape 114"/>
          <p:cNvSpPr/>
          <p:nvPr/>
        </p:nvSpPr>
        <p:spPr>
          <a:xfrm>
            <a:off x="5725100" y="3602675"/>
            <a:ext cx="2610900" cy="1055100"/>
          </a:xfrm>
          <a:prstGeom prst="wedgeRoundRectCallout">
            <a:avLst>
              <a:gd fmla="val 6267" name="adj1"/>
              <a:gd fmla="val -877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Tests and check criteria, Implement UI, Prepare Final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Scala and code repository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in Scala: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Parsing data from CSV file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Clean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Filter and trim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Calculate and implement prediction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Data </a:t>
            </a:r>
            <a:r>
              <a:rPr lang="en"/>
              <a:t>visualization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Tests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Repository:	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https://github.com/reasonwow/Stock_Prediction_Scala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/>
              <a:t>For user case 1, randomly choose 100 stocks for each time scale </a:t>
            </a:r>
            <a:r>
              <a:rPr lang="en"/>
              <a:t>scenario (1 day/1 week/1 month) and compare each predictive trends (up/down) with historical trends, the accuracy rate of prediction model should be at </a:t>
            </a:r>
            <a:r>
              <a:rPr b="1" i="1" lang="en"/>
              <a:t>least</a:t>
            </a:r>
            <a:r>
              <a:rPr lang="en"/>
              <a:t> 60%.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/>
              <a:t>For user case 2, randomly choose 100 stocks for each time scale scenario (1 day/1 week/1 month) and compare each predictive closing price with historical price, the average difference between the two should be at </a:t>
            </a:r>
            <a:r>
              <a:rPr b="1" i="1" lang="en"/>
              <a:t>most</a:t>
            </a:r>
            <a:r>
              <a:rPr lang="en"/>
              <a:t> 20%.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Acceptance criteria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