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74424fba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74424fba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74424fba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74424fba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74424fba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74424fba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74424fba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74424fba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74424fbaa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74424fbaa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74424fbaa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74424fbaa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74424fbaa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74424fbaa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74424fbaa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e74424fbaa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7db75003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e7db75003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7db75003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7db7500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4424fba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74424fb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7db75003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7db75003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7db75003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e7db75003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7db75003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e7db75003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e7db75003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e7db75003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e7db75003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e7db75003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e96515ab3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e96515ab3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e96515ab3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e96515ab3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e6f2679b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e6f2679b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e6f2679b5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e6f2679b5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7db75003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7db75003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74424fba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74424fba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e7db75003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e7db75003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e7db75003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e7db75003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e7db750034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e7db75003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e96515ab3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e96515ab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74424fba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74424fba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74424fba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74424fba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74424fba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74424fba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74424fba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74424fba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74424fba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74424fba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74424fba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74424fba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10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0175" y="1493950"/>
            <a:ext cx="4260300" cy="12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780">
                <a:solidFill>
                  <a:srgbClr val="A60F0F"/>
                </a:solidFill>
                <a:latin typeface="Calibri"/>
                <a:ea typeface="Calibri"/>
                <a:cs typeface="Calibri"/>
                <a:sym typeface="Calibri"/>
              </a:rPr>
              <a:t>Filter Pruning</a:t>
            </a:r>
            <a:r>
              <a:rPr lang="en-GB" sz="3780">
                <a:solidFill>
                  <a:srgbClr val="A60F0F"/>
                </a:solidFill>
                <a:latin typeface="Calibri"/>
                <a:ea typeface="Calibri"/>
                <a:cs typeface="Calibri"/>
                <a:sym typeface="Calibri"/>
              </a:rPr>
              <a:t> via Geometric Median</a:t>
            </a:r>
            <a:endParaRPr sz="3780">
              <a:solidFill>
                <a:srgbClr val="A6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62675" y="3793050"/>
            <a:ext cx="19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J. Miguel Valverde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08975" y="4049750"/>
            <a:ext cx="16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@jmlipman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33550" y="4352375"/>
            <a:ext cx="16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15/08/2021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74" y="4088600"/>
            <a:ext cx="322500" cy="3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type="ctrTitle"/>
          </p:nvPr>
        </p:nvSpPr>
        <p:spPr>
          <a:xfrm>
            <a:off x="449850" y="2754550"/>
            <a:ext cx="4260300" cy="4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679">
                <a:latin typeface="Calibri"/>
                <a:ea typeface="Calibri"/>
                <a:cs typeface="Calibri"/>
                <a:sym typeface="Calibri"/>
              </a:rPr>
              <a:t>Yang He et al. (CVPR 19)</a:t>
            </a:r>
            <a:endParaRPr sz="167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025" y="1123625"/>
            <a:ext cx="4136150" cy="266943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/>
          <p:nvPr/>
        </p:nvSpPr>
        <p:spPr>
          <a:xfrm>
            <a:off x="3877050" y="2292050"/>
            <a:ext cx="3224400" cy="139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 Pruning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625" y="250138"/>
            <a:ext cx="647825" cy="5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/>
        </p:nvSpPr>
        <p:spPr>
          <a:xfrm>
            <a:off x="512225" y="1301900"/>
            <a:ext cx="40977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Pruning strategy (when)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-GB" sz="1700">
                <a:solidFill>
                  <a:srgbClr val="999999"/>
                </a:solidFill>
              </a:rPr>
              <a:t>Pruning method (how)</a:t>
            </a:r>
            <a:endParaRPr sz="1700">
              <a:solidFill>
                <a:srgbClr val="999999"/>
              </a:solidFill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2381050" y="2734900"/>
            <a:ext cx="1048800" cy="52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</a:t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4132800" y="2734900"/>
            <a:ext cx="1048800" cy="52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Prune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5947900" y="2734900"/>
            <a:ext cx="1048800" cy="52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Fine-tune</a:t>
            </a:r>
            <a:endParaRPr/>
          </a:p>
        </p:txBody>
      </p:sp>
      <p:cxnSp>
        <p:nvCxnSpPr>
          <p:cNvPr id="202" name="Google Shape;202;p22"/>
          <p:cNvCxnSpPr>
            <a:stCxn id="199" idx="3"/>
            <a:endCxn id="200" idx="1"/>
          </p:cNvCxnSpPr>
          <p:nvPr/>
        </p:nvCxnSpPr>
        <p:spPr>
          <a:xfrm>
            <a:off x="3429850" y="2995150"/>
            <a:ext cx="702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2"/>
          <p:cNvCxnSpPr>
            <a:stCxn id="200" idx="3"/>
            <a:endCxn id="201" idx="1"/>
          </p:cNvCxnSpPr>
          <p:nvPr/>
        </p:nvCxnSpPr>
        <p:spPr>
          <a:xfrm>
            <a:off x="5181600" y="2995150"/>
            <a:ext cx="766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2"/>
          <p:cNvSpPr/>
          <p:nvPr/>
        </p:nvSpPr>
        <p:spPr>
          <a:xfrm>
            <a:off x="2787975" y="2551100"/>
            <a:ext cx="334200" cy="2835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8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 txBox="1"/>
          <p:nvPr>
            <p:ph type="title"/>
          </p:nvPr>
        </p:nvSpPr>
        <p:spPr>
          <a:xfrm>
            <a:off x="838366" y="4539800"/>
            <a:ext cx="7029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en-GB" sz="1520"/>
              <a:t>Loop</a:t>
            </a:r>
            <a:endParaRPr sz="1520"/>
          </a:p>
        </p:txBody>
      </p:sp>
      <p:sp>
        <p:nvSpPr>
          <p:cNvPr id="206" name="Google Shape;206;p22"/>
          <p:cNvSpPr/>
          <p:nvPr/>
        </p:nvSpPr>
        <p:spPr>
          <a:xfrm>
            <a:off x="463150" y="4574300"/>
            <a:ext cx="334200" cy="2835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8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6258050" y="2571750"/>
            <a:ext cx="334200" cy="2835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8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 txBox="1"/>
          <p:nvPr>
            <p:ph type="title"/>
          </p:nvPr>
        </p:nvSpPr>
        <p:spPr>
          <a:xfrm>
            <a:off x="1398926" y="2818900"/>
            <a:ext cx="8010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-GB" sz="1520"/>
              <a:t>3 steps</a:t>
            </a:r>
            <a:endParaRPr b="1" sz="1520"/>
          </a:p>
        </p:txBody>
      </p:sp>
      <p:sp>
        <p:nvSpPr>
          <p:cNvPr id="209" name="Google Shape;209;p22"/>
          <p:cNvSpPr txBox="1"/>
          <p:nvPr>
            <p:ph type="title"/>
          </p:nvPr>
        </p:nvSpPr>
        <p:spPr>
          <a:xfrm>
            <a:off x="4872450" y="3673400"/>
            <a:ext cx="12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-GB" sz="1520"/>
              <a:t>Multiple repetitions</a:t>
            </a:r>
            <a:endParaRPr b="1" sz="1520"/>
          </a:p>
        </p:txBody>
      </p:sp>
      <p:sp>
        <p:nvSpPr>
          <p:cNvPr id="210" name="Google Shape;210;p22"/>
          <p:cNvSpPr/>
          <p:nvPr/>
        </p:nvSpPr>
        <p:spPr>
          <a:xfrm>
            <a:off x="5279600" y="2140700"/>
            <a:ext cx="334200" cy="2835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8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 Pruning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625" y="250138"/>
            <a:ext cx="647825" cy="5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/>
        </p:nvSpPr>
        <p:spPr>
          <a:xfrm>
            <a:off x="512225" y="1301900"/>
            <a:ext cx="40977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-GB" sz="1700">
                <a:solidFill>
                  <a:srgbClr val="999999"/>
                </a:solidFill>
              </a:rPr>
              <a:t>Pruning strategy (when)</a:t>
            </a:r>
            <a:endParaRPr sz="1700">
              <a:solidFill>
                <a:srgbClr val="99999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Pruning method (how)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1386550" y="2602825"/>
            <a:ext cx="800400" cy="7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1538950" y="2755225"/>
            <a:ext cx="800400" cy="769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1691350" y="2907625"/>
            <a:ext cx="800400" cy="769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1843750" y="3060025"/>
            <a:ext cx="800400" cy="7692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1996150" y="3212425"/>
            <a:ext cx="800400" cy="769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2148550" y="3364825"/>
            <a:ext cx="800400" cy="769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2300950" y="3517225"/>
            <a:ext cx="800400" cy="769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2453350" y="3669625"/>
            <a:ext cx="800400" cy="7692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2605750" y="3822025"/>
            <a:ext cx="800400" cy="769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2758150" y="3974425"/>
            <a:ext cx="800400" cy="7692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23"/>
          <p:cNvCxnSpPr/>
          <p:nvPr/>
        </p:nvCxnSpPr>
        <p:spPr>
          <a:xfrm>
            <a:off x="2210150" y="2657225"/>
            <a:ext cx="221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3"/>
          <p:cNvCxnSpPr/>
          <p:nvPr/>
        </p:nvCxnSpPr>
        <p:spPr>
          <a:xfrm>
            <a:off x="2362550" y="2809625"/>
            <a:ext cx="206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3"/>
          <p:cNvCxnSpPr/>
          <p:nvPr/>
        </p:nvCxnSpPr>
        <p:spPr>
          <a:xfrm>
            <a:off x="2514950" y="2962025"/>
            <a:ext cx="19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3"/>
          <p:cNvCxnSpPr/>
          <p:nvPr/>
        </p:nvCxnSpPr>
        <p:spPr>
          <a:xfrm>
            <a:off x="2667350" y="3114425"/>
            <a:ext cx="17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3"/>
          <p:cNvCxnSpPr/>
          <p:nvPr/>
        </p:nvCxnSpPr>
        <p:spPr>
          <a:xfrm>
            <a:off x="2819750" y="3266825"/>
            <a:ext cx="162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3"/>
          <p:cNvCxnSpPr/>
          <p:nvPr/>
        </p:nvCxnSpPr>
        <p:spPr>
          <a:xfrm>
            <a:off x="2972150" y="3419225"/>
            <a:ext cx="146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3"/>
          <p:cNvCxnSpPr/>
          <p:nvPr/>
        </p:nvCxnSpPr>
        <p:spPr>
          <a:xfrm>
            <a:off x="3124550" y="3571625"/>
            <a:ext cx="132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3"/>
          <p:cNvCxnSpPr/>
          <p:nvPr/>
        </p:nvCxnSpPr>
        <p:spPr>
          <a:xfrm>
            <a:off x="3276950" y="3724025"/>
            <a:ext cx="118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3"/>
          <p:cNvCxnSpPr/>
          <p:nvPr/>
        </p:nvCxnSpPr>
        <p:spPr>
          <a:xfrm>
            <a:off x="3429350" y="3876425"/>
            <a:ext cx="101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3"/>
          <p:cNvCxnSpPr/>
          <p:nvPr/>
        </p:nvCxnSpPr>
        <p:spPr>
          <a:xfrm>
            <a:off x="3581750" y="40288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3"/>
          <p:cNvSpPr txBox="1"/>
          <p:nvPr/>
        </p:nvSpPr>
        <p:spPr>
          <a:xfrm>
            <a:off x="4452750" y="2483500"/>
            <a:ext cx="447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0.38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0.94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0.62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0.08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0.44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0.15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0.84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0.97</a:t>
            </a:r>
            <a:endParaRPr sz="1000"/>
          </a:p>
        </p:txBody>
      </p:sp>
      <p:sp>
        <p:nvSpPr>
          <p:cNvPr id="243" name="Google Shape;243;p23"/>
          <p:cNvSpPr txBox="1"/>
          <p:nvPr>
            <p:ph type="title"/>
          </p:nvPr>
        </p:nvSpPr>
        <p:spPr>
          <a:xfrm>
            <a:off x="4324941" y="2131500"/>
            <a:ext cx="7029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-GB" sz="1520"/>
              <a:t>Rank</a:t>
            </a:r>
            <a:endParaRPr b="1" sz="1520"/>
          </a:p>
        </p:txBody>
      </p:sp>
      <p:sp>
        <p:nvSpPr>
          <p:cNvPr id="244" name="Google Shape;244;p23"/>
          <p:cNvSpPr txBox="1"/>
          <p:nvPr>
            <p:ph type="title"/>
          </p:nvPr>
        </p:nvSpPr>
        <p:spPr>
          <a:xfrm>
            <a:off x="4900050" y="1371850"/>
            <a:ext cx="34188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20" u="sng"/>
              <a:t>Goal: “Remove </a:t>
            </a:r>
            <a:r>
              <a:rPr b="1" lang="en-GB" sz="1420" u="sng"/>
              <a:t>unimportant</a:t>
            </a:r>
            <a:r>
              <a:rPr lang="en-GB" sz="1420" u="sng"/>
              <a:t> channels”</a:t>
            </a:r>
            <a:endParaRPr sz="1420" u="s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 Pruning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250" name="Google Shape;2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4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625" y="250138"/>
            <a:ext cx="647825" cy="5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"/>
          <p:cNvSpPr txBox="1"/>
          <p:nvPr/>
        </p:nvSpPr>
        <p:spPr>
          <a:xfrm>
            <a:off x="512225" y="1301900"/>
            <a:ext cx="40977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-GB" sz="1700">
                <a:solidFill>
                  <a:srgbClr val="999999"/>
                </a:solidFill>
              </a:rPr>
              <a:t>Pruning strategy (when)</a:t>
            </a:r>
            <a:endParaRPr sz="1700">
              <a:solidFill>
                <a:srgbClr val="99999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Pruning method (how)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54" name="Google Shape;2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1386550" y="2602825"/>
            <a:ext cx="800400" cy="7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1538950" y="2755225"/>
            <a:ext cx="800400" cy="769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1691350" y="2907625"/>
            <a:ext cx="800400" cy="769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>
            <a:off x="1843750" y="3060025"/>
            <a:ext cx="800400" cy="7692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"/>
          <p:cNvSpPr/>
          <p:nvPr/>
        </p:nvSpPr>
        <p:spPr>
          <a:xfrm>
            <a:off x="1996150" y="3212425"/>
            <a:ext cx="800400" cy="769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2148550" y="3364825"/>
            <a:ext cx="800400" cy="769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2300950" y="3517225"/>
            <a:ext cx="800400" cy="769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2453350" y="3669625"/>
            <a:ext cx="800400" cy="7692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2605750" y="3822025"/>
            <a:ext cx="800400" cy="769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2758150" y="3974425"/>
            <a:ext cx="800400" cy="7692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24"/>
          <p:cNvCxnSpPr/>
          <p:nvPr/>
        </p:nvCxnSpPr>
        <p:spPr>
          <a:xfrm>
            <a:off x="2210150" y="2657225"/>
            <a:ext cx="221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4"/>
          <p:cNvCxnSpPr/>
          <p:nvPr/>
        </p:nvCxnSpPr>
        <p:spPr>
          <a:xfrm>
            <a:off x="2362550" y="2809625"/>
            <a:ext cx="206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4"/>
          <p:cNvCxnSpPr/>
          <p:nvPr/>
        </p:nvCxnSpPr>
        <p:spPr>
          <a:xfrm>
            <a:off x="2514950" y="2962025"/>
            <a:ext cx="19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4"/>
          <p:cNvCxnSpPr/>
          <p:nvPr/>
        </p:nvCxnSpPr>
        <p:spPr>
          <a:xfrm>
            <a:off x="2667350" y="3114425"/>
            <a:ext cx="17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4"/>
          <p:cNvCxnSpPr/>
          <p:nvPr/>
        </p:nvCxnSpPr>
        <p:spPr>
          <a:xfrm>
            <a:off x="2819750" y="3266825"/>
            <a:ext cx="162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4"/>
          <p:cNvCxnSpPr/>
          <p:nvPr/>
        </p:nvCxnSpPr>
        <p:spPr>
          <a:xfrm>
            <a:off x="2972150" y="3419225"/>
            <a:ext cx="146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4"/>
          <p:cNvCxnSpPr/>
          <p:nvPr/>
        </p:nvCxnSpPr>
        <p:spPr>
          <a:xfrm>
            <a:off x="3124550" y="3571625"/>
            <a:ext cx="132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4"/>
          <p:cNvCxnSpPr/>
          <p:nvPr/>
        </p:nvCxnSpPr>
        <p:spPr>
          <a:xfrm>
            <a:off x="3276950" y="3724025"/>
            <a:ext cx="118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4"/>
          <p:cNvCxnSpPr/>
          <p:nvPr/>
        </p:nvCxnSpPr>
        <p:spPr>
          <a:xfrm>
            <a:off x="3429350" y="3876425"/>
            <a:ext cx="101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4"/>
          <p:cNvCxnSpPr/>
          <p:nvPr/>
        </p:nvCxnSpPr>
        <p:spPr>
          <a:xfrm>
            <a:off x="3581750" y="40288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4"/>
          <p:cNvSpPr txBox="1"/>
          <p:nvPr/>
        </p:nvSpPr>
        <p:spPr>
          <a:xfrm>
            <a:off x="4452750" y="2483500"/>
            <a:ext cx="447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0.38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0.94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0.62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0.08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0.44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0.15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0.84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0.97</a:t>
            </a:r>
            <a:endParaRPr sz="1000"/>
          </a:p>
        </p:txBody>
      </p:sp>
      <p:sp>
        <p:nvSpPr>
          <p:cNvPr id="276" name="Google Shape;276;p24"/>
          <p:cNvSpPr txBox="1"/>
          <p:nvPr>
            <p:ph type="title"/>
          </p:nvPr>
        </p:nvSpPr>
        <p:spPr>
          <a:xfrm>
            <a:off x="4324941" y="2131500"/>
            <a:ext cx="7029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-GB" sz="1520"/>
              <a:t>Rank</a:t>
            </a:r>
            <a:endParaRPr b="1" sz="1520"/>
          </a:p>
        </p:txBody>
      </p:sp>
      <p:sp>
        <p:nvSpPr>
          <p:cNvPr id="277" name="Google Shape;277;p24"/>
          <p:cNvSpPr txBox="1"/>
          <p:nvPr>
            <p:ph type="title"/>
          </p:nvPr>
        </p:nvSpPr>
        <p:spPr>
          <a:xfrm>
            <a:off x="6011449" y="2131500"/>
            <a:ext cx="11865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-GB" sz="1520"/>
              <a:t>Threshold</a:t>
            </a:r>
            <a:endParaRPr b="1" sz="1520"/>
          </a:p>
        </p:txBody>
      </p:sp>
      <p:sp>
        <p:nvSpPr>
          <p:cNvPr id="278" name="Google Shape;278;p24"/>
          <p:cNvSpPr txBox="1"/>
          <p:nvPr/>
        </p:nvSpPr>
        <p:spPr>
          <a:xfrm>
            <a:off x="6281550" y="2483500"/>
            <a:ext cx="447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0.38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0000"/>
                </a:solidFill>
              </a:rPr>
              <a:t>0.11</a:t>
            </a:r>
            <a:endParaRPr b="1"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0.94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0.62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0000"/>
                </a:solidFill>
              </a:rPr>
              <a:t>0.08</a:t>
            </a:r>
            <a:endParaRPr b="1"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0.44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0000"/>
                </a:solidFill>
              </a:rPr>
              <a:t>0.15</a:t>
            </a:r>
            <a:endParaRPr b="1"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0.84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0.97</a:t>
            </a:r>
            <a:endParaRPr sz="1000"/>
          </a:p>
        </p:txBody>
      </p:sp>
      <p:cxnSp>
        <p:nvCxnSpPr>
          <p:cNvPr id="279" name="Google Shape;279;p24"/>
          <p:cNvCxnSpPr>
            <a:stCxn id="275" idx="3"/>
            <a:endCxn id="278" idx="1"/>
          </p:cNvCxnSpPr>
          <p:nvPr/>
        </p:nvCxnSpPr>
        <p:spPr>
          <a:xfrm>
            <a:off x="4900050" y="3345400"/>
            <a:ext cx="1381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24"/>
          <p:cNvSpPr txBox="1"/>
          <p:nvPr>
            <p:ph type="title"/>
          </p:nvPr>
        </p:nvSpPr>
        <p:spPr>
          <a:xfrm>
            <a:off x="4900050" y="1371850"/>
            <a:ext cx="34188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20" u="sng"/>
              <a:t>Goal: “Remove </a:t>
            </a:r>
            <a:r>
              <a:rPr b="1" lang="en-GB" sz="1420" u="sng"/>
              <a:t>unimportant</a:t>
            </a:r>
            <a:r>
              <a:rPr lang="en-GB" sz="1420" u="sng"/>
              <a:t> channels”</a:t>
            </a:r>
            <a:endParaRPr sz="1420"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 Pruning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625" y="250138"/>
            <a:ext cx="647825" cy="5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5"/>
          <p:cNvSpPr txBox="1"/>
          <p:nvPr/>
        </p:nvSpPr>
        <p:spPr>
          <a:xfrm>
            <a:off x="512225" y="1301900"/>
            <a:ext cx="40977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-GB" sz="1700">
                <a:solidFill>
                  <a:srgbClr val="999999"/>
                </a:solidFill>
              </a:rPr>
              <a:t>Pruning strategy (when)</a:t>
            </a:r>
            <a:endParaRPr sz="1700">
              <a:solidFill>
                <a:srgbClr val="99999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Pruning method (how)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90" name="Google Shape;29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1" name="Google Shape;291;p25"/>
          <p:cNvSpPr txBox="1"/>
          <p:nvPr>
            <p:ph type="title"/>
          </p:nvPr>
        </p:nvSpPr>
        <p:spPr>
          <a:xfrm>
            <a:off x="4760450" y="3612875"/>
            <a:ext cx="35997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20"/>
              <a:t>Filter descriptor (Weights, feature maps)</a:t>
            </a:r>
            <a:endParaRPr sz="1420"/>
          </a:p>
        </p:txBody>
      </p:sp>
      <p:pic>
        <p:nvPicPr>
          <p:cNvPr id="292" name="Google Shape;29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4900" y="2378575"/>
            <a:ext cx="874200" cy="87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25"/>
          <p:cNvCxnSpPr/>
          <p:nvPr/>
        </p:nvCxnSpPr>
        <p:spPr>
          <a:xfrm flipH="1" rot="10800000">
            <a:off x="3528900" y="3139175"/>
            <a:ext cx="606000" cy="5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25"/>
          <p:cNvSpPr txBox="1"/>
          <p:nvPr>
            <p:ph type="title"/>
          </p:nvPr>
        </p:nvSpPr>
        <p:spPr>
          <a:xfrm>
            <a:off x="311700" y="3612875"/>
            <a:ext cx="39537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20"/>
              <a:t>Heuristic function (L1, L2, Rank, Derivative, …)</a:t>
            </a:r>
            <a:endParaRPr sz="1420"/>
          </a:p>
        </p:txBody>
      </p:sp>
      <p:cxnSp>
        <p:nvCxnSpPr>
          <p:cNvPr id="295" name="Google Shape;295;p25"/>
          <p:cNvCxnSpPr/>
          <p:nvPr/>
        </p:nvCxnSpPr>
        <p:spPr>
          <a:xfrm rot="10800000">
            <a:off x="4685225" y="3139175"/>
            <a:ext cx="65250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25"/>
          <p:cNvSpPr txBox="1"/>
          <p:nvPr>
            <p:ph type="title"/>
          </p:nvPr>
        </p:nvSpPr>
        <p:spPr>
          <a:xfrm>
            <a:off x="4324941" y="2131500"/>
            <a:ext cx="7029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-GB" sz="1520"/>
              <a:t>Rank</a:t>
            </a:r>
            <a:endParaRPr b="1" sz="1520"/>
          </a:p>
        </p:txBody>
      </p:sp>
      <p:sp>
        <p:nvSpPr>
          <p:cNvPr id="297" name="Google Shape;297;p25"/>
          <p:cNvSpPr txBox="1"/>
          <p:nvPr>
            <p:ph type="title"/>
          </p:nvPr>
        </p:nvSpPr>
        <p:spPr>
          <a:xfrm>
            <a:off x="4900050" y="1371850"/>
            <a:ext cx="34188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20" u="sng"/>
              <a:t>Goal: “Remove </a:t>
            </a:r>
            <a:r>
              <a:rPr b="1" lang="en-GB" sz="1420" u="sng"/>
              <a:t>unimportant</a:t>
            </a:r>
            <a:r>
              <a:rPr lang="en-GB" sz="1420" u="sng"/>
              <a:t> channels”</a:t>
            </a:r>
            <a:endParaRPr sz="1420" u="sn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 Pruning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303" name="Google Shape;3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6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625" y="250138"/>
            <a:ext cx="647825" cy="5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6"/>
          <p:cNvSpPr txBox="1"/>
          <p:nvPr/>
        </p:nvSpPr>
        <p:spPr>
          <a:xfrm>
            <a:off x="512225" y="1301900"/>
            <a:ext cx="40977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-GB" sz="1700">
                <a:solidFill>
                  <a:srgbClr val="999999"/>
                </a:solidFill>
              </a:rPr>
              <a:t>Pruning strategy (when)</a:t>
            </a:r>
            <a:endParaRPr sz="1700">
              <a:solidFill>
                <a:srgbClr val="99999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Pruning method (how)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07" name="Google Shape;30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8" name="Google Shape;308;p26"/>
          <p:cNvSpPr txBox="1"/>
          <p:nvPr>
            <p:ph type="title"/>
          </p:nvPr>
        </p:nvSpPr>
        <p:spPr>
          <a:xfrm>
            <a:off x="2807250" y="2429275"/>
            <a:ext cx="39537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20"/>
              <a:t>Some examples of</a:t>
            </a:r>
            <a:endParaRPr sz="1420"/>
          </a:p>
        </p:txBody>
      </p:sp>
      <p:sp>
        <p:nvSpPr>
          <p:cNvPr id="309" name="Google Shape;309;p26"/>
          <p:cNvSpPr txBox="1"/>
          <p:nvPr>
            <p:ph type="title"/>
          </p:nvPr>
        </p:nvSpPr>
        <p:spPr>
          <a:xfrm>
            <a:off x="735900" y="2893600"/>
            <a:ext cx="80964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20">
                <a:solidFill>
                  <a:srgbClr val="A60F0F"/>
                </a:solidFill>
              </a:rPr>
              <a:t>L1 norm</a:t>
            </a:r>
            <a:r>
              <a:rPr lang="en-GB" sz="1420"/>
              <a:t> of the </a:t>
            </a:r>
            <a:r>
              <a:rPr b="1" lang="en-GB" sz="1420">
                <a:solidFill>
                  <a:srgbClr val="0000FF"/>
                </a:solidFill>
              </a:rPr>
              <a:t>weights</a:t>
            </a:r>
            <a:r>
              <a:rPr lang="en-GB" sz="1420"/>
              <a:t> </a:t>
            </a:r>
            <a:r>
              <a:rPr lang="en-GB" sz="920"/>
              <a:t>(</a:t>
            </a:r>
            <a:r>
              <a:rPr lang="en-GB" sz="900"/>
              <a:t>Deep Model Compression based on the Training History, 2021)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20">
                <a:solidFill>
                  <a:srgbClr val="A60F0F"/>
                </a:solidFill>
              </a:rPr>
              <a:t>L2 norm</a:t>
            </a:r>
            <a:r>
              <a:rPr lang="en-GB" sz="1420"/>
              <a:t> of the </a:t>
            </a:r>
            <a:r>
              <a:rPr b="1" lang="en-GB" sz="1420">
                <a:solidFill>
                  <a:srgbClr val="0000FF"/>
                </a:solidFill>
              </a:rPr>
              <a:t>gradients </a:t>
            </a:r>
            <a:r>
              <a:rPr lang="en-GB" sz="920"/>
              <a:t>(Localization-aware channel pruning for object detection, 2020)</a:t>
            </a:r>
            <a:endParaRPr sz="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A60F0F"/>
                </a:solidFill>
              </a:rPr>
              <a:t>Rank</a:t>
            </a:r>
            <a:r>
              <a:rPr lang="en-GB" sz="1400"/>
              <a:t> of </a:t>
            </a:r>
            <a:r>
              <a:rPr b="1" lang="en-GB" sz="1400">
                <a:solidFill>
                  <a:srgbClr val="0000FF"/>
                </a:solidFill>
              </a:rPr>
              <a:t>feature maps</a:t>
            </a:r>
            <a:r>
              <a:rPr lang="en-GB" sz="1400"/>
              <a:t> </a:t>
            </a:r>
            <a:r>
              <a:rPr lang="en-GB" sz="900"/>
              <a:t>(HRank: Filter Pruning using High-Rank Feature Map, 2020)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A60F0F"/>
                </a:solidFill>
              </a:rPr>
              <a:t>L1 norm of Pearson’s correlation</a:t>
            </a:r>
            <a:r>
              <a:rPr lang="en-GB" sz="1400"/>
              <a:t> of </a:t>
            </a:r>
            <a:r>
              <a:rPr b="1" lang="en-GB" sz="1400">
                <a:solidFill>
                  <a:srgbClr val="0000FF"/>
                </a:solidFill>
              </a:rPr>
              <a:t>feature maps</a:t>
            </a:r>
            <a:r>
              <a:rPr lang="en-GB" sz="1400"/>
              <a:t> </a:t>
            </a:r>
            <a:r>
              <a:rPr lang="en-GB" sz="900"/>
              <a:t>(Filter Distillation for Network Compression, 2020)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A60F0F"/>
                </a:solidFill>
              </a:rPr>
              <a:t>Loss</a:t>
            </a:r>
            <a:r>
              <a:rPr lang="en-GB" sz="1400"/>
              <a:t> difference (</a:t>
            </a:r>
            <a:r>
              <a:rPr b="1" lang="en-GB" sz="1400">
                <a:solidFill>
                  <a:srgbClr val="0000FF"/>
                </a:solidFill>
              </a:rPr>
              <a:t>weights</a:t>
            </a:r>
            <a:r>
              <a:rPr lang="en-GB" sz="1400"/>
              <a:t>) between pruned and non-pruned </a:t>
            </a:r>
            <a:r>
              <a:rPr lang="en-GB" sz="900"/>
              <a:t>(Gate Decorator, 2019)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10" name="Google Shape;31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0188" y="2314600"/>
            <a:ext cx="647825" cy="54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6"/>
          <p:cNvSpPr txBox="1"/>
          <p:nvPr>
            <p:ph type="title"/>
          </p:nvPr>
        </p:nvSpPr>
        <p:spPr>
          <a:xfrm>
            <a:off x="4900050" y="1371850"/>
            <a:ext cx="34188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20" u="sng"/>
              <a:t>Goal: “Remove </a:t>
            </a:r>
            <a:r>
              <a:rPr b="1" lang="en-GB" sz="1420" u="sng"/>
              <a:t>unimportant</a:t>
            </a:r>
            <a:r>
              <a:rPr lang="en-GB" sz="1420" u="sng"/>
              <a:t> channels”</a:t>
            </a:r>
            <a:endParaRPr sz="1420" u="sn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 Pruning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317" name="Google Shape;3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7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625" y="250138"/>
            <a:ext cx="647825" cy="5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7"/>
          <p:cNvSpPr txBox="1"/>
          <p:nvPr/>
        </p:nvSpPr>
        <p:spPr>
          <a:xfrm>
            <a:off x="512225" y="1301900"/>
            <a:ext cx="40977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-GB" sz="1700">
                <a:solidFill>
                  <a:srgbClr val="999999"/>
                </a:solidFill>
              </a:rPr>
              <a:t>Pruning strategy (when)</a:t>
            </a:r>
            <a:endParaRPr sz="1700">
              <a:solidFill>
                <a:srgbClr val="99999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Pruning method (how)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21" name="Google Shape;3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2" name="Google Shape;322;p27"/>
          <p:cNvSpPr/>
          <p:nvPr/>
        </p:nvSpPr>
        <p:spPr>
          <a:xfrm>
            <a:off x="1386550" y="2602825"/>
            <a:ext cx="800400" cy="7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7"/>
          <p:cNvSpPr/>
          <p:nvPr/>
        </p:nvSpPr>
        <p:spPr>
          <a:xfrm>
            <a:off x="1538950" y="2755225"/>
            <a:ext cx="800400" cy="769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7"/>
          <p:cNvSpPr/>
          <p:nvPr/>
        </p:nvSpPr>
        <p:spPr>
          <a:xfrm>
            <a:off x="1691350" y="2907625"/>
            <a:ext cx="800400" cy="769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7"/>
          <p:cNvSpPr/>
          <p:nvPr/>
        </p:nvSpPr>
        <p:spPr>
          <a:xfrm>
            <a:off x="1843750" y="3060025"/>
            <a:ext cx="800400" cy="7692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7"/>
          <p:cNvSpPr/>
          <p:nvPr/>
        </p:nvSpPr>
        <p:spPr>
          <a:xfrm>
            <a:off x="1996150" y="3212425"/>
            <a:ext cx="800400" cy="769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7"/>
          <p:cNvSpPr/>
          <p:nvPr/>
        </p:nvSpPr>
        <p:spPr>
          <a:xfrm>
            <a:off x="2148550" y="3364825"/>
            <a:ext cx="800400" cy="769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7"/>
          <p:cNvSpPr/>
          <p:nvPr/>
        </p:nvSpPr>
        <p:spPr>
          <a:xfrm>
            <a:off x="2300950" y="3517225"/>
            <a:ext cx="800400" cy="769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7"/>
          <p:cNvSpPr/>
          <p:nvPr/>
        </p:nvSpPr>
        <p:spPr>
          <a:xfrm>
            <a:off x="2453350" y="3669625"/>
            <a:ext cx="800400" cy="7692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"/>
          <p:cNvSpPr/>
          <p:nvPr/>
        </p:nvSpPr>
        <p:spPr>
          <a:xfrm>
            <a:off x="2605750" y="3822025"/>
            <a:ext cx="800400" cy="769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7"/>
          <p:cNvSpPr/>
          <p:nvPr/>
        </p:nvSpPr>
        <p:spPr>
          <a:xfrm>
            <a:off x="2758150" y="3974425"/>
            <a:ext cx="800400" cy="7692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2" name="Google Shape;332;p27"/>
          <p:cNvCxnSpPr/>
          <p:nvPr/>
        </p:nvCxnSpPr>
        <p:spPr>
          <a:xfrm>
            <a:off x="2210150" y="2657225"/>
            <a:ext cx="221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27"/>
          <p:cNvCxnSpPr/>
          <p:nvPr/>
        </p:nvCxnSpPr>
        <p:spPr>
          <a:xfrm>
            <a:off x="2362550" y="2809625"/>
            <a:ext cx="206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27"/>
          <p:cNvCxnSpPr/>
          <p:nvPr/>
        </p:nvCxnSpPr>
        <p:spPr>
          <a:xfrm>
            <a:off x="2514950" y="2962025"/>
            <a:ext cx="19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27"/>
          <p:cNvCxnSpPr/>
          <p:nvPr/>
        </p:nvCxnSpPr>
        <p:spPr>
          <a:xfrm>
            <a:off x="2667350" y="3114425"/>
            <a:ext cx="17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27"/>
          <p:cNvCxnSpPr/>
          <p:nvPr/>
        </p:nvCxnSpPr>
        <p:spPr>
          <a:xfrm>
            <a:off x="2819750" y="3266825"/>
            <a:ext cx="162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27"/>
          <p:cNvCxnSpPr/>
          <p:nvPr/>
        </p:nvCxnSpPr>
        <p:spPr>
          <a:xfrm>
            <a:off x="2972150" y="3419225"/>
            <a:ext cx="146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27"/>
          <p:cNvCxnSpPr/>
          <p:nvPr/>
        </p:nvCxnSpPr>
        <p:spPr>
          <a:xfrm>
            <a:off x="3124550" y="3571625"/>
            <a:ext cx="132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27"/>
          <p:cNvCxnSpPr/>
          <p:nvPr/>
        </p:nvCxnSpPr>
        <p:spPr>
          <a:xfrm>
            <a:off x="3276950" y="3724025"/>
            <a:ext cx="118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27"/>
          <p:cNvCxnSpPr/>
          <p:nvPr/>
        </p:nvCxnSpPr>
        <p:spPr>
          <a:xfrm>
            <a:off x="3429350" y="3876425"/>
            <a:ext cx="101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27"/>
          <p:cNvCxnSpPr/>
          <p:nvPr/>
        </p:nvCxnSpPr>
        <p:spPr>
          <a:xfrm>
            <a:off x="3581750" y="40288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27"/>
          <p:cNvSpPr txBox="1"/>
          <p:nvPr/>
        </p:nvSpPr>
        <p:spPr>
          <a:xfrm>
            <a:off x="4452750" y="2483500"/>
            <a:ext cx="447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0.38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0.94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0.62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0.08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0.44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0.15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0.84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0.97</a:t>
            </a:r>
            <a:endParaRPr sz="1000"/>
          </a:p>
        </p:txBody>
      </p:sp>
      <p:sp>
        <p:nvSpPr>
          <p:cNvPr id="343" name="Google Shape;343;p27"/>
          <p:cNvSpPr txBox="1"/>
          <p:nvPr>
            <p:ph type="title"/>
          </p:nvPr>
        </p:nvSpPr>
        <p:spPr>
          <a:xfrm>
            <a:off x="4324941" y="2131500"/>
            <a:ext cx="7029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-GB" sz="1520"/>
              <a:t>Rank</a:t>
            </a:r>
            <a:endParaRPr b="1" sz="1520"/>
          </a:p>
        </p:txBody>
      </p:sp>
      <p:sp>
        <p:nvSpPr>
          <p:cNvPr id="344" name="Google Shape;344;p27"/>
          <p:cNvSpPr txBox="1"/>
          <p:nvPr>
            <p:ph type="title"/>
          </p:nvPr>
        </p:nvSpPr>
        <p:spPr>
          <a:xfrm>
            <a:off x="5477575" y="2131500"/>
            <a:ext cx="24546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20"/>
              <a:t>(Via architectural changes)</a:t>
            </a:r>
            <a:endParaRPr sz="1420"/>
          </a:p>
        </p:txBody>
      </p:sp>
      <p:sp>
        <p:nvSpPr>
          <p:cNvPr id="345" name="Google Shape;345;p27"/>
          <p:cNvSpPr txBox="1"/>
          <p:nvPr>
            <p:ph type="title"/>
          </p:nvPr>
        </p:nvSpPr>
        <p:spPr>
          <a:xfrm>
            <a:off x="4900050" y="1371850"/>
            <a:ext cx="34188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20" u="sng"/>
              <a:t>Goal: “Remove </a:t>
            </a:r>
            <a:r>
              <a:rPr b="1" lang="en-GB" sz="1420" u="sng"/>
              <a:t>unimportant</a:t>
            </a:r>
            <a:r>
              <a:rPr lang="en-GB" sz="1420" u="sng"/>
              <a:t> channels”</a:t>
            </a:r>
            <a:endParaRPr sz="1420" u="sn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 Pruning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351" name="Google Shape;3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8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625" y="250138"/>
            <a:ext cx="647825" cy="5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8"/>
          <p:cNvSpPr txBox="1"/>
          <p:nvPr/>
        </p:nvSpPr>
        <p:spPr>
          <a:xfrm>
            <a:off x="512225" y="1301900"/>
            <a:ext cx="40977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-GB" sz="1700">
                <a:solidFill>
                  <a:srgbClr val="999999"/>
                </a:solidFill>
              </a:rPr>
              <a:t>Pruning strategy (when)</a:t>
            </a:r>
            <a:endParaRPr sz="1700">
              <a:solidFill>
                <a:srgbClr val="99999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Pruning method (how)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55" name="Google Shape;35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6" name="Google Shape;356;p28"/>
          <p:cNvSpPr/>
          <p:nvPr/>
        </p:nvSpPr>
        <p:spPr>
          <a:xfrm>
            <a:off x="1386550" y="2602825"/>
            <a:ext cx="800400" cy="7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>
            <a:off x="1538950" y="2755225"/>
            <a:ext cx="800400" cy="769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1691350" y="2907625"/>
            <a:ext cx="800400" cy="769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1843750" y="3060025"/>
            <a:ext cx="800400" cy="7692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8"/>
          <p:cNvSpPr/>
          <p:nvPr/>
        </p:nvSpPr>
        <p:spPr>
          <a:xfrm>
            <a:off x="1996150" y="3212425"/>
            <a:ext cx="800400" cy="769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8"/>
          <p:cNvSpPr/>
          <p:nvPr/>
        </p:nvSpPr>
        <p:spPr>
          <a:xfrm>
            <a:off x="2148550" y="3364825"/>
            <a:ext cx="800400" cy="769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"/>
          <p:cNvSpPr/>
          <p:nvPr/>
        </p:nvSpPr>
        <p:spPr>
          <a:xfrm>
            <a:off x="2300950" y="3517225"/>
            <a:ext cx="800400" cy="769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8"/>
          <p:cNvSpPr/>
          <p:nvPr/>
        </p:nvSpPr>
        <p:spPr>
          <a:xfrm>
            <a:off x="2453350" y="3669625"/>
            <a:ext cx="800400" cy="7692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8"/>
          <p:cNvSpPr/>
          <p:nvPr/>
        </p:nvSpPr>
        <p:spPr>
          <a:xfrm>
            <a:off x="2605750" y="3822025"/>
            <a:ext cx="800400" cy="769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8"/>
          <p:cNvSpPr/>
          <p:nvPr/>
        </p:nvSpPr>
        <p:spPr>
          <a:xfrm>
            <a:off x="2758150" y="3974425"/>
            <a:ext cx="800400" cy="7692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6" name="Google Shape;366;p28"/>
          <p:cNvCxnSpPr/>
          <p:nvPr/>
        </p:nvCxnSpPr>
        <p:spPr>
          <a:xfrm>
            <a:off x="2210150" y="2657225"/>
            <a:ext cx="221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28"/>
          <p:cNvCxnSpPr/>
          <p:nvPr/>
        </p:nvCxnSpPr>
        <p:spPr>
          <a:xfrm>
            <a:off x="2362550" y="2809625"/>
            <a:ext cx="206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28"/>
          <p:cNvCxnSpPr/>
          <p:nvPr/>
        </p:nvCxnSpPr>
        <p:spPr>
          <a:xfrm>
            <a:off x="2514950" y="2962025"/>
            <a:ext cx="19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28"/>
          <p:cNvCxnSpPr/>
          <p:nvPr/>
        </p:nvCxnSpPr>
        <p:spPr>
          <a:xfrm>
            <a:off x="2667350" y="3114425"/>
            <a:ext cx="17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28"/>
          <p:cNvCxnSpPr/>
          <p:nvPr/>
        </p:nvCxnSpPr>
        <p:spPr>
          <a:xfrm>
            <a:off x="2819750" y="3266825"/>
            <a:ext cx="162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28"/>
          <p:cNvCxnSpPr/>
          <p:nvPr/>
        </p:nvCxnSpPr>
        <p:spPr>
          <a:xfrm>
            <a:off x="2972150" y="3419225"/>
            <a:ext cx="146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28"/>
          <p:cNvCxnSpPr/>
          <p:nvPr/>
        </p:nvCxnSpPr>
        <p:spPr>
          <a:xfrm>
            <a:off x="3124550" y="3571625"/>
            <a:ext cx="132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28"/>
          <p:cNvCxnSpPr/>
          <p:nvPr/>
        </p:nvCxnSpPr>
        <p:spPr>
          <a:xfrm>
            <a:off x="3276950" y="3724025"/>
            <a:ext cx="118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8"/>
          <p:cNvCxnSpPr/>
          <p:nvPr/>
        </p:nvCxnSpPr>
        <p:spPr>
          <a:xfrm>
            <a:off x="3429350" y="3876425"/>
            <a:ext cx="101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28"/>
          <p:cNvCxnSpPr/>
          <p:nvPr/>
        </p:nvCxnSpPr>
        <p:spPr>
          <a:xfrm>
            <a:off x="3581750" y="40288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28"/>
          <p:cNvSpPr txBox="1"/>
          <p:nvPr/>
        </p:nvSpPr>
        <p:spPr>
          <a:xfrm>
            <a:off x="4452750" y="2483500"/>
            <a:ext cx="447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0.38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0.94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0.62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0.08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0.44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0.15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0.84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0.97</a:t>
            </a:r>
            <a:endParaRPr sz="1000"/>
          </a:p>
        </p:txBody>
      </p:sp>
      <p:sp>
        <p:nvSpPr>
          <p:cNvPr id="377" name="Google Shape;377;p28"/>
          <p:cNvSpPr txBox="1"/>
          <p:nvPr>
            <p:ph type="title"/>
          </p:nvPr>
        </p:nvSpPr>
        <p:spPr>
          <a:xfrm>
            <a:off x="4324941" y="2131500"/>
            <a:ext cx="7029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-GB" sz="1520"/>
              <a:t>Rank</a:t>
            </a:r>
            <a:endParaRPr b="1" sz="1520"/>
          </a:p>
        </p:txBody>
      </p:sp>
      <p:sp>
        <p:nvSpPr>
          <p:cNvPr id="378" name="Google Shape;378;p28"/>
          <p:cNvSpPr txBox="1"/>
          <p:nvPr>
            <p:ph type="title"/>
          </p:nvPr>
        </p:nvSpPr>
        <p:spPr>
          <a:xfrm>
            <a:off x="5477575" y="2131500"/>
            <a:ext cx="24546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20"/>
              <a:t>Squeeze and Excitation!</a:t>
            </a:r>
            <a:endParaRPr sz="1420"/>
          </a:p>
        </p:txBody>
      </p:sp>
      <p:pic>
        <p:nvPicPr>
          <p:cNvPr id="379" name="Google Shape;37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3800" y="2890136"/>
            <a:ext cx="6516398" cy="1413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80" name="Google Shape;380;p28"/>
          <p:cNvCxnSpPr/>
          <p:nvPr/>
        </p:nvCxnSpPr>
        <p:spPr>
          <a:xfrm>
            <a:off x="5392125" y="3410875"/>
            <a:ext cx="349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28"/>
          <p:cNvSpPr txBox="1"/>
          <p:nvPr>
            <p:ph type="title"/>
          </p:nvPr>
        </p:nvSpPr>
        <p:spPr>
          <a:xfrm>
            <a:off x="4900050" y="1371850"/>
            <a:ext cx="34188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20" u="sng"/>
              <a:t>Goal: “Remove </a:t>
            </a:r>
            <a:r>
              <a:rPr b="1" lang="en-GB" sz="1420" u="sng"/>
              <a:t>unimportant</a:t>
            </a:r>
            <a:r>
              <a:rPr lang="en-GB" sz="1420" u="sng"/>
              <a:t> channels”</a:t>
            </a:r>
            <a:endParaRPr sz="1420" u="sn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 Pruning via Geometric Median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387" name="Google Shape;3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9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9"/>
          <p:cNvSpPr txBox="1"/>
          <p:nvPr/>
        </p:nvSpPr>
        <p:spPr>
          <a:xfrm>
            <a:off x="512225" y="1301900"/>
            <a:ext cx="40977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-GB" sz="1700">
                <a:solidFill>
                  <a:srgbClr val="999999"/>
                </a:solidFill>
              </a:rPr>
              <a:t>Pruning strategy (when)</a:t>
            </a:r>
            <a:endParaRPr sz="1700">
              <a:solidFill>
                <a:srgbClr val="99999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Pruning method (how)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90" name="Google Shape;39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1" name="Google Shape;391;p29"/>
          <p:cNvSpPr txBox="1"/>
          <p:nvPr>
            <p:ph type="title"/>
          </p:nvPr>
        </p:nvSpPr>
        <p:spPr>
          <a:xfrm>
            <a:off x="4900050" y="1371850"/>
            <a:ext cx="34188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20" u="sng"/>
              <a:t>Goal: “Remove </a:t>
            </a:r>
            <a:r>
              <a:rPr b="1" lang="en-GB" sz="1420" u="sng"/>
              <a:t>redundant</a:t>
            </a:r>
            <a:r>
              <a:rPr lang="en-GB" sz="1420" u="sng"/>
              <a:t> channels”</a:t>
            </a:r>
            <a:endParaRPr sz="1420" u="sng"/>
          </a:p>
        </p:txBody>
      </p:sp>
      <p:pic>
        <p:nvPicPr>
          <p:cNvPr id="392" name="Google Shape;3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475" y="2207650"/>
            <a:ext cx="383857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9"/>
          <p:cNvSpPr txBox="1"/>
          <p:nvPr>
            <p:ph type="title"/>
          </p:nvPr>
        </p:nvSpPr>
        <p:spPr>
          <a:xfrm>
            <a:off x="5607050" y="2381188"/>
            <a:ext cx="34188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20"/>
              <a:t>High L1/L2 norm → important</a:t>
            </a:r>
            <a:endParaRPr sz="1420"/>
          </a:p>
        </p:txBody>
      </p:sp>
      <p:cxnSp>
        <p:nvCxnSpPr>
          <p:cNvPr id="394" name="Google Shape;394;p29"/>
          <p:cNvCxnSpPr/>
          <p:nvPr/>
        </p:nvCxnSpPr>
        <p:spPr>
          <a:xfrm>
            <a:off x="2517375" y="2781525"/>
            <a:ext cx="559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29"/>
          <p:cNvSpPr txBox="1"/>
          <p:nvPr>
            <p:ph type="title"/>
          </p:nvPr>
        </p:nvSpPr>
        <p:spPr>
          <a:xfrm>
            <a:off x="5911675" y="2781525"/>
            <a:ext cx="23631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20"/>
              <a:t>But they might be </a:t>
            </a:r>
            <a:r>
              <a:rPr lang="en-GB" sz="1220"/>
              <a:t>redundant</a:t>
            </a:r>
            <a:r>
              <a:rPr lang="en-GB" sz="1220"/>
              <a:t>...</a:t>
            </a:r>
            <a:endParaRPr sz="12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 Pruning via Geometric Median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401" name="Google Shape;4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0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0"/>
          <p:cNvSpPr txBox="1"/>
          <p:nvPr/>
        </p:nvSpPr>
        <p:spPr>
          <a:xfrm>
            <a:off x="512225" y="1301900"/>
            <a:ext cx="781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There are </a:t>
            </a:r>
            <a:r>
              <a:rPr lang="en-GB" sz="1700" u="sng">
                <a:solidFill>
                  <a:schemeClr val="dk1"/>
                </a:solidFill>
              </a:rPr>
              <a:t>two problems</a:t>
            </a:r>
            <a:r>
              <a:rPr lang="en-GB" sz="1700">
                <a:solidFill>
                  <a:schemeClr val="dk1"/>
                </a:solidFill>
              </a:rPr>
              <a:t> in </a:t>
            </a:r>
            <a:r>
              <a:rPr i="1" lang="en-GB" sz="1700">
                <a:solidFill>
                  <a:schemeClr val="dk1"/>
                </a:solidFill>
              </a:rPr>
              <a:t>smaller-norm-less-important</a:t>
            </a:r>
            <a:r>
              <a:rPr lang="en-GB" sz="1700">
                <a:solidFill>
                  <a:schemeClr val="dk1"/>
                </a:solidFill>
              </a:rPr>
              <a:t> approaches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404" name="Google Shape;40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5" name="Google Shape;405;p30"/>
          <p:cNvSpPr txBox="1"/>
          <p:nvPr/>
        </p:nvSpPr>
        <p:spPr>
          <a:xfrm>
            <a:off x="512225" y="2158700"/>
            <a:ext cx="209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Example of norms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406" name="Google Shape;4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250" y="2561838"/>
            <a:ext cx="13430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0"/>
          <p:cNvSpPr txBox="1"/>
          <p:nvPr/>
        </p:nvSpPr>
        <p:spPr>
          <a:xfrm>
            <a:off x="1326250" y="3354888"/>
            <a:ext cx="157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[</a:t>
            </a:r>
            <a:r>
              <a:rPr b="1" lang="en-GB" sz="1300">
                <a:solidFill>
                  <a:schemeClr val="dk1"/>
                </a:solidFill>
              </a:rPr>
              <a:t>8</a:t>
            </a:r>
            <a:r>
              <a:rPr lang="en-GB" sz="1300">
                <a:solidFill>
                  <a:schemeClr val="dk1"/>
                </a:solidFill>
              </a:rPr>
              <a:t>,   7,   5]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408" name="Google Shape;40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8450" y="2971450"/>
            <a:ext cx="35433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000" y="2804725"/>
            <a:ext cx="5619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925" y="3806813"/>
            <a:ext cx="69532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0"/>
          <p:cNvSpPr txBox="1"/>
          <p:nvPr/>
        </p:nvSpPr>
        <p:spPr>
          <a:xfrm>
            <a:off x="1326250" y="3752488"/>
            <a:ext cx="157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8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1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 Pruning via Geometric Median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417" name="Google Shape;4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1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1"/>
          <p:cNvSpPr txBox="1"/>
          <p:nvPr/>
        </p:nvSpPr>
        <p:spPr>
          <a:xfrm>
            <a:off x="512225" y="1301900"/>
            <a:ext cx="781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There are </a:t>
            </a:r>
            <a:r>
              <a:rPr lang="en-GB" sz="1700" u="sng">
                <a:solidFill>
                  <a:schemeClr val="dk1"/>
                </a:solidFill>
              </a:rPr>
              <a:t>two problems</a:t>
            </a:r>
            <a:r>
              <a:rPr lang="en-GB" sz="1700">
                <a:solidFill>
                  <a:schemeClr val="dk1"/>
                </a:solidFill>
              </a:rPr>
              <a:t> in </a:t>
            </a:r>
            <a:r>
              <a:rPr i="1" lang="en-GB" sz="1700">
                <a:solidFill>
                  <a:schemeClr val="dk1"/>
                </a:solidFill>
              </a:rPr>
              <a:t>smaller-norm-less-important</a:t>
            </a:r>
            <a:r>
              <a:rPr lang="en-GB" sz="1700">
                <a:solidFill>
                  <a:schemeClr val="dk1"/>
                </a:solidFill>
              </a:rPr>
              <a:t> approaches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420" name="Google Shape;42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1" name="Google Shape;421;p31"/>
          <p:cNvSpPr txBox="1"/>
          <p:nvPr/>
        </p:nvSpPr>
        <p:spPr>
          <a:xfrm>
            <a:off x="512225" y="1748300"/>
            <a:ext cx="7812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Problem 1)</a:t>
            </a:r>
            <a:r>
              <a:rPr lang="en-GB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“</a:t>
            </a:r>
            <a:r>
              <a:rPr lang="en-GB" sz="1600">
                <a:solidFill>
                  <a:schemeClr val="dk1"/>
                </a:solidFill>
              </a:rPr>
              <a:t>The deviation of filter norm distributions might be too small, which means the norm values are concentrated to a small interval”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Outline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512225" y="1301900"/>
            <a:ext cx="4097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What is Pruning?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Existing methods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Filter Pruning via Geometric Median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 Pruning via Geometric Median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427" name="Google Shape;4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2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2"/>
          <p:cNvSpPr txBox="1"/>
          <p:nvPr/>
        </p:nvSpPr>
        <p:spPr>
          <a:xfrm>
            <a:off x="512225" y="1301900"/>
            <a:ext cx="781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There are </a:t>
            </a:r>
            <a:r>
              <a:rPr lang="en-GB" sz="1700" u="sng">
                <a:solidFill>
                  <a:schemeClr val="dk1"/>
                </a:solidFill>
              </a:rPr>
              <a:t>two problems</a:t>
            </a:r>
            <a:r>
              <a:rPr lang="en-GB" sz="1700">
                <a:solidFill>
                  <a:schemeClr val="dk1"/>
                </a:solidFill>
              </a:rPr>
              <a:t> in </a:t>
            </a:r>
            <a:r>
              <a:rPr i="1" lang="en-GB" sz="1700">
                <a:solidFill>
                  <a:schemeClr val="dk1"/>
                </a:solidFill>
              </a:rPr>
              <a:t>smaller-norm-less-important</a:t>
            </a:r>
            <a:r>
              <a:rPr lang="en-GB" sz="1700">
                <a:solidFill>
                  <a:schemeClr val="dk1"/>
                </a:solidFill>
              </a:rPr>
              <a:t> approaches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430" name="Google Shape;4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1" name="Google Shape;431;p32"/>
          <p:cNvSpPr txBox="1"/>
          <p:nvPr/>
        </p:nvSpPr>
        <p:spPr>
          <a:xfrm>
            <a:off x="512225" y="1748300"/>
            <a:ext cx="7812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Problem 1)</a:t>
            </a:r>
            <a:r>
              <a:rPr lang="en-GB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“</a:t>
            </a:r>
            <a:r>
              <a:rPr lang="en-GB" sz="1600">
                <a:solidFill>
                  <a:schemeClr val="dk1"/>
                </a:solidFill>
              </a:rPr>
              <a:t>The deviation of filter norm distributions might be too small, which means the norm values are concentrated to a small interval”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432" name="Google Shape;432;p32"/>
          <p:cNvSpPr/>
          <p:nvPr/>
        </p:nvSpPr>
        <p:spPr>
          <a:xfrm>
            <a:off x="610700" y="3100969"/>
            <a:ext cx="588000" cy="60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2"/>
          <p:cNvSpPr/>
          <p:nvPr/>
        </p:nvSpPr>
        <p:spPr>
          <a:xfrm>
            <a:off x="722683" y="3219836"/>
            <a:ext cx="588000" cy="600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2"/>
          <p:cNvSpPr/>
          <p:nvPr/>
        </p:nvSpPr>
        <p:spPr>
          <a:xfrm>
            <a:off x="834665" y="3338703"/>
            <a:ext cx="588000" cy="6000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2"/>
          <p:cNvSpPr/>
          <p:nvPr/>
        </p:nvSpPr>
        <p:spPr>
          <a:xfrm>
            <a:off x="946648" y="3457570"/>
            <a:ext cx="588000" cy="6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2"/>
          <p:cNvSpPr/>
          <p:nvPr/>
        </p:nvSpPr>
        <p:spPr>
          <a:xfrm>
            <a:off x="1058631" y="3576437"/>
            <a:ext cx="588000" cy="600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2"/>
          <p:cNvSpPr/>
          <p:nvPr/>
        </p:nvSpPr>
        <p:spPr>
          <a:xfrm>
            <a:off x="1170613" y="3695305"/>
            <a:ext cx="588000" cy="600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2"/>
          <p:cNvSpPr/>
          <p:nvPr/>
        </p:nvSpPr>
        <p:spPr>
          <a:xfrm>
            <a:off x="1282596" y="3814172"/>
            <a:ext cx="588000" cy="600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2"/>
          <p:cNvSpPr/>
          <p:nvPr/>
        </p:nvSpPr>
        <p:spPr>
          <a:xfrm>
            <a:off x="1394579" y="3933039"/>
            <a:ext cx="588000" cy="600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2"/>
          <p:cNvSpPr/>
          <p:nvPr/>
        </p:nvSpPr>
        <p:spPr>
          <a:xfrm>
            <a:off x="1506561" y="4051906"/>
            <a:ext cx="588000" cy="600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2"/>
          <p:cNvSpPr/>
          <p:nvPr/>
        </p:nvSpPr>
        <p:spPr>
          <a:xfrm>
            <a:off x="1618544" y="4170773"/>
            <a:ext cx="588000" cy="6000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2" name="Google Shape;442;p32"/>
          <p:cNvCxnSpPr/>
          <p:nvPr/>
        </p:nvCxnSpPr>
        <p:spPr>
          <a:xfrm>
            <a:off x="1215877" y="3143399"/>
            <a:ext cx="162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32"/>
          <p:cNvCxnSpPr/>
          <p:nvPr/>
        </p:nvCxnSpPr>
        <p:spPr>
          <a:xfrm>
            <a:off x="1327859" y="3262266"/>
            <a:ext cx="15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32"/>
          <p:cNvCxnSpPr/>
          <p:nvPr/>
        </p:nvCxnSpPr>
        <p:spPr>
          <a:xfrm>
            <a:off x="1439842" y="3381133"/>
            <a:ext cx="142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32"/>
          <p:cNvCxnSpPr/>
          <p:nvPr/>
        </p:nvCxnSpPr>
        <p:spPr>
          <a:xfrm>
            <a:off x="1551825" y="3500000"/>
            <a:ext cx="131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32"/>
          <p:cNvCxnSpPr/>
          <p:nvPr/>
        </p:nvCxnSpPr>
        <p:spPr>
          <a:xfrm>
            <a:off x="1663807" y="3618868"/>
            <a:ext cx="11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32"/>
          <p:cNvCxnSpPr/>
          <p:nvPr/>
        </p:nvCxnSpPr>
        <p:spPr>
          <a:xfrm>
            <a:off x="1775790" y="3737735"/>
            <a:ext cx="10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32"/>
          <p:cNvCxnSpPr/>
          <p:nvPr/>
        </p:nvCxnSpPr>
        <p:spPr>
          <a:xfrm>
            <a:off x="1887773" y="3856602"/>
            <a:ext cx="97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32"/>
          <p:cNvCxnSpPr/>
          <p:nvPr/>
        </p:nvCxnSpPr>
        <p:spPr>
          <a:xfrm>
            <a:off x="1999755" y="3975469"/>
            <a:ext cx="87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32"/>
          <p:cNvCxnSpPr/>
          <p:nvPr/>
        </p:nvCxnSpPr>
        <p:spPr>
          <a:xfrm>
            <a:off x="2111738" y="4094336"/>
            <a:ext cx="7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32"/>
          <p:cNvCxnSpPr/>
          <p:nvPr/>
        </p:nvCxnSpPr>
        <p:spPr>
          <a:xfrm>
            <a:off x="2223721" y="4213204"/>
            <a:ext cx="6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32"/>
          <p:cNvSpPr txBox="1"/>
          <p:nvPr/>
        </p:nvSpPr>
        <p:spPr>
          <a:xfrm>
            <a:off x="2860249" y="3014525"/>
            <a:ext cx="488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0.13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0.08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0.15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0.17</a:t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3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 Pruning via Geometric Median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458" name="Google Shape;4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3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3"/>
          <p:cNvSpPr txBox="1"/>
          <p:nvPr/>
        </p:nvSpPr>
        <p:spPr>
          <a:xfrm>
            <a:off x="512225" y="1301900"/>
            <a:ext cx="781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There are </a:t>
            </a:r>
            <a:r>
              <a:rPr lang="en-GB" sz="1700" u="sng">
                <a:solidFill>
                  <a:schemeClr val="dk1"/>
                </a:solidFill>
              </a:rPr>
              <a:t>two problems</a:t>
            </a:r>
            <a:r>
              <a:rPr lang="en-GB" sz="1700">
                <a:solidFill>
                  <a:schemeClr val="dk1"/>
                </a:solidFill>
              </a:rPr>
              <a:t> in </a:t>
            </a:r>
            <a:r>
              <a:rPr i="1" lang="en-GB" sz="1700">
                <a:solidFill>
                  <a:schemeClr val="dk1"/>
                </a:solidFill>
              </a:rPr>
              <a:t>smaller-norm-less-important</a:t>
            </a:r>
            <a:r>
              <a:rPr lang="en-GB" sz="1700">
                <a:solidFill>
                  <a:schemeClr val="dk1"/>
                </a:solidFill>
              </a:rPr>
              <a:t> approaches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461" name="Google Shape;46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2" name="Google Shape;462;p33"/>
          <p:cNvSpPr txBox="1"/>
          <p:nvPr/>
        </p:nvSpPr>
        <p:spPr>
          <a:xfrm>
            <a:off x="512225" y="1748300"/>
            <a:ext cx="7812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Problem 1)</a:t>
            </a:r>
            <a:r>
              <a:rPr lang="en-GB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“</a:t>
            </a:r>
            <a:r>
              <a:rPr lang="en-GB" sz="1600">
                <a:solidFill>
                  <a:schemeClr val="dk1"/>
                </a:solidFill>
              </a:rPr>
              <a:t>The deviation of filter norm distributions might be too small, which means the norm values are concentrated to a small interval”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463" name="Google Shape;46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8713" y="3177325"/>
            <a:ext cx="2333625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3"/>
          <p:cNvSpPr/>
          <p:nvPr/>
        </p:nvSpPr>
        <p:spPr>
          <a:xfrm>
            <a:off x="610700" y="3100969"/>
            <a:ext cx="588000" cy="60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3"/>
          <p:cNvSpPr/>
          <p:nvPr/>
        </p:nvSpPr>
        <p:spPr>
          <a:xfrm>
            <a:off x="722683" y="3219836"/>
            <a:ext cx="588000" cy="600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3"/>
          <p:cNvSpPr/>
          <p:nvPr/>
        </p:nvSpPr>
        <p:spPr>
          <a:xfrm>
            <a:off x="834665" y="3338703"/>
            <a:ext cx="588000" cy="6000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3"/>
          <p:cNvSpPr/>
          <p:nvPr/>
        </p:nvSpPr>
        <p:spPr>
          <a:xfrm>
            <a:off x="946648" y="3457570"/>
            <a:ext cx="588000" cy="6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3"/>
          <p:cNvSpPr/>
          <p:nvPr/>
        </p:nvSpPr>
        <p:spPr>
          <a:xfrm>
            <a:off x="1058631" y="3576437"/>
            <a:ext cx="588000" cy="600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3"/>
          <p:cNvSpPr/>
          <p:nvPr/>
        </p:nvSpPr>
        <p:spPr>
          <a:xfrm>
            <a:off x="1170613" y="3695305"/>
            <a:ext cx="588000" cy="600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3"/>
          <p:cNvSpPr/>
          <p:nvPr/>
        </p:nvSpPr>
        <p:spPr>
          <a:xfrm>
            <a:off x="1282596" y="3814172"/>
            <a:ext cx="588000" cy="600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3"/>
          <p:cNvSpPr/>
          <p:nvPr/>
        </p:nvSpPr>
        <p:spPr>
          <a:xfrm>
            <a:off x="1394579" y="3933039"/>
            <a:ext cx="588000" cy="600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3"/>
          <p:cNvSpPr/>
          <p:nvPr/>
        </p:nvSpPr>
        <p:spPr>
          <a:xfrm>
            <a:off x="1506561" y="4051906"/>
            <a:ext cx="588000" cy="600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3"/>
          <p:cNvSpPr/>
          <p:nvPr/>
        </p:nvSpPr>
        <p:spPr>
          <a:xfrm>
            <a:off x="1618544" y="4170773"/>
            <a:ext cx="588000" cy="6000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4" name="Google Shape;474;p33"/>
          <p:cNvCxnSpPr/>
          <p:nvPr/>
        </p:nvCxnSpPr>
        <p:spPr>
          <a:xfrm>
            <a:off x="1215877" y="3143399"/>
            <a:ext cx="162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33"/>
          <p:cNvCxnSpPr/>
          <p:nvPr/>
        </p:nvCxnSpPr>
        <p:spPr>
          <a:xfrm>
            <a:off x="1327859" y="3262266"/>
            <a:ext cx="15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p33"/>
          <p:cNvCxnSpPr/>
          <p:nvPr/>
        </p:nvCxnSpPr>
        <p:spPr>
          <a:xfrm>
            <a:off x="1439842" y="3381133"/>
            <a:ext cx="142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" name="Google Shape;477;p33"/>
          <p:cNvCxnSpPr/>
          <p:nvPr/>
        </p:nvCxnSpPr>
        <p:spPr>
          <a:xfrm>
            <a:off x="1551825" y="3500000"/>
            <a:ext cx="131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33"/>
          <p:cNvCxnSpPr/>
          <p:nvPr/>
        </p:nvCxnSpPr>
        <p:spPr>
          <a:xfrm>
            <a:off x="1663807" y="3618868"/>
            <a:ext cx="11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33"/>
          <p:cNvCxnSpPr/>
          <p:nvPr/>
        </p:nvCxnSpPr>
        <p:spPr>
          <a:xfrm>
            <a:off x="1775790" y="3737735"/>
            <a:ext cx="10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33"/>
          <p:cNvCxnSpPr/>
          <p:nvPr/>
        </p:nvCxnSpPr>
        <p:spPr>
          <a:xfrm>
            <a:off x="1887773" y="3856602"/>
            <a:ext cx="97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33"/>
          <p:cNvCxnSpPr/>
          <p:nvPr/>
        </p:nvCxnSpPr>
        <p:spPr>
          <a:xfrm>
            <a:off x="1999755" y="3975469"/>
            <a:ext cx="87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33"/>
          <p:cNvCxnSpPr/>
          <p:nvPr/>
        </p:nvCxnSpPr>
        <p:spPr>
          <a:xfrm>
            <a:off x="2111738" y="4094336"/>
            <a:ext cx="7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33"/>
          <p:cNvCxnSpPr/>
          <p:nvPr/>
        </p:nvCxnSpPr>
        <p:spPr>
          <a:xfrm>
            <a:off x="2223721" y="4213204"/>
            <a:ext cx="6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Google Shape;484;p33"/>
          <p:cNvSpPr txBox="1"/>
          <p:nvPr/>
        </p:nvSpPr>
        <p:spPr>
          <a:xfrm>
            <a:off x="2860249" y="3014525"/>
            <a:ext cx="488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0.13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0.08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0.15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0.17</a:t>
            </a:r>
            <a:endParaRPr sz="1000"/>
          </a:p>
        </p:txBody>
      </p:sp>
      <p:sp>
        <p:nvSpPr>
          <p:cNvPr id="485" name="Google Shape;485;p33"/>
          <p:cNvSpPr txBox="1"/>
          <p:nvPr/>
        </p:nvSpPr>
        <p:spPr>
          <a:xfrm>
            <a:off x="6751275" y="3105725"/>
            <a:ext cx="2212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“A small norm deviation leads to a </a:t>
            </a:r>
            <a:r>
              <a:rPr lang="en-GB" sz="1300" u="sng">
                <a:solidFill>
                  <a:schemeClr val="dk1"/>
                </a:solidFill>
              </a:rPr>
              <a:t>small search space</a:t>
            </a:r>
            <a:r>
              <a:rPr lang="en-GB" sz="1300">
                <a:solidFill>
                  <a:schemeClr val="dk1"/>
                </a:solidFill>
              </a:rPr>
              <a:t>, which makes it difficult to find an appropriate threshold to select filters to prune”</a:t>
            </a:r>
            <a:endParaRPr sz="1100"/>
          </a:p>
        </p:txBody>
      </p:sp>
      <p:cxnSp>
        <p:nvCxnSpPr>
          <p:cNvPr id="486" name="Google Shape;486;p33"/>
          <p:cNvCxnSpPr/>
          <p:nvPr/>
        </p:nvCxnSpPr>
        <p:spPr>
          <a:xfrm>
            <a:off x="4823000" y="4616325"/>
            <a:ext cx="349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33"/>
          <p:cNvCxnSpPr/>
          <p:nvPr/>
        </p:nvCxnSpPr>
        <p:spPr>
          <a:xfrm>
            <a:off x="7038475" y="3400975"/>
            <a:ext cx="349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4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 Pruning via Geometric Median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493" name="Google Shape;4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4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4"/>
          <p:cNvSpPr txBox="1"/>
          <p:nvPr/>
        </p:nvSpPr>
        <p:spPr>
          <a:xfrm>
            <a:off x="512225" y="1301900"/>
            <a:ext cx="781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There are </a:t>
            </a:r>
            <a:r>
              <a:rPr lang="en-GB" sz="1700" u="sng">
                <a:solidFill>
                  <a:schemeClr val="dk1"/>
                </a:solidFill>
              </a:rPr>
              <a:t>two problems</a:t>
            </a:r>
            <a:r>
              <a:rPr lang="en-GB" sz="1700">
                <a:solidFill>
                  <a:schemeClr val="dk1"/>
                </a:solidFill>
              </a:rPr>
              <a:t> in </a:t>
            </a:r>
            <a:r>
              <a:rPr i="1" lang="en-GB" sz="1700">
                <a:solidFill>
                  <a:schemeClr val="dk1"/>
                </a:solidFill>
              </a:rPr>
              <a:t>smaller-norm-less-important</a:t>
            </a:r>
            <a:r>
              <a:rPr lang="en-GB" sz="1700">
                <a:solidFill>
                  <a:schemeClr val="dk1"/>
                </a:solidFill>
              </a:rPr>
              <a:t> approaches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496" name="Google Shape;49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7" name="Google Shape;497;p34"/>
          <p:cNvSpPr txBox="1"/>
          <p:nvPr/>
        </p:nvSpPr>
        <p:spPr>
          <a:xfrm>
            <a:off x="512225" y="1748300"/>
            <a:ext cx="78126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Problem 2)</a:t>
            </a:r>
            <a:r>
              <a:rPr lang="en-GB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“T</a:t>
            </a:r>
            <a:r>
              <a:rPr lang="en-GB" sz="1600">
                <a:solidFill>
                  <a:schemeClr val="dk1"/>
                </a:solidFill>
              </a:rPr>
              <a:t>he filters with the minimum norm may not be arbitrarily small</a:t>
            </a:r>
            <a:r>
              <a:rPr lang="en-GB" sz="1600">
                <a:solidFill>
                  <a:schemeClr val="dk1"/>
                </a:solidFill>
              </a:rPr>
              <a:t>”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498" name="Google Shape;498;p34"/>
          <p:cNvSpPr/>
          <p:nvPr/>
        </p:nvSpPr>
        <p:spPr>
          <a:xfrm>
            <a:off x="610700" y="3100969"/>
            <a:ext cx="588000" cy="60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4"/>
          <p:cNvSpPr/>
          <p:nvPr/>
        </p:nvSpPr>
        <p:spPr>
          <a:xfrm>
            <a:off x="722683" y="3219836"/>
            <a:ext cx="588000" cy="600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4"/>
          <p:cNvSpPr/>
          <p:nvPr/>
        </p:nvSpPr>
        <p:spPr>
          <a:xfrm>
            <a:off x="834665" y="3338703"/>
            <a:ext cx="588000" cy="6000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4"/>
          <p:cNvSpPr/>
          <p:nvPr/>
        </p:nvSpPr>
        <p:spPr>
          <a:xfrm>
            <a:off x="946648" y="3457570"/>
            <a:ext cx="588000" cy="6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4"/>
          <p:cNvSpPr/>
          <p:nvPr/>
        </p:nvSpPr>
        <p:spPr>
          <a:xfrm>
            <a:off x="1058631" y="3576437"/>
            <a:ext cx="588000" cy="600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4"/>
          <p:cNvSpPr/>
          <p:nvPr/>
        </p:nvSpPr>
        <p:spPr>
          <a:xfrm>
            <a:off x="1170613" y="3695305"/>
            <a:ext cx="588000" cy="600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4"/>
          <p:cNvSpPr/>
          <p:nvPr/>
        </p:nvSpPr>
        <p:spPr>
          <a:xfrm>
            <a:off x="1282596" y="3814172"/>
            <a:ext cx="588000" cy="600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4"/>
          <p:cNvSpPr/>
          <p:nvPr/>
        </p:nvSpPr>
        <p:spPr>
          <a:xfrm>
            <a:off x="1394579" y="3933039"/>
            <a:ext cx="588000" cy="600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4"/>
          <p:cNvSpPr/>
          <p:nvPr/>
        </p:nvSpPr>
        <p:spPr>
          <a:xfrm>
            <a:off x="1506561" y="4051906"/>
            <a:ext cx="588000" cy="600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4"/>
          <p:cNvSpPr/>
          <p:nvPr/>
        </p:nvSpPr>
        <p:spPr>
          <a:xfrm>
            <a:off x="1618544" y="4170773"/>
            <a:ext cx="588000" cy="6000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8" name="Google Shape;508;p34"/>
          <p:cNvCxnSpPr/>
          <p:nvPr/>
        </p:nvCxnSpPr>
        <p:spPr>
          <a:xfrm>
            <a:off x="1215877" y="3143399"/>
            <a:ext cx="162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" name="Google Shape;509;p34"/>
          <p:cNvCxnSpPr/>
          <p:nvPr/>
        </p:nvCxnSpPr>
        <p:spPr>
          <a:xfrm>
            <a:off x="1327859" y="3262266"/>
            <a:ext cx="15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34"/>
          <p:cNvCxnSpPr/>
          <p:nvPr/>
        </p:nvCxnSpPr>
        <p:spPr>
          <a:xfrm>
            <a:off x="1439842" y="3381133"/>
            <a:ext cx="142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34"/>
          <p:cNvCxnSpPr/>
          <p:nvPr/>
        </p:nvCxnSpPr>
        <p:spPr>
          <a:xfrm>
            <a:off x="1551825" y="3500000"/>
            <a:ext cx="131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34"/>
          <p:cNvCxnSpPr/>
          <p:nvPr/>
        </p:nvCxnSpPr>
        <p:spPr>
          <a:xfrm>
            <a:off x="1663807" y="3618868"/>
            <a:ext cx="11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34"/>
          <p:cNvCxnSpPr/>
          <p:nvPr/>
        </p:nvCxnSpPr>
        <p:spPr>
          <a:xfrm>
            <a:off x="1775790" y="3737735"/>
            <a:ext cx="10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34"/>
          <p:cNvCxnSpPr/>
          <p:nvPr/>
        </p:nvCxnSpPr>
        <p:spPr>
          <a:xfrm>
            <a:off x="1887773" y="3856602"/>
            <a:ext cx="97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34"/>
          <p:cNvCxnSpPr/>
          <p:nvPr/>
        </p:nvCxnSpPr>
        <p:spPr>
          <a:xfrm>
            <a:off x="1999755" y="3975469"/>
            <a:ext cx="87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34"/>
          <p:cNvCxnSpPr/>
          <p:nvPr/>
        </p:nvCxnSpPr>
        <p:spPr>
          <a:xfrm>
            <a:off x="2111738" y="4094336"/>
            <a:ext cx="7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34"/>
          <p:cNvCxnSpPr/>
          <p:nvPr/>
        </p:nvCxnSpPr>
        <p:spPr>
          <a:xfrm>
            <a:off x="2223721" y="4213204"/>
            <a:ext cx="6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8" name="Google Shape;518;p34"/>
          <p:cNvSpPr txBox="1"/>
          <p:nvPr/>
        </p:nvSpPr>
        <p:spPr>
          <a:xfrm>
            <a:off x="2860251" y="3014525"/>
            <a:ext cx="668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32.38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31.11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34.94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31.62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32.18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33.08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33.44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31.15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34.84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30.97</a:t>
            </a:r>
            <a:endParaRPr b="1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5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 Pruning via Geometric Median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524" name="Google Shape;5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35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35"/>
          <p:cNvSpPr txBox="1"/>
          <p:nvPr/>
        </p:nvSpPr>
        <p:spPr>
          <a:xfrm>
            <a:off x="512225" y="1301900"/>
            <a:ext cx="781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There are </a:t>
            </a:r>
            <a:r>
              <a:rPr lang="en-GB" sz="1700" u="sng">
                <a:solidFill>
                  <a:schemeClr val="dk1"/>
                </a:solidFill>
              </a:rPr>
              <a:t>two problems</a:t>
            </a:r>
            <a:r>
              <a:rPr lang="en-GB" sz="1700">
                <a:solidFill>
                  <a:schemeClr val="dk1"/>
                </a:solidFill>
              </a:rPr>
              <a:t> in </a:t>
            </a:r>
            <a:r>
              <a:rPr i="1" lang="en-GB" sz="1700">
                <a:solidFill>
                  <a:schemeClr val="dk1"/>
                </a:solidFill>
              </a:rPr>
              <a:t>smaller-norm-less-important</a:t>
            </a:r>
            <a:r>
              <a:rPr lang="en-GB" sz="1700">
                <a:solidFill>
                  <a:schemeClr val="dk1"/>
                </a:solidFill>
              </a:rPr>
              <a:t> approaches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27" name="Google Shape;5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8" name="Google Shape;528;p35"/>
          <p:cNvSpPr txBox="1"/>
          <p:nvPr/>
        </p:nvSpPr>
        <p:spPr>
          <a:xfrm>
            <a:off x="512225" y="1748300"/>
            <a:ext cx="78126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Problem 2)</a:t>
            </a:r>
            <a:r>
              <a:rPr lang="en-GB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“T</a:t>
            </a:r>
            <a:r>
              <a:rPr lang="en-GB" sz="1600">
                <a:solidFill>
                  <a:schemeClr val="dk1"/>
                </a:solidFill>
              </a:rPr>
              <a:t>he filters with the minimum norm may not be arbitrarily small”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29" name="Google Shape;529;p35"/>
          <p:cNvSpPr/>
          <p:nvPr/>
        </p:nvSpPr>
        <p:spPr>
          <a:xfrm>
            <a:off x="610700" y="3100969"/>
            <a:ext cx="588000" cy="60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5"/>
          <p:cNvSpPr/>
          <p:nvPr/>
        </p:nvSpPr>
        <p:spPr>
          <a:xfrm>
            <a:off x="722683" y="3219836"/>
            <a:ext cx="588000" cy="600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5"/>
          <p:cNvSpPr/>
          <p:nvPr/>
        </p:nvSpPr>
        <p:spPr>
          <a:xfrm>
            <a:off x="834665" y="3338703"/>
            <a:ext cx="588000" cy="6000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5"/>
          <p:cNvSpPr/>
          <p:nvPr/>
        </p:nvSpPr>
        <p:spPr>
          <a:xfrm>
            <a:off x="946648" y="3457570"/>
            <a:ext cx="588000" cy="6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5"/>
          <p:cNvSpPr/>
          <p:nvPr/>
        </p:nvSpPr>
        <p:spPr>
          <a:xfrm>
            <a:off x="1058631" y="3576437"/>
            <a:ext cx="588000" cy="600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5"/>
          <p:cNvSpPr/>
          <p:nvPr/>
        </p:nvSpPr>
        <p:spPr>
          <a:xfrm>
            <a:off x="1170613" y="3695305"/>
            <a:ext cx="588000" cy="600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5"/>
          <p:cNvSpPr/>
          <p:nvPr/>
        </p:nvSpPr>
        <p:spPr>
          <a:xfrm>
            <a:off x="1282596" y="3814172"/>
            <a:ext cx="588000" cy="600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5"/>
          <p:cNvSpPr/>
          <p:nvPr/>
        </p:nvSpPr>
        <p:spPr>
          <a:xfrm>
            <a:off x="1394579" y="3933039"/>
            <a:ext cx="588000" cy="600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5"/>
          <p:cNvSpPr/>
          <p:nvPr/>
        </p:nvSpPr>
        <p:spPr>
          <a:xfrm>
            <a:off x="1506561" y="4051906"/>
            <a:ext cx="588000" cy="600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5"/>
          <p:cNvSpPr/>
          <p:nvPr/>
        </p:nvSpPr>
        <p:spPr>
          <a:xfrm>
            <a:off x="1618544" y="4170773"/>
            <a:ext cx="588000" cy="6000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9" name="Google Shape;539;p35"/>
          <p:cNvCxnSpPr/>
          <p:nvPr/>
        </p:nvCxnSpPr>
        <p:spPr>
          <a:xfrm>
            <a:off x="1215877" y="3143399"/>
            <a:ext cx="162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35"/>
          <p:cNvCxnSpPr/>
          <p:nvPr/>
        </p:nvCxnSpPr>
        <p:spPr>
          <a:xfrm>
            <a:off x="1327859" y="3262266"/>
            <a:ext cx="15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35"/>
          <p:cNvCxnSpPr/>
          <p:nvPr/>
        </p:nvCxnSpPr>
        <p:spPr>
          <a:xfrm>
            <a:off x="1439842" y="3381133"/>
            <a:ext cx="142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35"/>
          <p:cNvCxnSpPr/>
          <p:nvPr/>
        </p:nvCxnSpPr>
        <p:spPr>
          <a:xfrm>
            <a:off x="1551825" y="3500000"/>
            <a:ext cx="131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35"/>
          <p:cNvCxnSpPr/>
          <p:nvPr/>
        </p:nvCxnSpPr>
        <p:spPr>
          <a:xfrm>
            <a:off x="1663807" y="3618868"/>
            <a:ext cx="11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35"/>
          <p:cNvCxnSpPr/>
          <p:nvPr/>
        </p:nvCxnSpPr>
        <p:spPr>
          <a:xfrm>
            <a:off x="1775790" y="3737735"/>
            <a:ext cx="10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35"/>
          <p:cNvCxnSpPr/>
          <p:nvPr/>
        </p:nvCxnSpPr>
        <p:spPr>
          <a:xfrm>
            <a:off x="1887773" y="3856602"/>
            <a:ext cx="97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35"/>
          <p:cNvCxnSpPr/>
          <p:nvPr/>
        </p:nvCxnSpPr>
        <p:spPr>
          <a:xfrm>
            <a:off x="1999755" y="3975469"/>
            <a:ext cx="87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35"/>
          <p:cNvCxnSpPr/>
          <p:nvPr/>
        </p:nvCxnSpPr>
        <p:spPr>
          <a:xfrm>
            <a:off x="2111738" y="4094336"/>
            <a:ext cx="7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35"/>
          <p:cNvCxnSpPr/>
          <p:nvPr/>
        </p:nvCxnSpPr>
        <p:spPr>
          <a:xfrm>
            <a:off x="2223721" y="4213204"/>
            <a:ext cx="6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35"/>
          <p:cNvSpPr txBox="1"/>
          <p:nvPr/>
        </p:nvSpPr>
        <p:spPr>
          <a:xfrm>
            <a:off x="2860251" y="3014525"/>
            <a:ext cx="668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32.38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31.11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34.94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31.62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32.18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33.08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33.44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31.15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34.84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30.97</a:t>
            </a:r>
            <a:endParaRPr b="1" sz="1000"/>
          </a:p>
        </p:txBody>
      </p:sp>
      <p:pic>
        <p:nvPicPr>
          <p:cNvPr id="550" name="Google Shape;5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576" y="3056675"/>
            <a:ext cx="245745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5"/>
          <p:cNvSpPr txBox="1"/>
          <p:nvPr/>
        </p:nvSpPr>
        <p:spPr>
          <a:xfrm>
            <a:off x="6515950" y="3026225"/>
            <a:ext cx="24573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“T</a:t>
            </a:r>
            <a:r>
              <a:rPr lang="en-GB" sz="1300">
                <a:solidFill>
                  <a:schemeClr val="dk1"/>
                </a:solidFill>
              </a:rPr>
              <a:t>hose filters considered as the least important still contribute significantly to the network, which means every filter is highly informative”</a:t>
            </a:r>
            <a:endParaRPr sz="1300"/>
          </a:p>
        </p:txBody>
      </p:sp>
      <p:cxnSp>
        <p:nvCxnSpPr>
          <p:cNvPr id="552" name="Google Shape;552;p35"/>
          <p:cNvCxnSpPr/>
          <p:nvPr/>
        </p:nvCxnSpPr>
        <p:spPr>
          <a:xfrm>
            <a:off x="6857625" y="3519825"/>
            <a:ext cx="349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35"/>
          <p:cNvCxnSpPr/>
          <p:nvPr/>
        </p:nvCxnSpPr>
        <p:spPr>
          <a:xfrm>
            <a:off x="2919425" y="4663225"/>
            <a:ext cx="349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35"/>
          <p:cNvCxnSpPr/>
          <p:nvPr/>
        </p:nvCxnSpPr>
        <p:spPr>
          <a:xfrm flipH="1">
            <a:off x="4595575" y="3485925"/>
            <a:ext cx="35700" cy="505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6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 Pruning via Geometric Median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560" name="Google Shape;5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36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6"/>
          <p:cNvSpPr txBox="1"/>
          <p:nvPr/>
        </p:nvSpPr>
        <p:spPr>
          <a:xfrm>
            <a:off x="512225" y="1301900"/>
            <a:ext cx="781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Analysis on CIFAR-10 and ImageNet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63" name="Google Shape;56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64" name="Google Shape;56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563" y="1748300"/>
            <a:ext cx="6035937" cy="30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7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 Pruning via Geometric Median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570" name="Google Shape;5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37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7"/>
          <p:cNvSpPr txBox="1"/>
          <p:nvPr/>
        </p:nvSpPr>
        <p:spPr>
          <a:xfrm>
            <a:off x="512225" y="1301900"/>
            <a:ext cx="781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The idea, in a nutshell: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73" name="Google Shape;57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74" name="Google Shape;57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000" y="1886475"/>
            <a:ext cx="2807075" cy="28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37"/>
          <p:cNvSpPr txBox="1"/>
          <p:nvPr/>
        </p:nvSpPr>
        <p:spPr>
          <a:xfrm>
            <a:off x="2257800" y="2884225"/>
            <a:ext cx="25653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Find the most replaceable filters with the median, and remove them!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8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 Pruning via Geometric Median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581" name="Google Shape;5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38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38"/>
          <p:cNvSpPr txBox="1"/>
          <p:nvPr/>
        </p:nvSpPr>
        <p:spPr>
          <a:xfrm>
            <a:off x="512225" y="1301900"/>
            <a:ext cx="781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The idea, in a nutshell: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84" name="Google Shape;58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85" name="Google Shape;58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000" y="1886475"/>
            <a:ext cx="2807075" cy="28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38"/>
          <p:cNvSpPr txBox="1"/>
          <p:nvPr/>
        </p:nvSpPr>
        <p:spPr>
          <a:xfrm>
            <a:off x="2257800" y="2884225"/>
            <a:ext cx="25653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Find the most replaceable filters with the median, and remove them!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87" name="Google Shape;587;p38"/>
          <p:cNvSpPr/>
          <p:nvPr/>
        </p:nvSpPr>
        <p:spPr>
          <a:xfrm>
            <a:off x="5476750" y="2076551"/>
            <a:ext cx="721200" cy="71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8"/>
          <p:cNvSpPr/>
          <p:nvPr/>
        </p:nvSpPr>
        <p:spPr>
          <a:xfrm>
            <a:off x="5614111" y="2217899"/>
            <a:ext cx="721200" cy="7134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8"/>
          <p:cNvSpPr/>
          <p:nvPr/>
        </p:nvSpPr>
        <p:spPr>
          <a:xfrm>
            <a:off x="5751471" y="2359246"/>
            <a:ext cx="721200" cy="7134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8"/>
          <p:cNvSpPr/>
          <p:nvPr/>
        </p:nvSpPr>
        <p:spPr>
          <a:xfrm>
            <a:off x="5888832" y="2500594"/>
            <a:ext cx="721200" cy="713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8"/>
          <p:cNvSpPr/>
          <p:nvPr/>
        </p:nvSpPr>
        <p:spPr>
          <a:xfrm>
            <a:off x="6026192" y="2641941"/>
            <a:ext cx="721200" cy="713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8"/>
          <p:cNvSpPr/>
          <p:nvPr/>
        </p:nvSpPr>
        <p:spPr>
          <a:xfrm>
            <a:off x="6163553" y="2783289"/>
            <a:ext cx="721200" cy="713400"/>
          </a:xfrm>
          <a:prstGeom prst="rect">
            <a:avLst/>
          </a:prstGeom>
          <a:solidFill>
            <a:srgbClr val="6D9EEB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8"/>
          <p:cNvSpPr/>
          <p:nvPr/>
        </p:nvSpPr>
        <p:spPr>
          <a:xfrm>
            <a:off x="6300914" y="2924636"/>
            <a:ext cx="721200" cy="713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8"/>
          <p:cNvSpPr/>
          <p:nvPr/>
        </p:nvSpPr>
        <p:spPr>
          <a:xfrm>
            <a:off x="6438274" y="3065984"/>
            <a:ext cx="721200" cy="713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8"/>
          <p:cNvSpPr txBox="1"/>
          <p:nvPr/>
        </p:nvSpPr>
        <p:spPr>
          <a:xfrm>
            <a:off x="7231750" y="2379300"/>
            <a:ext cx="183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Remove the median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596" name="Google Shape;596;p38"/>
          <p:cNvCxnSpPr>
            <a:stCxn id="595" idx="1"/>
          </p:cNvCxnSpPr>
          <p:nvPr/>
        </p:nvCxnSpPr>
        <p:spPr>
          <a:xfrm rot="10800000">
            <a:off x="6637450" y="2554050"/>
            <a:ext cx="5943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38"/>
          <p:cNvCxnSpPr>
            <a:stCxn id="595" idx="1"/>
          </p:cNvCxnSpPr>
          <p:nvPr/>
        </p:nvCxnSpPr>
        <p:spPr>
          <a:xfrm flipH="1">
            <a:off x="6789850" y="2571750"/>
            <a:ext cx="441900" cy="1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38"/>
          <p:cNvCxnSpPr>
            <a:stCxn id="595" idx="1"/>
          </p:cNvCxnSpPr>
          <p:nvPr/>
        </p:nvCxnSpPr>
        <p:spPr>
          <a:xfrm flipH="1">
            <a:off x="6942250" y="2571750"/>
            <a:ext cx="289500" cy="28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38"/>
          <p:cNvCxnSpPr>
            <a:stCxn id="595" idx="1"/>
          </p:cNvCxnSpPr>
          <p:nvPr/>
        </p:nvCxnSpPr>
        <p:spPr>
          <a:xfrm flipH="1">
            <a:off x="7094650" y="2571750"/>
            <a:ext cx="137100" cy="4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9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 Pruning via Geometric Median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605" name="Google Shape;6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39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39"/>
          <p:cNvSpPr txBox="1"/>
          <p:nvPr/>
        </p:nvSpPr>
        <p:spPr>
          <a:xfrm>
            <a:off x="512225" y="1301900"/>
            <a:ext cx="781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“Find which filter minimizes the summation of the distance with other filters”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08" name="Google Shape;60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09" name="Google Shape;60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0700" y="2282813"/>
            <a:ext cx="53625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0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 Pruning via Geometric Median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615" name="Google Shape;6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40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40"/>
          <p:cNvSpPr txBox="1"/>
          <p:nvPr/>
        </p:nvSpPr>
        <p:spPr>
          <a:xfrm>
            <a:off x="512225" y="1301900"/>
            <a:ext cx="781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“Find which filter minimizes the summation of the distance with other filters”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18" name="Google Shape;61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9" name="Google Shape;619;p40"/>
          <p:cNvSpPr/>
          <p:nvPr/>
        </p:nvSpPr>
        <p:spPr>
          <a:xfrm>
            <a:off x="6683367" y="2282816"/>
            <a:ext cx="721200" cy="713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0"/>
          <p:cNvSpPr/>
          <p:nvPr/>
        </p:nvSpPr>
        <p:spPr>
          <a:xfrm>
            <a:off x="5962164" y="3159361"/>
            <a:ext cx="721200" cy="713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0"/>
          <p:cNvSpPr/>
          <p:nvPr/>
        </p:nvSpPr>
        <p:spPr>
          <a:xfrm>
            <a:off x="7089699" y="3530734"/>
            <a:ext cx="721200" cy="713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0"/>
          <p:cNvSpPr/>
          <p:nvPr/>
        </p:nvSpPr>
        <p:spPr>
          <a:xfrm>
            <a:off x="6467278" y="2699764"/>
            <a:ext cx="721200" cy="713400"/>
          </a:xfrm>
          <a:prstGeom prst="rect">
            <a:avLst/>
          </a:prstGeom>
          <a:solidFill>
            <a:srgbClr val="6D9EEB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0"/>
          <p:cNvSpPr/>
          <p:nvPr/>
        </p:nvSpPr>
        <p:spPr>
          <a:xfrm>
            <a:off x="7603661" y="2353074"/>
            <a:ext cx="721200" cy="7134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4" name="Google Shape;624;p40"/>
          <p:cNvCxnSpPr/>
          <p:nvPr/>
        </p:nvCxnSpPr>
        <p:spPr>
          <a:xfrm flipH="1" rot="10800000">
            <a:off x="6324450" y="3087675"/>
            <a:ext cx="490800" cy="433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40"/>
          <p:cNvCxnSpPr/>
          <p:nvPr/>
        </p:nvCxnSpPr>
        <p:spPr>
          <a:xfrm flipH="1" rot="10800000">
            <a:off x="6822425" y="2632625"/>
            <a:ext cx="267300" cy="462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40"/>
          <p:cNvCxnSpPr/>
          <p:nvPr/>
        </p:nvCxnSpPr>
        <p:spPr>
          <a:xfrm>
            <a:off x="6815325" y="3130200"/>
            <a:ext cx="668700" cy="739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40"/>
          <p:cNvCxnSpPr/>
          <p:nvPr/>
        </p:nvCxnSpPr>
        <p:spPr>
          <a:xfrm flipH="1" rot="10800000">
            <a:off x="6822425" y="2710475"/>
            <a:ext cx="1166700" cy="398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Google Shape;628;p40"/>
          <p:cNvSpPr/>
          <p:nvPr/>
        </p:nvSpPr>
        <p:spPr>
          <a:xfrm>
            <a:off x="1884342" y="2323916"/>
            <a:ext cx="721200" cy="713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0"/>
          <p:cNvSpPr/>
          <p:nvPr/>
        </p:nvSpPr>
        <p:spPr>
          <a:xfrm>
            <a:off x="1163139" y="3200461"/>
            <a:ext cx="721200" cy="713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0"/>
          <p:cNvSpPr/>
          <p:nvPr/>
        </p:nvSpPr>
        <p:spPr>
          <a:xfrm>
            <a:off x="2290674" y="3571834"/>
            <a:ext cx="721200" cy="7134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0"/>
          <p:cNvSpPr/>
          <p:nvPr/>
        </p:nvSpPr>
        <p:spPr>
          <a:xfrm>
            <a:off x="1668253" y="2740864"/>
            <a:ext cx="721200" cy="713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0"/>
          <p:cNvSpPr/>
          <p:nvPr/>
        </p:nvSpPr>
        <p:spPr>
          <a:xfrm>
            <a:off x="2804636" y="2394174"/>
            <a:ext cx="721200" cy="7134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3" name="Google Shape;633;p40"/>
          <p:cNvCxnSpPr/>
          <p:nvPr/>
        </p:nvCxnSpPr>
        <p:spPr>
          <a:xfrm>
            <a:off x="1525425" y="3562575"/>
            <a:ext cx="1156500" cy="371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40"/>
          <p:cNvCxnSpPr/>
          <p:nvPr/>
        </p:nvCxnSpPr>
        <p:spPr>
          <a:xfrm rot="10800000">
            <a:off x="2290725" y="2673725"/>
            <a:ext cx="398400" cy="1267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40"/>
          <p:cNvCxnSpPr/>
          <p:nvPr/>
        </p:nvCxnSpPr>
        <p:spPr>
          <a:xfrm>
            <a:off x="2016300" y="3171300"/>
            <a:ext cx="668700" cy="739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40"/>
          <p:cNvCxnSpPr/>
          <p:nvPr/>
        </p:nvCxnSpPr>
        <p:spPr>
          <a:xfrm flipH="1" rot="10800000">
            <a:off x="2703350" y="2751675"/>
            <a:ext cx="486900" cy="1168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1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 Pruning via Geometric Median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642" name="Google Shape;6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1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45" name="Google Shape;64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925" y="1250300"/>
            <a:ext cx="4856575" cy="328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6" name="Google Shape;646;p41"/>
          <p:cNvCxnSpPr/>
          <p:nvPr/>
        </p:nvCxnSpPr>
        <p:spPr>
          <a:xfrm>
            <a:off x="4872527" y="3164749"/>
            <a:ext cx="49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7" name="Google Shape;647;p41"/>
          <p:cNvSpPr txBox="1"/>
          <p:nvPr/>
        </p:nvSpPr>
        <p:spPr>
          <a:xfrm>
            <a:off x="5424750" y="2941550"/>
            <a:ext cx="163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“Median filter”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48" name="Google Shape;648;p41"/>
          <p:cNvSpPr txBox="1"/>
          <p:nvPr/>
        </p:nvSpPr>
        <p:spPr>
          <a:xfrm>
            <a:off x="5953250" y="13943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“T</a:t>
            </a:r>
            <a:r>
              <a:rPr lang="en-GB"/>
              <a:t>he geometric median is a classic robust estimator of centrality for data in Euclidean spaces”</a:t>
            </a:r>
            <a:endParaRPr/>
          </a:p>
        </p:txBody>
      </p:sp>
      <p:sp>
        <p:nvSpPr>
          <p:cNvPr id="649" name="Google Shape;649;p41"/>
          <p:cNvSpPr txBox="1"/>
          <p:nvPr/>
        </p:nvSpPr>
        <p:spPr>
          <a:xfrm>
            <a:off x="1223633" y="4538800"/>
            <a:ext cx="274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Finally, you could fine-tune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Pruning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425" y="1248725"/>
            <a:ext cx="3916529" cy="21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6296" y="1542291"/>
            <a:ext cx="2403228" cy="120161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6111000" y="1380000"/>
            <a:ext cx="11382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520"/>
              <a:t>But w</a:t>
            </a:r>
            <a:r>
              <a:rPr b="1" lang="en-GB" sz="1520"/>
              <a:t>hy?</a:t>
            </a:r>
            <a:endParaRPr b="1" sz="1520"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2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 Pruning via Geometric Median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655" name="Google Shape;6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42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8" name="Google Shape;658;p42"/>
          <p:cNvSpPr txBox="1"/>
          <p:nvPr/>
        </p:nvSpPr>
        <p:spPr>
          <a:xfrm>
            <a:off x="512225" y="1301900"/>
            <a:ext cx="781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Experiments and conclusions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59" name="Google Shape;659;p42"/>
          <p:cNvSpPr txBox="1"/>
          <p:nvPr/>
        </p:nvSpPr>
        <p:spPr>
          <a:xfrm>
            <a:off x="502800" y="1999075"/>
            <a:ext cx="8138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Better results (accuracy, FLOPs </a:t>
            </a:r>
            <a:r>
              <a:rPr lang="en-GB" sz="1450">
                <a:solidFill>
                  <a:schemeClr val="dk1"/>
                </a:solidFill>
              </a:rPr>
              <a:t>↓)</a:t>
            </a:r>
            <a:endParaRPr/>
          </a:p>
        </p:txBody>
      </p:sp>
      <p:sp>
        <p:nvSpPr>
          <p:cNvPr id="660" name="Google Shape;660;p42"/>
          <p:cNvSpPr txBox="1"/>
          <p:nvPr/>
        </p:nvSpPr>
        <p:spPr>
          <a:xfrm>
            <a:off x="493631" y="1681950"/>
            <a:ext cx="81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1)  </a:t>
            </a:r>
            <a:r>
              <a:rPr lang="en-GB"/>
              <a:t>Compare to other methods in ResNet, VGG, CIFAR, ImageNet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3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 Pruning via Geometric Median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666" name="Google Shape;6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3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9" name="Google Shape;669;p43"/>
          <p:cNvSpPr txBox="1"/>
          <p:nvPr/>
        </p:nvSpPr>
        <p:spPr>
          <a:xfrm>
            <a:off x="512225" y="1301900"/>
            <a:ext cx="781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Experiments and conclusions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70" name="Google Shape;670;p43"/>
          <p:cNvSpPr txBox="1"/>
          <p:nvPr/>
        </p:nvSpPr>
        <p:spPr>
          <a:xfrm>
            <a:off x="502800" y="1999075"/>
            <a:ext cx="8138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Better results (accuracy, FLOPs </a:t>
            </a:r>
            <a:r>
              <a:rPr lang="en-GB" sz="1450">
                <a:solidFill>
                  <a:schemeClr val="dk1"/>
                </a:solidFill>
              </a:rPr>
              <a:t>↓)</a:t>
            </a:r>
            <a:endParaRPr/>
          </a:p>
        </p:txBody>
      </p:sp>
      <p:sp>
        <p:nvSpPr>
          <p:cNvPr id="671" name="Google Shape;671;p43"/>
          <p:cNvSpPr txBox="1"/>
          <p:nvPr/>
        </p:nvSpPr>
        <p:spPr>
          <a:xfrm>
            <a:off x="493631" y="1681950"/>
            <a:ext cx="81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1)  Compare to other methods in ResNet, VGG, CIFAR, ImageNet</a:t>
            </a:r>
            <a:endParaRPr/>
          </a:p>
        </p:txBody>
      </p:sp>
      <p:sp>
        <p:nvSpPr>
          <p:cNvPr id="672" name="Google Shape;672;p43"/>
          <p:cNvSpPr txBox="1"/>
          <p:nvPr/>
        </p:nvSpPr>
        <p:spPr>
          <a:xfrm>
            <a:off x="493631" y="2367750"/>
            <a:ext cx="81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2)  Ablation</a:t>
            </a:r>
            <a:endParaRPr/>
          </a:p>
        </p:txBody>
      </p:sp>
      <p:sp>
        <p:nvSpPr>
          <p:cNvPr id="673" name="Google Shape;673;p43"/>
          <p:cNvSpPr txBox="1"/>
          <p:nvPr/>
        </p:nvSpPr>
        <p:spPr>
          <a:xfrm>
            <a:off x="924600" y="2720450"/>
            <a:ext cx="56652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r>
              <a:rPr lang="en-GB"/>
              <a:t>The pruning interval doesn't really change too much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L1 distance &gt; Cosine distance (distance for computing the median)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Mixing small-norm-less-important methods and their method vs utilizing their method yields similar results.</a:t>
            </a:r>
            <a:endParaRPr/>
          </a:p>
        </p:txBody>
      </p:sp>
      <p:pic>
        <p:nvPicPr>
          <p:cNvPr id="674" name="Google Shape;67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475" y="2366988"/>
            <a:ext cx="1974734" cy="17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4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 Pruning via Geometric Median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680" name="Google Shape;6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44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3" name="Google Shape;683;p44"/>
          <p:cNvSpPr txBox="1"/>
          <p:nvPr/>
        </p:nvSpPr>
        <p:spPr>
          <a:xfrm>
            <a:off x="512225" y="1301900"/>
            <a:ext cx="781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Experiments and conclusions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84" name="Google Shape;684;p44"/>
          <p:cNvSpPr txBox="1"/>
          <p:nvPr/>
        </p:nvSpPr>
        <p:spPr>
          <a:xfrm>
            <a:off x="493631" y="1681950"/>
            <a:ext cx="81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r>
              <a:rPr lang="en-GB"/>
              <a:t>)  </a:t>
            </a:r>
            <a:r>
              <a:rPr lang="en-GB"/>
              <a:t>Feature</a:t>
            </a:r>
            <a:r>
              <a:rPr lang="en-GB"/>
              <a:t> maps viz. when pruning 10% of the filters</a:t>
            </a:r>
            <a:endParaRPr/>
          </a:p>
        </p:txBody>
      </p:sp>
      <p:pic>
        <p:nvPicPr>
          <p:cNvPr id="685" name="Google Shape;68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450" y="2082150"/>
            <a:ext cx="5435198" cy="27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44"/>
          <p:cNvSpPr txBox="1"/>
          <p:nvPr/>
        </p:nvSpPr>
        <p:spPr>
          <a:xfrm>
            <a:off x="6526652" y="3502775"/>
            <a:ext cx="14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 = pruned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5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 Pruning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692" name="Google Shape;6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45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5" name="Google Shape;695;p45"/>
          <p:cNvSpPr txBox="1"/>
          <p:nvPr/>
        </p:nvSpPr>
        <p:spPr>
          <a:xfrm>
            <a:off x="512225" y="1301900"/>
            <a:ext cx="781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Questions?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696" name="Google Shape;69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3750" y="1878275"/>
            <a:ext cx="4275125" cy="27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5109" y="2243453"/>
            <a:ext cx="2623266" cy="149473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Pruning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425" y="1248725"/>
            <a:ext cx="3916529" cy="21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6296" y="1542291"/>
            <a:ext cx="2403228" cy="120161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6"/>
          <p:cNvSpPr txBox="1"/>
          <p:nvPr>
            <p:ph type="title"/>
          </p:nvPr>
        </p:nvSpPr>
        <p:spPr>
          <a:xfrm>
            <a:off x="6111000" y="1380000"/>
            <a:ext cx="11382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520"/>
              <a:t>But why?</a:t>
            </a:r>
            <a:endParaRPr b="1" sz="1520"/>
          </a:p>
        </p:txBody>
      </p:sp>
      <p:sp>
        <p:nvSpPr>
          <p:cNvPr id="91" name="Google Shape;91;p16"/>
          <p:cNvSpPr txBox="1"/>
          <p:nvPr/>
        </p:nvSpPr>
        <p:spPr>
          <a:xfrm>
            <a:off x="4887625" y="1942175"/>
            <a:ext cx="41232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Low computational capabilities.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LcPeriod"/>
            </a:pPr>
            <a:r>
              <a:rPr lang="en-GB" sz="1700">
                <a:solidFill>
                  <a:schemeClr val="dk1"/>
                </a:solidFill>
              </a:rPr>
              <a:t>Storage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LcPeriod"/>
            </a:pPr>
            <a:r>
              <a:rPr lang="en-GB" sz="1700">
                <a:solidFill>
                  <a:schemeClr val="dk1"/>
                </a:solidFill>
              </a:rPr>
              <a:t>Memory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LcPeriod"/>
            </a:pPr>
            <a:r>
              <a:rPr lang="en-GB" sz="1700">
                <a:solidFill>
                  <a:schemeClr val="dk1"/>
                </a:solidFill>
              </a:rPr>
              <a:t>Processor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LcPeriod"/>
            </a:pPr>
            <a:r>
              <a:rPr lang="en-GB" sz="1700">
                <a:solidFill>
                  <a:schemeClr val="dk1"/>
                </a:solidFill>
              </a:rPr>
              <a:t>Battery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     More transparent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5605" y="2707299"/>
            <a:ext cx="485273" cy="48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70624" y="2707305"/>
            <a:ext cx="485273" cy="48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25599" y="3272564"/>
            <a:ext cx="485273" cy="48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36522" y="3339187"/>
            <a:ext cx="553503" cy="418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24650" y="3967125"/>
            <a:ext cx="306175" cy="3061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Types of Pruning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>
            <p:ph type="title"/>
          </p:nvPr>
        </p:nvSpPr>
        <p:spPr>
          <a:xfrm>
            <a:off x="959750" y="1240675"/>
            <a:ext cx="20004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-GB" sz="1520"/>
              <a:t>Unstructured pruning</a:t>
            </a:r>
            <a:endParaRPr b="1" sz="1520"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600" y="1663075"/>
            <a:ext cx="1471475" cy="11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675" y="2732300"/>
            <a:ext cx="1471475" cy="11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3475" y="2732300"/>
            <a:ext cx="1471475" cy="11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0050" y="2036643"/>
            <a:ext cx="1387726" cy="11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7776" y="2403570"/>
            <a:ext cx="1471475" cy="115041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type="title"/>
          </p:nvPr>
        </p:nvSpPr>
        <p:spPr>
          <a:xfrm>
            <a:off x="5750625" y="1240675"/>
            <a:ext cx="20004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-GB" sz="1520"/>
              <a:t>S</a:t>
            </a:r>
            <a:r>
              <a:rPr b="1" lang="en-GB" sz="1520"/>
              <a:t>tructured pruning</a:t>
            </a:r>
            <a:endParaRPr b="1" sz="1520"/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267940" y="4539800"/>
            <a:ext cx="83952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-GB" sz="1520"/>
              <a:t>Reminder: </a:t>
            </a:r>
            <a:r>
              <a:rPr lang="en-GB" sz="1520"/>
              <a:t>In CNNs, weights have the shape of </a:t>
            </a:r>
            <a:r>
              <a:rPr lang="en-GB" sz="1520"/>
              <a:t>(</a:t>
            </a:r>
            <a:r>
              <a:rPr lang="en-GB" sz="1520"/>
              <a:t>I x O x K x K)</a:t>
            </a:r>
            <a:endParaRPr sz="152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0043" y="3153600"/>
            <a:ext cx="1545723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Types of Pruning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050" y="2036643"/>
            <a:ext cx="1387726" cy="11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7776" y="2403570"/>
            <a:ext cx="1471475" cy="115041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>
            <p:ph type="title"/>
          </p:nvPr>
        </p:nvSpPr>
        <p:spPr>
          <a:xfrm>
            <a:off x="5750625" y="1240675"/>
            <a:ext cx="20004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-GB" sz="1520"/>
              <a:t>Structured pruning</a:t>
            </a:r>
            <a:endParaRPr b="1" sz="1520"/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267940" y="4539800"/>
            <a:ext cx="83952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-GB" sz="1520"/>
              <a:t>Reminder: </a:t>
            </a:r>
            <a:r>
              <a:rPr lang="en-GB" sz="1520"/>
              <a:t>In CNNs, weights have the shape of (I x O x K x K)</a:t>
            </a:r>
            <a:endParaRPr sz="1520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0043" y="3153600"/>
            <a:ext cx="1545723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5150" y="1279198"/>
            <a:ext cx="275475" cy="2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>
            <p:ph type="title"/>
          </p:nvPr>
        </p:nvSpPr>
        <p:spPr>
          <a:xfrm>
            <a:off x="1086450" y="1957600"/>
            <a:ext cx="2286300" cy="666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520"/>
              <a:t>No need of specialized libraries or hardware</a:t>
            </a:r>
            <a:endParaRPr sz="1520"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1456400" y="3085600"/>
            <a:ext cx="1471500" cy="3936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en-GB" sz="1520"/>
              <a:t>32 x 64 x 3 x 3</a:t>
            </a:r>
            <a:endParaRPr sz="1520"/>
          </a:p>
        </p:txBody>
      </p:sp>
      <p:sp>
        <p:nvSpPr>
          <p:cNvPr id="131" name="Google Shape;131;p18"/>
          <p:cNvSpPr txBox="1"/>
          <p:nvPr>
            <p:ph type="title"/>
          </p:nvPr>
        </p:nvSpPr>
        <p:spPr>
          <a:xfrm>
            <a:off x="1456400" y="3705475"/>
            <a:ext cx="1471500" cy="3936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en-GB" sz="1520"/>
              <a:t>20</a:t>
            </a:r>
            <a:r>
              <a:rPr lang="en-GB" sz="1520"/>
              <a:t> x 16 x 3 x 3</a:t>
            </a:r>
            <a:endParaRPr sz="1520"/>
          </a:p>
        </p:txBody>
      </p:sp>
      <p:cxnSp>
        <p:nvCxnSpPr>
          <p:cNvPr id="132" name="Google Shape;132;p18"/>
          <p:cNvCxnSpPr>
            <a:stCxn id="130" idx="2"/>
            <a:endCxn id="131" idx="0"/>
          </p:cNvCxnSpPr>
          <p:nvPr/>
        </p:nvCxnSpPr>
        <p:spPr>
          <a:xfrm>
            <a:off x="2192150" y="3479200"/>
            <a:ext cx="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</a:t>
            </a:r>
            <a:r>
              <a:rPr lang="en-GB">
                <a:solidFill>
                  <a:srgbClr val="A60F0F"/>
                </a:solidFill>
              </a:rPr>
              <a:t> Pruning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625" y="250138"/>
            <a:ext cx="647825" cy="5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512225" y="1301900"/>
            <a:ext cx="40977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Pruning strategy (when)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Pruning method (how)</a:t>
            </a:r>
            <a:endParaRPr sz="1700"/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 Pruning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625" y="250138"/>
            <a:ext cx="647825" cy="5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512225" y="1301900"/>
            <a:ext cx="40977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Pruning strategy (when)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-GB" sz="1700">
                <a:solidFill>
                  <a:srgbClr val="999999"/>
                </a:solidFill>
              </a:rPr>
              <a:t>Pruning method (how)</a:t>
            </a:r>
            <a:endParaRPr sz="1700">
              <a:solidFill>
                <a:srgbClr val="999999"/>
              </a:solidFill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2381050" y="2734900"/>
            <a:ext cx="1048800" cy="52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4132800" y="2734900"/>
            <a:ext cx="1048800" cy="52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Prune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5947900" y="2734900"/>
            <a:ext cx="1048800" cy="52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Fine-tune</a:t>
            </a:r>
            <a:endParaRPr/>
          </a:p>
        </p:txBody>
      </p:sp>
      <p:cxnSp>
        <p:nvCxnSpPr>
          <p:cNvPr id="155" name="Google Shape;155;p20"/>
          <p:cNvCxnSpPr>
            <a:stCxn id="152" idx="3"/>
            <a:endCxn id="153" idx="1"/>
          </p:cNvCxnSpPr>
          <p:nvPr/>
        </p:nvCxnSpPr>
        <p:spPr>
          <a:xfrm>
            <a:off x="3429850" y="2995150"/>
            <a:ext cx="702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0"/>
          <p:cNvCxnSpPr>
            <a:stCxn id="153" idx="3"/>
            <a:endCxn id="154" idx="1"/>
          </p:cNvCxnSpPr>
          <p:nvPr/>
        </p:nvCxnSpPr>
        <p:spPr>
          <a:xfrm>
            <a:off x="5181600" y="2995150"/>
            <a:ext cx="766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0"/>
          <p:cNvSpPr/>
          <p:nvPr/>
        </p:nvSpPr>
        <p:spPr>
          <a:xfrm>
            <a:off x="2787975" y="2551100"/>
            <a:ext cx="334200" cy="2835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8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838366" y="4539800"/>
            <a:ext cx="7029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en-GB" sz="1520"/>
              <a:t>Loop</a:t>
            </a:r>
            <a:endParaRPr sz="1520"/>
          </a:p>
        </p:txBody>
      </p:sp>
      <p:sp>
        <p:nvSpPr>
          <p:cNvPr id="159" name="Google Shape;159;p20"/>
          <p:cNvSpPr/>
          <p:nvPr/>
        </p:nvSpPr>
        <p:spPr>
          <a:xfrm>
            <a:off x="463150" y="4574300"/>
            <a:ext cx="334200" cy="2835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8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6258050" y="2571750"/>
            <a:ext cx="334200" cy="2835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8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1398926" y="2818900"/>
            <a:ext cx="8010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-GB" sz="1520"/>
              <a:t>3 steps</a:t>
            </a:r>
            <a:endParaRPr b="1" sz="1520"/>
          </a:p>
        </p:txBody>
      </p:sp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2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0F0F"/>
                </a:solidFill>
              </a:rPr>
              <a:t>Filter Pruning</a:t>
            </a:r>
            <a:endParaRPr>
              <a:solidFill>
                <a:srgbClr val="A60F0F"/>
              </a:solidFill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-37339" l="0" r="0" t="37340"/>
          <a:stretch/>
        </p:blipFill>
        <p:spPr>
          <a:xfrm>
            <a:off x="838375" y="872439"/>
            <a:ext cx="8172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625" y="250138"/>
            <a:ext cx="647825" cy="5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/>
          <p:nvPr/>
        </p:nvSpPr>
        <p:spPr>
          <a:xfrm>
            <a:off x="512225" y="1301900"/>
            <a:ext cx="40977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Pruning strategy (when)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-GB" sz="1700">
                <a:solidFill>
                  <a:srgbClr val="999999"/>
                </a:solidFill>
              </a:rPr>
              <a:t>Pruning method (how)</a:t>
            </a:r>
            <a:endParaRPr sz="1700">
              <a:solidFill>
                <a:srgbClr val="999999"/>
              </a:solidFill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2381050" y="2734900"/>
            <a:ext cx="1048800" cy="52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3429850" y="2734900"/>
            <a:ext cx="1048800" cy="52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Prune</a:t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5947900" y="2734900"/>
            <a:ext cx="1048800" cy="52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Fine-tune</a:t>
            </a:r>
            <a:endParaRPr/>
          </a:p>
        </p:txBody>
      </p:sp>
      <p:cxnSp>
        <p:nvCxnSpPr>
          <p:cNvPr id="175" name="Google Shape;175;p21"/>
          <p:cNvCxnSpPr>
            <a:stCxn id="173" idx="3"/>
            <a:endCxn id="174" idx="1"/>
          </p:cNvCxnSpPr>
          <p:nvPr/>
        </p:nvCxnSpPr>
        <p:spPr>
          <a:xfrm>
            <a:off x="4478650" y="2995150"/>
            <a:ext cx="146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1"/>
          <p:cNvSpPr/>
          <p:nvPr/>
        </p:nvSpPr>
        <p:spPr>
          <a:xfrm>
            <a:off x="2381050" y="4019300"/>
            <a:ext cx="1048800" cy="52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</a:t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4899100" y="4019300"/>
            <a:ext cx="1048800" cy="52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Prune</a:t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5947900" y="4019300"/>
            <a:ext cx="1048800" cy="52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Fine-tune</a:t>
            </a:r>
            <a:endParaRPr/>
          </a:p>
        </p:txBody>
      </p:sp>
      <p:cxnSp>
        <p:nvCxnSpPr>
          <p:cNvPr id="179" name="Google Shape;179;p21"/>
          <p:cNvCxnSpPr>
            <a:stCxn id="176" idx="3"/>
            <a:endCxn id="177" idx="1"/>
          </p:cNvCxnSpPr>
          <p:nvPr/>
        </p:nvCxnSpPr>
        <p:spPr>
          <a:xfrm>
            <a:off x="3429850" y="4279550"/>
            <a:ext cx="146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1"/>
          <p:cNvSpPr txBox="1"/>
          <p:nvPr>
            <p:ph type="title"/>
          </p:nvPr>
        </p:nvSpPr>
        <p:spPr>
          <a:xfrm>
            <a:off x="838366" y="4539800"/>
            <a:ext cx="7029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en-GB" sz="1520"/>
              <a:t>Loop</a:t>
            </a:r>
            <a:endParaRPr sz="1520"/>
          </a:p>
        </p:txBody>
      </p:sp>
      <p:sp>
        <p:nvSpPr>
          <p:cNvPr id="181" name="Google Shape;181;p21"/>
          <p:cNvSpPr/>
          <p:nvPr/>
        </p:nvSpPr>
        <p:spPr>
          <a:xfrm>
            <a:off x="463150" y="4574300"/>
            <a:ext cx="334200" cy="2835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8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3206038" y="2551100"/>
            <a:ext cx="334200" cy="2835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8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6305200" y="2517025"/>
            <a:ext cx="334200" cy="2835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8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2738350" y="3790675"/>
            <a:ext cx="334200" cy="2835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8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5778075" y="3834300"/>
            <a:ext cx="334200" cy="2835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8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type="title"/>
          </p:nvPr>
        </p:nvSpPr>
        <p:spPr>
          <a:xfrm>
            <a:off x="1447976" y="2818900"/>
            <a:ext cx="8010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-GB" sz="1520"/>
              <a:t>2</a:t>
            </a:r>
            <a:r>
              <a:rPr b="1" lang="en-GB" sz="1520"/>
              <a:t> steps</a:t>
            </a:r>
            <a:endParaRPr b="1" sz="1520"/>
          </a:p>
        </p:txBody>
      </p:sp>
      <p:sp>
        <p:nvSpPr>
          <p:cNvPr id="187" name="Google Shape;187;p21"/>
          <p:cNvSpPr txBox="1"/>
          <p:nvPr>
            <p:ph type="title"/>
          </p:nvPr>
        </p:nvSpPr>
        <p:spPr>
          <a:xfrm>
            <a:off x="1447976" y="4103300"/>
            <a:ext cx="8010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-GB" sz="1520"/>
              <a:t>2</a:t>
            </a:r>
            <a:r>
              <a:rPr b="1" lang="en-GB" sz="1520"/>
              <a:t> steps</a:t>
            </a:r>
            <a:endParaRPr b="1" sz="1520"/>
          </a:p>
        </p:txBody>
      </p:sp>
      <p:sp>
        <p:nvSpPr>
          <p:cNvPr id="188" name="Google Shape;18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