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y="6858000" cx="9144000"/>
  <p:notesSz cx="6858000" cy="9144000"/>
  <p:embeddedFontLst>
    <p:embeddedFont>
      <p:font typeface="Montserrat"/>
      <p:regular r:id="rId61"/>
      <p:bold r:id="rId62"/>
      <p:italic r:id="rId63"/>
      <p:boldItalic r:id="rId64"/>
    </p:embeddedFont>
    <p:embeddedFont>
      <p:font typeface="Quicksand"/>
      <p:regular r:id="rId65"/>
      <p:bold r:id="rId66"/>
    </p:embeddedFont>
    <p:embeddedFont>
      <p:font typeface="Quicksand Medium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bold.fntdata"/><Relationship Id="rId61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64" Type="http://schemas.openxmlformats.org/officeDocument/2006/relationships/font" Target="fonts/Montserrat-boldItalic.fntdata"/><Relationship Id="rId63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66" Type="http://schemas.openxmlformats.org/officeDocument/2006/relationships/font" Target="fonts/Quicksand-bold.fntdata"/><Relationship Id="rId21" Type="http://schemas.openxmlformats.org/officeDocument/2006/relationships/slide" Target="slides/slide17.xml"/><Relationship Id="rId65" Type="http://schemas.openxmlformats.org/officeDocument/2006/relationships/font" Target="fonts/Quicksand-regular.fntdata"/><Relationship Id="rId24" Type="http://schemas.openxmlformats.org/officeDocument/2006/relationships/slide" Target="slides/slide20.xml"/><Relationship Id="rId68" Type="http://schemas.openxmlformats.org/officeDocument/2006/relationships/font" Target="fonts/QuicksandMedium-bold.fntdata"/><Relationship Id="rId23" Type="http://schemas.openxmlformats.org/officeDocument/2006/relationships/slide" Target="slides/slide19.xml"/><Relationship Id="rId67" Type="http://schemas.openxmlformats.org/officeDocument/2006/relationships/font" Target="fonts/QuicksandMedium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ampus-experts" TargetMode="External"/><Relationship Id="rId3" Type="http://schemas.openxmlformats.org/officeDocument/2006/relationships/hyperlink" Target="https://education.github.com/" TargetMode="External"/><Relationship Id="rId4" Type="http://schemas.openxmlformats.org/officeDocument/2006/relationships/hyperlink" Target="https://education.github.com/pack" TargetMode="External"/><Relationship Id="rId5" Type="http://schemas.openxmlformats.org/officeDocument/2006/relationships/hyperlink" Target="https://github.com/collections/software-in-science" TargetMode="External"/><Relationship Id="rId6" Type="http://schemas.openxmlformats.org/officeDocument/2006/relationships/hyperlink" Target="https://github.com/chrislgarry/Apollo-11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406e6168c_2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406e6168c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08b7a3cc_1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08b7a3c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347476b4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347476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08b7a3cc_1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08b7a3c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408b7a3cc_1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408b7a3cc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408b7a3cc_1_1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408b7a3cc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08b7a3cc_1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408b7a3c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408b7a3cc_1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408b7a3c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08b7a3cc_1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08b7a3c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24b516b3_0_1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24b516b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08b7a3cc_1_1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408b7a3cc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2b76897a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2b7689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about?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1ce484d4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1ce484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408b7a3cc_1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408b7a3cc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408b7a3cc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408b7a3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408b7a3cc_4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408b7a3c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24b516b3_0_1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24b516b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a6a3d8a1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a6a3d8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3a6a3d8a1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3a6a3d8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24b516b3_0_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824b516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08b7a3cc_1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08b7a3cc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24b516b3_0_3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24b516b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06e6168c_2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06e6168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24b516b3_0_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24b516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824b516b3_0_2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824b516b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24b516b3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24b516b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408b7a3cc_1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408b7a3cc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824b516b3_0_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824b516b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24b516b3_0_2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24b516b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408b7a3cc_1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408b7a3c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824b516b3_0_2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824b516b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408b7a3cc_1_2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408b7a3cc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408b7a3cc_1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408b7a3cc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1ce484d4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1ce484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408b7a3cc_1_2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408b7a3cc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824b516b3_0_3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824b516b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3a6a3d8a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3a6a3d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+ uploading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Starring, following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91ce484d4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91ce484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the links to headings…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https://github.com/campus-experts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https://education.github.com/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https://education.github.com/pack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https://github.com/collections/software-in-science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https://github.com/chrislgarry/Apollo-11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1cdac8a3_0_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e1cdac8a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e1cdac8a3_0_5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e1cdac8a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6d5b838aa_1_1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6d5b838aa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408b7a3cc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408b7a3c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408b7a3cc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408b7a3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408b7a3cc_3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408b7a3c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06e6168c_2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06e6168c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408b7a3cc_3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408b7a3cc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408b7a3cc_3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408b7a3c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408b7a3cc_3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408b7a3c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408b7a3cc_3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408b7a3cc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408b7a3cc_3_5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408b7a3cc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4408b7a3cc_3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4408b7a3cc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cb5af07d_0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cb5af07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347476b4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347476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406e6168c_2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406e6168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24b516b3_0_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24b516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24b516b3_0_3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24b516b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46.png"/><Relationship Id="rId5" Type="http://schemas.openxmlformats.org/officeDocument/2006/relationships/image" Target="../media/image9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7.png"/><Relationship Id="rId5" Type="http://schemas.openxmlformats.org/officeDocument/2006/relationships/image" Target="../media/image42.png"/><Relationship Id="rId6" Type="http://schemas.openxmlformats.org/officeDocument/2006/relationships/image" Target="../media/image32.png"/><Relationship Id="rId7" Type="http://schemas.openxmlformats.org/officeDocument/2006/relationships/image" Target="../media/image40.png"/><Relationship Id="rId8" Type="http://schemas.openxmlformats.org/officeDocument/2006/relationships/image" Target="../media/image3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36.png"/><Relationship Id="rId7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bit.ly/2QVhUTg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acktoberfest.digitalocean.com/" TargetMode="External"/><Relationship Id="rId4" Type="http://schemas.openxmlformats.org/officeDocument/2006/relationships/hyperlink" Target="https://up-for-grabs.net/#/" TargetMode="External"/><Relationship Id="rId5" Type="http://schemas.openxmlformats.org/officeDocument/2006/relationships/hyperlink" Target="https://bit.ly/2i8dOHG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38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30650" y="0"/>
            <a:ext cx="13528499" cy="710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643521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What is a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 Git?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652254"/>
            <a:ext cx="8520600" cy="4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A Distributed version control system!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Any project using git will have a</a:t>
            </a: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".git" folder</a:t>
            </a: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 that stores the history of the project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"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738" y="2273075"/>
            <a:ext cx="1700525" cy="17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02025" y="680998"/>
            <a:ext cx="8520600" cy="5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Quicksand"/>
                <a:ea typeface="Quicksand"/>
                <a:cs typeface="Quicksand"/>
                <a:sym typeface="Quicksand"/>
              </a:rPr>
              <a:t>history: </a:t>
            </a:r>
            <a:endParaRPr b="1"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Know exactly which files changed, who made those changes, and when those changes occured.</a:t>
            </a:r>
            <a:br>
              <a:rPr lang="en" sz="2400">
                <a:latin typeface="Quicksand"/>
                <a:ea typeface="Quicksand"/>
                <a:cs typeface="Quicksand"/>
                <a:sym typeface="Quicksand"/>
              </a:rPr>
            </a:b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Quicksand"/>
                <a:ea typeface="Quicksand"/>
                <a:cs typeface="Quicksand"/>
                <a:sym typeface="Quicksand"/>
              </a:rPr>
              <a:t>backup: </a:t>
            </a:r>
            <a:endParaRPr b="1"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Ability to have different versions of the code in different places.</a:t>
            </a:r>
            <a:br>
              <a:rPr lang="en" sz="2400">
                <a:latin typeface="Quicksand"/>
                <a:ea typeface="Quicksand"/>
                <a:cs typeface="Quicksand"/>
                <a:sym typeface="Quicksand"/>
              </a:rPr>
            </a:b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latin typeface="Quicksand"/>
                <a:ea typeface="Quicksand"/>
                <a:cs typeface="Quicksand"/>
                <a:sym typeface="Quicksand"/>
              </a:rPr>
              <a:t>collaboration: </a:t>
            </a:r>
            <a:endParaRPr b="1"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Collaborate easily with other people on the same project by uploading and receiving changes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9" y="587550"/>
            <a:ext cx="659050" cy="64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31" y="2432221"/>
            <a:ext cx="549208" cy="63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69" y="4258068"/>
            <a:ext cx="608354" cy="602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643521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What is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 GitHub?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652254"/>
            <a:ext cx="8520600" cy="4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GitHub is a website that allows you to use Git and create repositories online !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hub icon"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688" y="2834437"/>
            <a:ext cx="19526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643521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What is a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 repository?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2621801"/>
            <a:ext cx="85206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A repository is a container that houses your project and its’ history. If your project folder contains the</a:t>
            </a: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“.git”</a:t>
            </a: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 folder</a:t>
            </a: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 you’re working with a repository!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643521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epositories can be local and remote!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590475" y="4381250"/>
            <a:ext cx="34338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Your local project files on your computer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ctocat repository"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776" y="2476750"/>
            <a:ext cx="2109200" cy="190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ctocat repository"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851" y="2476750"/>
            <a:ext cx="2109200" cy="190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5211550" y="4481975"/>
            <a:ext cx="34338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Your remote project files elsewhere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4007263" y="2893025"/>
            <a:ext cx="1221300" cy="54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 rot="10800000">
            <a:off x="4007250" y="3687488"/>
            <a:ext cx="1221300" cy="54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499950" y="410525"/>
            <a:ext cx="8144100" cy="52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Log into GitHub</a:t>
            </a:r>
            <a:endParaRPr sz="3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Let’s create that first repository!</a:t>
            </a:r>
            <a:endParaRPr sz="36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3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575" y="3129350"/>
            <a:ext cx="4442850" cy="2491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825" y="1704625"/>
            <a:ext cx="992725" cy="9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type="title"/>
          </p:nvPr>
        </p:nvSpPr>
        <p:spPr>
          <a:xfrm>
            <a:off x="238500" y="29334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what are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 commits?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3200" y="3812975"/>
            <a:ext cx="8997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snapshots </a:t>
            </a: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of the state </a:t>
            </a: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(e.g. changes in code)</a:t>
            </a: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 of your </a:t>
            </a: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repository</a:t>
            </a:r>
            <a:endParaRPr b="1" sz="30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625" y="1704625"/>
            <a:ext cx="992725" cy="9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025" y="1704625"/>
            <a:ext cx="992725" cy="9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10219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Let’s take a look!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log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3200" y="3812975"/>
            <a:ext cx="8997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This command allows you to see all the commit history</a:t>
            </a:r>
            <a:endParaRPr b="1" sz="3000"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>
            <a:off x="3331500" y="1169050"/>
            <a:ext cx="2481000" cy="12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Bc7fd9</a:t>
            </a:r>
            <a:br>
              <a:rPr b="1" lang="en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oranges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3331503" y="2911299"/>
            <a:ext cx="2481000" cy="12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a3ffde</a:t>
            </a:r>
            <a:b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apples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3331502" y="4653542"/>
            <a:ext cx="2481000" cy="15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9cd1ce</a:t>
            </a:r>
            <a:b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commit,</a:t>
            </a:r>
            <a:b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fruit.txt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30"/>
          <p:cNvCxnSpPr>
            <a:stCxn id="197" idx="2"/>
            <a:endCxn id="198" idx="0"/>
          </p:cNvCxnSpPr>
          <p:nvPr/>
        </p:nvCxnSpPr>
        <p:spPr>
          <a:xfrm>
            <a:off x="4572000" y="2450050"/>
            <a:ext cx="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0"/>
          <p:cNvCxnSpPr>
            <a:stCxn id="198" idx="2"/>
            <a:endCxn id="199" idx="0"/>
          </p:cNvCxnSpPr>
          <p:nvPr/>
        </p:nvCxnSpPr>
        <p:spPr>
          <a:xfrm>
            <a:off x="4572003" y="4192299"/>
            <a:ext cx="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055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commits</a:t>
            </a:r>
            <a:endParaRPr b="1" sz="360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643521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Let’s make a commit!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885626"/>
            <a:ext cx="85206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Make or change a file within your project, save it and perform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3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What do you see?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60500" y="725375"/>
            <a:ext cx="8292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Intro To Git and</a:t>
            </a:r>
            <a:r>
              <a:rPr b="1" lang="en" sz="5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GitHub</a:t>
            </a:r>
            <a:endParaRPr b="1" sz="50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60500" y="4784600"/>
            <a:ext cx="5853300" cy="174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39150" y="5072275"/>
            <a:ext cx="7380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Tyrone Wong</a:t>
            </a:r>
            <a:endParaRPr b="1" sz="3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@Ty-Won</a:t>
            </a:r>
            <a:endParaRPr sz="3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Honorary Mention: Ovflowd for the slide design</a:t>
            </a:r>
            <a:endParaRPr b="1" sz="2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0" y="2497926"/>
            <a:ext cx="4011500" cy="24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0" y="823800"/>
            <a:ext cx="9144000" cy="52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Commit</a:t>
            </a:r>
            <a:r>
              <a:rPr lang="en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your own work by using</a:t>
            </a:r>
            <a:endParaRPr sz="3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&lt;Files or directory&gt;</a:t>
            </a:r>
            <a:endParaRPr b="1" sz="3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3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3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“&lt;details&gt;”</a:t>
            </a:r>
            <a:endParaRPr b="1" sz="3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 file states"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100" y="771500"/>
            <a:ext cx="6497801" cy="5315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0" y="823800"/>
            <a:ext cx="9144000" cy="52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To reset your commits</a:t>
            </a:r>
            <a:endParaRPr sz="3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reset &lt;file or head&gt;</a:t>
            </a:r>
            <a:endParaRPr b="1" sz="30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 sz="30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Can be used to unstage files, commits or reset files</a:t>
            </a:r>
            <a:endParaRPr sz="30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29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my first git: </a:t>
            </a:r>
            <a:r>
              <a:rPr lang="en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recap</a:t>
            </a:r>
            <a:endParaRPr sz="36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355775"/>
            <a:ext cx="8520600" cy="5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init - </a:t>
            </a:r>
            <a:r>
              <a:rPr lang="e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converts a folder to a super smart git repository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 -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show useful information about the                 repository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log -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see the history of commits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&lt;files&gt; -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adds the files you want to be tracked to the staging area.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-m”&lt;message here&gt;”- </a:t>
            </a: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creates a new snapshot of your repository at that point in time.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2909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b="1" lang="en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y first git: </a:t>
            </a:r>
            <a:r>
              <a:rPr lang="en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recap</a:t>
            </a:r>
            <a:endParaRPr sz="36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355775"/>
            <a:ext cx="8520600" cy="5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reset HEAD - </a:t>
            </a: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unstage your files and reset commits depending on the type of reset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i.e) git reset &lt;--hard or --soft or --mixed)&gt; 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The --hard tag will reset code and commits, 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The --soft will reset commit but keep code and leave it in staging 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The --mixed will reset commit and keep code in in working directory (the default if no tag is specified)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598825" y="526775"/>
            <a:ext cx="76467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Let me ask you some questions first.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/>
          <p:nvPr/>
        </p:nvSpPr>
        <p:spPr>
          <a:xfrm>
            <a:off x="521700" y="2821325"/>
            <a:ext cx="8100600" cy="3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Do you have any kind of coding project?</a:t>
            </a:r>
            <a:endParaRPr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     ( It might just be a simple java / c program. ) </a:t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Char char="-"/>
            </a:pPr>
            <a:r>
              <a:rPr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Now, If someone asks you to share your code, how will you do it?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598825" y="526775"/>
            <a:ext cx="76467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Quicksand"/>
                <a:ea typeface="Quicksand"/>
                <a:cs typeface="Quicksand"/>
                <a:sym typeface="Quicksand"/>
              </a:rPr>
              <a:t>Here’s your solution:</a:t>
            </a:r>
            <a:endParaRPr sz="50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521700" y="2821325"/>
            <a:ext cx="8100600" cy="3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598825" y="1896350"/>
            <a:ext cx="605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GitHub </a:t>
            </a:r>
            <a:r>
              <a:rPr lang="en" sz="4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you </a:t>
            </a:r>
            <a:endParaRPr sz="4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host all your project files on a remote repository!</a:t>
            </a:r>
            <a:endParaRPr sz="4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750" y="2305050"/>
            <a:ext cx="22479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581100" y="3195606"/>
            <a:ext cx="79818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git </a:t>
            </a:r>
            <a:r>
              <a:rPr b="1" lang="en" sz="4800">
                <a:latin typeface="Quicksand"/>
                <a:ea typeface="Quicksand"/>
                <a:cs typeface="Quicksand"/>
                <a:sym typeface="Quicksand"/>
              </a:rPr>
              <a:t>good</a:t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4" name="Google Shape;264;p39"/>
          <p:cNvSpPr txBox="1"/>
          <p:nvPr>
            <p:ph idx="4294967295" type="subTitle"/>
          </p:nvPr>
        </p:nvSpPr>
        <p:spPr>
          <a:xfrm>
            <a:off x="311700" y="4008444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Working with GitHub and Git Fundamentals 101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438" y="1792656"/>
            <a:ext cx="1859125" cy="14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 file states"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963" y="1668275"/>
            <a:ext cx="5354075" cy="437947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40"/>
          <p:cNvSpPr txBox="1"/>
          <p:nvPr/>
        </p:nvSpPr>
        <p:spPr>
          <a:xfrm>
            <a:off x="600600" y="193725"/>
            <a:ext cx="79428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Coming back to this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606000" y="566025"/>
            <a:ext cx="7932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downloading / 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updating</a:t>
            </a: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 Repos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837425" y="1574150"/>
            <a:ext cx="8212200" cy="4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&lt;url&gt; - </a:t>
            </a:r>
            <a:r>
              <a:rPr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downloads a copy of a remote git repository</a:t>
            </a:r>
            <a:r>
              <a:rPr b="1" lang="en" sz="2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- </a:t>
            </a:r>
            <a:r>
              <a:rPr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Grabs new changes from the remote repository and adds them to your local copy</a:t>
            </a:r>
            <a:endParaRPr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- </a:t>
            </a:r>
            <a:r>
              <a:rPr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sends your version to the remote repository</a:t>
            </a:r>
            <a:endParaRPr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329" y="1710085"/>
            <a:ext cx="1917350" cy="20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4294967295" type="title"/>
          </p:nvPr>
        </p:nvSpPr>
        <p:spPr>
          <a:xfrm>
            <a:off x="537300" y="4114275"/>
            <a:ext cx="8069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Welcome to</a:t>
            </a: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 sz="4800">
                <a:latin typeface="Quicksand"/>
                <a:ea typeface="Quicksand"/>
                <a:cs typeface="Quicksand"/>
                <a:sym typeface="Quicksand"/>
              </a:rPr>
              <a:t>the first workshop of the semester!</a:t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537300" y="145275"/>
            <a:ext cx="8069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Hey there!</a:t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581100" y="3331738"/>
            <a:ext cx="79818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Collab</a:t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6" name="Google Shape;286;p42"/>
          <p:cNvSpPr txBox="1"/>
          <p:nvPr>
            <p:ph idx="4294967295" type="subTitle"/>
          </p:nvPr>
        </p:nvSpPr>
        <p:spPr>
          <a:xfrm>
            <a:off x="311700" y="4144575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Branching, Issues and Backlogs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10" y="1386275"/>
            <a:ext cx="30480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25" y="402163"/>
            <a:ext cx="1179950" cy="11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1699154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working with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 branches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2809125"/>
            <a:ext cx="86517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Quicksand"/>
                <a:ea typeface="Quicksand"/>
                <a:cs typeface="Quicksand"/>
                <a:sym typeface="Quicksand"/>
              </a:rPr>
              <a:t>Branches allows you to have your own version of the code and make changes without affecting anyone else! </a:t>
            </a:r>
            <a:endParaRPr sz="2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</a:t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Allows you to see all branches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C78D8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2013075" y="1297925"/>
            <a:ext cx="2481000" cy="12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Bc7fd9</a:t>
            </a:r>
            <a:br>
              <a:rPr b="1" lang="en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oranges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4"/>
          <p:cNvSpPr/>
          <p:nvPr/>
        </p:nvSpPr>
        <p:spPr>
          <a:xfrm>
            <a:off x="2013078" y="2963974"/>
            <a:ext cx="2481000" cy="12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3ffde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apples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2013077" y="4630017"/>
            <a:ext cx="2481000" cy="15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9cd1ce</a:t>
            </a:r>
            <a:b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commit,</a:t>
            </a:r>
            <a:b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fruit.txt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44"/>
          <p:cNvCxnSpPr>
            <a:stCxn id="301" idx="2"/>
            <a:endCxn id="302" idx="0"/>
          </p:cNvCxnSpPr>
          <p:nvPr/>
        </p:nvCxnSpPr>
        <p:spPr>
          <a:xfrm>
            <a:off x="3253575" y="2578925"/>
            <a:ext cx="0" cy="38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4"/>
          <p:cNvCxnSpPr>
            <a:stCxn id="302" idx="2"/>
            <a:endCxn id="303" idx="0"/>
          </p:cNvCxnSpPr>
          <p:nvPr/>
        </p:nvCxnSpPr>
        <p:spPr>
          <a:xfrm>
            <a:off x="3253578" y="4244974"/>
            <a:ext cx="0" cy="38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4"/>
          <p:cNvSpPr/>
          <p:nvPr/>
        </p:nvSpPr>
        <p:spPr>
          <a:xfrm>
            <a:off x="5153225" y="1683575"/>
            <a:ext cx="1598400" cy="517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44"/>
          <p:cNvCxnSpPr>
            <a:stCxn id="306" idx="1"/>
            <a:endCxn id="301" idx="3"/>
          </p:cNvCxnSpPr>
          <p:nvPr/>
        </p:nvCxnSpPr>
        <p:spPr>
          <a:xfrm rot="10800000">
            <a:off x="4494125" y="1938425"/>
            <a:ext cx="6591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4"/>
          <p:cNvSpPr txBox="1"/>
          <p:nvPr>
            <p:ph type="title"/>
          </p:nvPr>
        </p:nvSpPr>
        <p:spPr>
          <a:xfrm>
            <a:off x="2090925" y="458750"/>
            <a:ext cx="232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commits</a:t>
            </a:r>
            <a:endParaRPr b="1" sz="3000"/>
          </a:p>
        </p:txBody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4556075" y="458750"/>
            <a:ext cx="2888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branches</a:t>
            </a:r>
            <a:endParaRPr b="1" sz="3000"/>
          </a:p>
        </p:txBody>
      </p:sp>
      <p:pic>
        <p:nvPicPr>
          <p:cNvPr id="310" name="Google Shape;3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25" y="892938"/>
            <a:ext cx="1179950" cy="11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2189929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Let’s create our own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 branch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597150" y="3028663"/>
            <a:ext cx="79497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2400">
              <a:solidFill>
                <a:srgbClr val="3C78D8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&lt;branchname&gt;</a:t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latin typeface="Quicksand"/>
                <a:ea typeface="Quicksand"/>
                <a:cs typeface="Quicksand"/>
                <a:sym typeface="Quicksand"/>
              </a:rPr>
              <a:t>This command branches off from the last commit you were working off</a:t>
            </a:r>
            <a:endParaRPr sz="2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/>
          <p:nvPr/>
        </p:nvSpPr>
        <p:spPr>
          <a:xfrm>
            <a:off x="907275" y="1334737"/>
            <a:ext cx="2481000" cy="12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Bc7fd9</a:t>
            </a:r>
            <a:br>
              <a:rPr b="1" lang="en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oranges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6"/>
          <p:cNvSpPr/>
          <p:nvPr/>
        </p:nvSpPr>
        <p:spPr>
          <a:xfrm>
            <a:off x="907278" y="3076986"/>
            <a:ext cx="2481000" cy="12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3ffde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apples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6"/>
          <p:cNvSpPr/>
          <p:nvPr/>
        </p:nvSpPr>
        <p:spPr>
          <a:xfrm>
            <a:off x="907277" y="4666830"/>
            <a:ext cx="2481000" cy="15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9cd1ce</a:t>
            </a:r>
            <a:b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commit,</a:t>
            </a:r>
            <a:b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fruit.txt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6" name="Google Shape;326;p46"/>
          <p:cNvCxnSpPr>
            <a:stCxn id="323" idx="2"/>
            <a:endCxn id="324" idx="0"/>
          </p:cNvCxnSpPr>
          <p:nvPr/>
        </p:nvCxnSpPr>
        <p:spPr>
          <a:xfrm>
            <a:off x="2147775" y="2615737"/>
            <a:ext cx="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6"/>
          <p:cNvCxnSpPr>
            <a:stCxn id="324" idx="2"/>
            <a:endCxn id="325" idx="0"/>
          </p:cNvCxnSpPr>
          <p:nvPr/>
        </p:nvCxnSpPr>
        <p:spPr>
          <a:xfrm>
            <a:off x="2147778" y="4357986"/>
            <a:ext cx="0" cy="30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6"/>
          <p:cNvSpPr/>
          <p:nvPr/>
        </p:nvSpPr>
        <p:spPr>
          <a:xfrm>
            <a:off x="4047425" y="1720388"/>
            <a:ext cx="1598400" cy="517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9" name="Google Shape;329;p46"/>
          <p:cNvCxnSpPr>
            <a:stCxn id="328" idx="1"/>
            <a:endCxn id="323" idx="3"/>
          </p:cNvCxnSpPr>
          <p:nvPr/>
        </p:nvCxnSpPr>
        <p:spPr>
          <a:xfrm rot="10800000">
            <a:off x="3388325" y="1975238"/>
            <a:ext cx="6591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46"/>
          <p:cNvSpPr txBox="1"/>
          <p:nvPr>
            <p:ph type="title"/>
          </p:nvPr>
        </p:nvSpPr>
        <p:spPr>
          <a:xfrm>
            <a:off x="985125" y="495563"/>
            <a:ext cx="232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commits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1" name="Google Shape;331;p46"/>
          <p:cNvSpPr txBox="1"/>
          <p:nvPr>
            <p:ph type="title"/>
          </p:nvPr>
        </p:nvSpPr>
        <p:spPr>
          <a:xfrm>
            <a:off x="3450275" y="495563"/>
            <a:ext cx="2888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branches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6304975" y="1720388"/>
            <a:ext cx="1598400" cy="517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46"/>
          <p:cNvCxnSpPr/>
          <p:nvPr/>
        </p:nvCxnSpPr>
        <p:spPr>
          <a:xfrm rot="10800000">
            <a:off x="5645825" y="1973263"/>
            <a:ext cx="6591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6"/>
          <p:cNvSpPr txBox="1"/>
          <p:nvPr>
            <p:ph type="title"/>
          </p:nvPr>
        </p:nvSpPr>
        <p:spPr>
          <a:xfrm>
            <a:off x="5659975" y="495563"/>
            <a:ext cx="2888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HEAD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4047425" y="2587525"/>
            <a:ext cx="1789800" cy="517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somebranch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p46"/>
          <p:cNvCxnSpPr>
            <a:stCxn id="335" idx="1"/>
          </p:cNvCxnSpPr>
          <p:nvPr/>
        </p:nvCxnSpPr>
        <p:spPr>
          <a:xfrm rot="10800000">
            <a:off x="3388325" y="2425375"/>
            <a:ext cx="659100" cy="4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249963" y="2585293"/>
            <a:ext cx="85206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working with 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HEAD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373438" y="3678762"/>
            <a:ext cx="85206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&lt;branch name&gt; - </a:t>
            </a:r>
            <a:r>
              <a:rPr lang="e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Redirect HEAD to the desired branch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150" y="1472838"/>
            <a:ext cx="3015876" cy="15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/>
          <p:nvPr/>
        </p:nvSpPr>
        <p:spPr>
          <a:xfrm>
            <a:off x="907275" y="1334737"/>
            <a:ext cx="2481000" cy="12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Bc7fd9</a:t>
            </a:r>
            <a:br>
              <a:rPr b="1" lang="en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Add oranges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8"/>
          <p:cNvSpPr/>
          <p:nvPr/>
        </p:nvSpPr>
        <p:spPr>
          <a:xfrm>
            <a:off x="907278" y="3076986"/>
            <a:ext cx="2481000" cy="12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a3ffde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apples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8"/>
          <p:cNvSpPr/>
          <p:nvPr/>
        </p:nvSpPr>
        <p:spPr>
          <a:xfrm>
            <a:off x="907277" y="4666830"/>
            <a:ext cx="2481000" cy="15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9cd1ce</a:t>
            </a:r>
            <a:b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commit,</a:t>
            </a:r>
            <a:b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fruit.txt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3" name="Google Shape;353;p48"/>
          <p:cNvCxnSpPr>
            <a:stCxn id="350" idx="2"/>
            <a:endCxn id="351" idx="0"/>
          </p:cNvCxnSpPr>
          <p:nvPr/>
        </p:nvCxnSpPr>
        <p:spPr>
          <a:xfrm>
            <a:off x="2147775" y="2615737"/>
            <a:ext cx="0" cy="46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48"/>
          <p:cNvCxnSpPr>
            <a:stCxn id="351" idx="2"/>
            <a:endCxn id="352" idx="0"/>
          </p:cNvCxnSpPr>
          <p:nvPr/>
        </p:nvCxnSpPr>
        <p:spPr>
          <a:xfrm>
            <a:off x="2147778" y="4357986"/>
            <a:ext cx="0" cy="30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48"/>
          <p:cNvSpPr/>
          <p:nvPr/>
        </p:nvSpPr>
        <p:spPr>
          <a:xfrm>
            <a:off x="4047425" y="1720388"/>
            <a:ext cx="1598400" cy="517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48"/>
          <p:cNvCxnSpPr>
            <a:stCxn id="355" idx="1"/>
            <a:endCxn id="350" idx="3"/>
          </p:cNvCxnSpPr>
          <p:nvPr/>
        </p:nvCxnSpPr>
        <p:spPr>
          <a:xfrm rot="10800000">
            <a:off x="3388325" y="1975238"/>
            <a:ext cx="6591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48"/>
          <p:cNvSpPr txBox="1"/>
          <p:nvPr>
            <p:ph type="title"/>
          </p:nvPr>
        </p:nvSpPr>
        <p:spPr>
          <a:xfrm>
            <a:off x="985125" y="495563"/>
            <a:ext cx="2325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commits</a:t>
            </a:r>
            <a:endParaRPr b="1" sz="3000"/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3450275" y="495563"/>
            <a:ext cx="2888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branches</a:t>
            </a:r>
            <a:endParaRPr b="1" sz="3000"/>
          </a:p>
        </p:txBody>
      </p:sp>
      <p:sp>
        <p:nvSpPr>
          <p:cNvPr id="359" name="Google Shape;359;p48"/>
          <p:cNvSpPr/>
          <p:nvPr/>
        </p:nvSpPr>
        <p:spPr>
          <a:xfrm>
            <a:off x="6421150" y="2587513"/>
            <a:ext cx="1598400" cy="5175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0" name="Google Shape;360;p48"/>
          <p:cNvCxnSpPr/>
          <p:nvPr/>
        </p:nvCxnSpPr>
        <p:spPr>
          <a:xfrm rot="10800000">
            <a:off x="5762050" y="2844313"/>
            <a:ext cx="6591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48"/>
          <p:cNvSpPr txBox="1"/>
          <p:nvPr>
            <p:ph type="title"/>
          </p:nvPr>
        </p:nvSpPr>
        <p:spPr>
          <a:xfrm>
            <a:off x="5837225" y="495563"/>
            <a:ext cx="28884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HEAD</a:t>
            </a:r>
            <a:endParaRPr b="1" sz="3000"/>
          </a:p>
        </p:txBody>
      </p:sp>
      <p:sp>
        <p:nvSpPr>
          <p:cNvPr id="362" name="Google Shape;362;p48"/>
          <p:cNvSpPr/>
          <p:nvPr/>
        </p:nvSpPr>
        <p:spPr>
          <a:xfrm>
            <a:off x="4047425" y="2587525"/>
            <a:ext cx="1789800" cy="517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somebranch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3" name="Google Shape;363;p48"/>
          <p:cNvCxnSpPr>
            <a:stCxn id="362" idx="1"/>
          </p:cNvCxnSpPr>
          <p:nvPr/>
        </p:nvCxnSpPr>
        <p:spPr>
          <a:xfrm rot="10800000">
            <a:off x="3388325" y="2425375"/>
            <a:ext cx="659100" cy="42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4" name="Google Shape;3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150" y="1145210"/>
            <a:ext cx="3015876" cy="15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9"/>
          <p:cNvSpPr txBox="1"/>
          <p:nvPr>
            <p:ph type="title"/>
          </p:nvPr>
        </p:nvSpPr>
        <p:spPr>
          <a:xfrm>
            <a:off x="281788" y="234270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merging = </a:t>
            </a: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combining commits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49"/>
          <p:cNvSpPr txBox="1"/>
          <p:nvPr>
            <p:ph idx="1" type="body"/>
          </p:nvPr>
        </p:nvSpPr>
        <p:spPr>
          <a:xfrm>
            <a:off x="311688" y="3256640"/>
            <a:ext cx="8520600" cy="21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&lt;branch name&gt; - </a:t>
            </a:r>
            <a:r>
              <a:rPr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combines the last commit of the current </a:t>
            </a:r>
            <a:r>
              <a:rPr b="1"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HEAD </a:t>
            </a:r>
            <a:r>
              <a:rPr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branch with the </a:t>
            </a:r>
            <a:r>
              <a:rPr b="1"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last commit</a:t>
            </a:r>
            <a:r>
              <a:rPr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of the </a:t>
            </a:r>
            <a:r>
              <a:rPr b="1"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branch specified</a:t>
            </a:r>
            <a:r>
              <a:rPr lang="en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050" y="318610"/>
            <a:ext cx="3015876" cy="15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0"/>
          <p:cNvSpPr txBox="1"/>
          <p:nvPr>
            <p:ph type="title"/>
          </p:nvPr>
        </p:nvSpPr>
        <p:spPr>
          <a:xfrm>
            <a:off x="311688" y="151610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merging = </a:t>
            </a: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combining commits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79" name="Google Shape;37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 merge" id="380" name="Google Shape;38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800" y="2532013"/>
            <a:ext cx="4470400" cy="345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 merge" id="386" name="Google Shape;3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63" y="1777325"/>
            <a:ext cx="5941876" cy="3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1"/>
          <p:cNvSpPr txBox="1"/>
          <p:nvPr>
            <p:ph type="title"/>
          </p:nvPr>
        </p:nvSpPr>
        <p:spPr>
          <a:xfrm>
            <a:off x="311700" y="643521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Potential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 issues</a:t>
            </a:r>
            <a:endParaRPr b="1" sz="36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60500" y="2085508"/>
            <a:ext cx="4946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Git Installed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60500" y="725375"/>
            <a:ext cx="82923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Before we launch </a:t>
            </a:r>
            <a:endParaRPr b="1" sz="50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Image result for github checkmark"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212" y="2085462"/>
            <a:ext cx="576625" cy="5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60500" y="3220933"/>
            <a:ext cx="4946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GitHub Account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Image result for github checkmark"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212" y="3220912"/>
            <a:ext cx="576625" cy="5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560500" y="4356346"/>
            <a:ext cx="49464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Your favorite coding env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Image result for github checkmark"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212" y="4356387"/>
            <a:ext cx="576625" cy="57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Inspectocat"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950" y="2341300"/>
            <a:ext cx="2335849" cy="233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type="title"/>
          </p:nvPr>
        </p:nvSpPr>
        <p:spPr>
          <a:xfrm>
            <a:off x="581100" y="516213"/>
            <a:ext cx="79818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Sometimes things can get messy</a:t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93" name="Google Shape;39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ad git branching" id="394" name="Google Shape;39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553" y="2402275"/>
            <a:ext cx="7716900" cy="38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280475" y="104675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b="1" lang="en" sz="3600">
                <a:latin typeface="Quicksand"/>
                <a:ea typeface="Quicksand"/>
                <a:cs typeface="Quicksand"/>
                <a:sym typeface="Quicksand"/>
              </a:rPr>
              <a:t>it good: </a:t>
            </a:r>
            <a:r>
              <a:rPr lang="en" sz="3600">
                <a:latin typeface="Quicksand"/>
                <a:ea typeface="Quicksand"/>
                <a:cs typeface="Quicksand"/>
                <a:sym typeface="Quicksand"/>
              </a:rPr>
              <a:t>recap...</a:t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0" name="Google Shape;400;p53"/>
          <p:cNvSpPr txBox="1"/>
          <p:nvPr>
            <p:ph idx="1" type="body"/>
          </p:nvPr>
        </p:nvSpPr>
        <p:spPr>
          <a:xfrm>
            <a:off x="685825" y="1935842"/>
            <a:ext cx="81777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- </a:t>
            </a:r>
            <a:r>
              <a:rPr lang="e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List all branches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&lt;name&gt; - </a:t>
            </a:r>
            <a:r>
              <a:rPr lang="e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creates a branch with that name 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&lt;name&gt; - </a:t>
            </a:r>
            <a:r>
              <a:rPr lang="e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jump to the branch with this name</a:t>
            </a: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&lt;name&gt; - </a:t>
            </a:r>
            <a:r>
              <a:rPr lang="en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merge the branch specified by name into the current one you are working on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/>
          <p:nvPr>
            <p:ph type="title"/>
          </p:nvPr>
        </p:nvSpPr>
        <p:spPr>
          <a:xfrm>
            <a:off x="410500" y="3176650"/>
            <a:ext cx="85578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Let’s, see what we can do with </a:t>
            </a:r>
            <a:r>
              <a:rPr b="1" lang="en" sz="4800">
                <a:latin typeface="Quicksand"/>
                <a:ea typeface="Quicksand"/>
                <a:cs typeface="Quicksand"/>
                <a:sym typeface="Quicksand"/>
              </a:rPr>
              <a:t>GitHub</a:t>
            </a: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07" name="Google Shape;4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371" y="978991"/>
            <a:ext cx="1420075" cy="14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github campus advisors" id="413" name="Google Shape;4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22" y="3334188"/>
            <a:ext cx="587802" cy="82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00" y="3268512"/>
            <a:ext cx="2654501" cy="10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0850" y="3182579"/>
            <a:ext cx="1880700" cy="112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github campus advisors" id="416" name="Google Shape;41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1450" y="3646444"/>
            <a:ext cx="2538226" cy="27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5288" y="1568050"/>
            <a:ext cx="3880624" cy="4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5"/>
          <p:cNvSpPr txBox="1"/>
          <p:nvPr>
            <p:ph idx="4294967295" type="subTitle"/>
          </p:nvPr>
        </p:nvSpPr>
        <p:spPr>
          <a:xfrm>
            <a:off x="183700" y="2068825"/>
            <a:ext cx="88695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programs and </a:t>
            </a:r>
            <a:r>
              <a:rPr b="1"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technology leadership</a:t>
            </a:r>
            <a:r>
              <a:rPr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 at </a:t>
            </a:r>
            <a:r>
              <a:rPr b="1" lang="en" sz="24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your school</a:t>
            </a:r>
            <a:endParaRPr b="1" sz="2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19" name="Google Shape;419;p55"/>
          <p:cNvSpPr txBox="1"/>
          <p:nvPr/>
        </p:nvSpPr>
        <p:spPr>
          <a:xfrm>
            <a:off x="2911700" y="4775150"/>
            <a:ext cx="3496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and much more…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20" name="Google Shape;420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>
            <p:ph type="title"/>
          </p:nvPr>
        </p:nvSpPr>
        <p:spPr>
          <a:xfrm>
            <a:off x="581100" y="3500088"/>
            <a:ext cx="79818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#</a:t>
            </a:r>
            <a:r>
              <a:rPr b="1" lang="en" sz="4800">
                <a:latin typeface="Quicksand"/>
                <a:ea typeface="Quicksand"/>
                <a:cs typeface="Quicksand"/>
                <a:sym typeface="Quicksand"/>
              </a:rPr>
              <a:t>Open</a:t>
            </a: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Sourcing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6" name="Google Shape;426;p56"/>
          <p:cNvSpPr txBox="1"/>
          <p:nvPr>
            <p:ph idx="4294967295" type="subTitle"/>
          </p:nvPr>
        </p:nvSpPr>
        <p:spPr>
          <a:xfrm>
            <a:off x="311700" y="4312925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Understand more about the movement that is </a:t>
            </a: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changing the way you collaborate.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27" name="Google Shape;4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450" y="1797025"/>
            <a:ext cx="1759100" cy="17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800" y="4261000"/>
            <a:ext cx="1901750" cy="9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7"/>
          <p:cNvSpPr txBox="1"/>
          <p:nvPr/>
        </p:nvSpPr>
        <p:spPr>
          <a:xfrm>
            <a:off x="4899600" y="4115937"/>
            <a:ext cx="3496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and many others ...</a:t>
            </a:r>
            <a:endParaRPr b="1"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35" name="Google Shape;43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873" y="3280073"/>
            <a:ext cx="837752" cy="61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7592" y="3804148"/>
            <a:ext cx="1574206" cy="6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7525" y="3895500"/>
            <a:ext cx="662925" cy="6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7094" y="3895488"/>
            <a:ext cx="2648142" cy="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7"/>
          <p:cNvSpPr txBox="1"/>
          <p:nvPr>
            <p:ph idx="4294967295" type="subTitle"/>
          </p:nvPr>
        </p:nvSpPr>
        <p:spPr>
          <a:xfrm>
            <a:off x="311700" y="852100"/>
            <a:ext cx="8520600" cy="1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Communities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on 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open             and explore communities that do a change in the open source world.</a:t>
            </a:r>
            <a:endParaRPr sz="24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40" name="Google Shape;440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8298" y="852100"/>
            <a:ext cx="1450750" cy="5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8250" y="1624675"/>
            <a:ext cx="1080650" cy="4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7"/>
          <p:cNvSpPr txBox="1"/>
          <p:nvPr/>
        </p:nvSpPr>
        <p:spPr>
          <a:xfrm>
            <a:off x="2904575" y="5491100"/>
            <a:ext cx="3496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and much more...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43" name="Google Shape;443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idx="4294967295" type="subTitle"/>
          </p:nvPr>
        </p:nvSpPr>
        <p:spPr>
          <a:xfrm>
            <a:off x="311700" y="852100"/>
            <a:ext cx="8520600" cy="16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Events</a:t>
            </a:r>
            <a:r>
              <a:rPr b="1" lang="en" sz="30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on </a:t>
            </a:r>
            <a:endParaRPr b="1" sz="30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</a:t>
            </a:r>
            <a:r>
              <a:rPr lang="en" sz="2400">
                <a:solidFill>
                  <a:srgbClr val="4343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pen              and participate in events that happens around the world in prol of the open source.</a:t>
            </a:r>
            <a:endParaRPr sz="24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449" name="Google Shape;4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23" y="852100"/>
            <a:ext cx="1450750" cy="5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25" y="1624675"/>
            <a:ext cx="1080650" cy="4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8"/>
          <p:cNvSpPr txBox="1"/>
          <p:nvPr/>
        </p:nvSpPr>
        <p:spPr>
          <a:xfrm>
            <a:off x="2904575" y="5491100"/>
            <a:ext cx="3496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Quicksand"/>
                <a:ea typeface="Quicksand"/>
                <a:cs typeface="Quicksand"/>
                <a:sym typeface="Quicksand"/>
              </a:rPr>
              <a:t>and much more...</a:t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58"/>
          <p:cNvSpPr txBox="1"/>
          <p:nvPr/>
        </p:nvSpPr>
        <p:spPr>
          <a:xfrm>
            <a:off x="1275588" y="4334638"/>
            <a:ext cx="21423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24 Pull Requests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58"/>
          <p:cNvSpPr txBox="1"/>
          <p:nvPr/>
        </p:nvSpPr>
        <p:spPr>
          <a:xfrm>
            <a:off x="3653300" y="4334638"/>
            <a:ext cx="17346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Hacktoberfest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58"/>
          <p:cNvSpPr txBox="1"/>
          <p:nvPr/>
        </p:nvSpPr>
        <p:spPr>
          <a:xfrm>
            <a:off x="5809213" y="4334650"/>
            <a:ext cx="2059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GitHub Field Day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55" name="Google Shape;45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738" y="2858650"/>
            <a:ext cx="1476000" cy="1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520" y="2704675"/>
            <a:ext cx="1842048" cy="162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2063" y="2772188"/>
            <a:ext cx="1648900" cy="1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512E40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200"/>
            <a:ext cx="8839201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Hacktoberfest? </a:t>
            </a:r>
            <a:r>
              <a:rPr lang="en"/>
              <a:t>🤔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Celebration of open-source </a:t>
            </a:r>
            <a:r>
              <a:rPr lang="en" sz="3000"/>
              <a:t>🎉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All of October 🎃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Beer not included </a:t>
            </a:r>
            <a:r>
              <a:rPr lang="en" sz="3000"/>
              <a:t>🍺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Submit PRs -&gt; Get free stuff! 👕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Signup: https://do.co/2RMnc4L ✅</a:t>
            </a:r>
            <a:endParaRPr sz="3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475" name="Google Shape;475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Learn something new 🎓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Meaningful contributions 💯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Get used to the code reviews 👩‍💻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5200"/>
            <a:ext cx="8839200" cy="406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Pull Request (PR)</a:t>
            </a:r>
            <a:endParaRPr/>
          </a:p>
        </p:txBody>
      </p:sp>
      <p:sp>
        <p:nvSpPr>
          <p:cNvPr id="481" name="Google Shape;481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Find a problem to solve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Submit an issue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/>
              <a:t>Read the docs!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Fork and clone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Make changes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Submit Pull Request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Wait for Reviews</a:t>
            </a:r>
            <a:endParaRPr sz="3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8107"/>
            <a:ext cx="9144000" cy="204178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3"/>
          <p:cNvSpPr/>
          <p:nvPr/>
        </p:nvSpPr>
        <p:spPr>
          <a:xfrm>
            <a:off x="554975" y="2920275"/>
            <a:ext cx="2761800" cy="48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3"/>
          <p:cNvSpPr/>
          <p:nvPr/>
        </p:nvSpPr>
        <p:spPr>
          <a:xfrm>
            <a:off x="7346925" y="3277050"/>
            <a:ext cx="1215600" cy="6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75" y="3997625"/>
            <a:ext cx="8839197" cy="1192416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4"/>
          <p:cNvSpPr/>
          <p:nvPr/>
        </p:nvSpPr>
        <p:spPr>
          <a:xfrm>
            <a:off x="6593725" y="4215225"/>
            <a:ext cx="1189200" cy="46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75"/>
            <a:ext cx="8839197" cy="242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5"/>
          <p:cNvSpPr/>
          <p:nvPr/>
        </p:nvSpPr>
        <p:spPr>
          <a:xfrm>
            <a:off x="2034925" y="1585675"/>
            <a:ext cx="1519500" cy="58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5"/>
          <p:cNvSpPr/>
          <p:nvPr/>
        </p:nvSpPr>
        <p:spPr>
          <a:xfrm>
            <a:off x="7254425" y="2048150"/>
            <a:ext cx="1585500" cy="60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07" name="Google Shape;507;p6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https://bit.ly/2QVhUTg</a:t>
            </a:r>
            <a:endParaRPr sz="4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sp>
        <p:nvSpPr>
          <p:cNvPr id="513" name="Google Shape;513;p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Learn more: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https://hacktoberfest.digitalocean.com/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See first-timer friendly projects:</a:t>
            </a:r>
            <a:br>
              <a:rPr lang="en" sz="3000"/>
            </a:br>
            <a:r>
              <a:rPr lang="en" sz="3000" u="sng">
                <a:solidFill>
                  <a:schemeClr val="hlink"/>
                </a:solidFill>
                <a:hlinkClick r:id="rId4"/>
              </a:rPr>
              <a:t>https://up-for-grabs.net/#/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Browse issues tagged Hacktoberfest</a:t>
            </a:r>
            <a:br>
              <a:rPr lang="en" sz="3000"/>
            </a:br>
            <a:r>
              <a:rPr lang="en" sz="3000" u="sng">
                <a:solidFill>
                  <a:schemeClr val="hlink"/>
                </a:solidFill>
                <a:hlinkClick r:id="rId5"/>
              </a:rPr>
              <a:t>https://bit.ly/2i8dOHG</a:t>
            </a:r>
            <a:endParaRPr sz="3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050" y="1096751"/>
            <a:ext cx="3541499" cy="35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8"/>
          <p:cNvSpPr txBox="1"/>
          <p:nvPr/>
        </p:nvSpPr>
        <p:spPr>
          <a:xfrm>
            <a:off x="510600" y="4643641"/>
            <a:ext cx="81228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Doubts? Suggestions?</a:t>
            </a:r>
            <a:r>
              <a:rPr b="1" lang="en" sz="36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 Feedback?</a:t>
            </a:r>
            <a:endParaRPr b="1" sz="3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Let me know what I can improve on and what else you would like to see!</a:t>
            </a:r>
            <a:endParaRPr sz="24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20" name="Google Shape;52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8563"/>
            <a:ext cx="85206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Quicksand"/>
                <a:ea typeface="Quicksand"/>
                <a:cs typeface="Quicksand"/>
                <a:sym typeface="Quicksand"/>
              </a:rPr>
              <a:t>workshop</a:t>
            </a: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 outline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1813538"/>
            <a:ext cx="20193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780350" y="1046800"/>
            <a:ext cx="6495300" cy="4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y first git:</a:t>
            </a:r>
            <a:r>
              <a:rPr lang="en" sz="2200">
                <a:latin typeface="Quicksand Medium"/>
                <a:ea typeface="Quicksand Medium"/>
                <a:cs typeface="Quicksand Medium"/>
                <a:sym typeface="Quicksand Medium"/>
              </a:rPr>
              <a:t> What is Git and GitHub?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git good: </a:t>
            </a:r>
            <a:r>
              <a:rPr lang="en" sz="2200">
                <a:latin typeface="Quicksand Medium"/>
                <a:ea typeface="Quicksand Medium"/>
                <a:cs typeface="Quicksand Medium"/>
                <a:sym typeface="Quicksand Medium"/>
              </a:rPr>
              <a:t>Git Fundamentals 101</a:t>
            </a:r>
            <a:endParaRPr sz="1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git explore:</a:t>
            </a:r>
            <a:r>
              <a:rPr lang="en" sz="2200">
                <a:latin typeface="Quicksand Medium"/>
                <a:ea typeface="Quicksand Medium"/>
                <a:cs typeface="Quicksand Medium"/>
                <a:sym typeface="Quicksand Medium"/>
              </a:rPr>
              <a:t> Explore the GitHub Universe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open sourcing: </a:t>
            </a:r>
            <a:r>
              <a:rPr lang="en" sz="2200">
                <a:latin typeface="Quicksand Medium"/>
                <a:ea typeface="Quicksand Medium"/>
                <a:cs typeface="Quicksand Medium"/>
                <a:sym typeface="Quicksand Medium"/>
              </a:rPr>
              <a:t>Doing some good for the tech community</a:t>
            </a:r>
            <a:endParaRPr sz="22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625" y="998425"/>
            <a:ext cx="499950" cy="56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069" y="3346238"/>
            <a:ext cx="621057" cy="6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342" y="2128200"/>
            <a:ext cx="662502" cy="4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075" y="4699737"/>
            <a:ext cx="621050" cy="601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581100" y="3684944"/>
            <a:ext cx="79818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My first </a:t>
            </a:r>
            <a:r>
              <a:rPr b="1" lang="en" sz="4800">
                <a:latin typeface="Quicksand"/>
                <a:ea typeface="Quicksand"/>
                <a:cs typeface="Quicksand"/>
                <a:sym typeface="Quicksand"/>
              </a:rPr>
              <a:t>Repo</a:t>
            </a:r>
            <a:endParaRPr b="1" sz="4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4" name="Google Shape;114;p20"/>
          <p:cNvSpPr txBox="1"/>
          <p:nvPr>
            <p:ph idx="4294967295" type="subTitle"/>
          </p:nvPr>
        </p:nvSpPr>
        <p:spPr>
          <a:xfrm>
            <a:off x="311700" y="4524273"/>
            <a:ext cx="85206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Create your first </a:t>
            </a: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GitHub</a:t>
            </a: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 repository and your first commit.</a:t>
            </a:r>
            <a:endParaRPr sz="30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750" y="1787400"/>
            <a:ext cx="1666500" cy="18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5" y="6238832"/>
            <a:ext cx="2974025" cy="4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497600" y="3063125"/>
            <a:ext cx="6148800" cy="1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Wait, what is </a:t>
            </a:r>
            <a:r>
              <a:rPr b="1" lang="en" sz="4800">
                <a:latin typeface="Quicksand"/>
                <a:ea typeface="Quicksand"/>
                <a:cs typeface="Quicksand"/>
                <a:sym typeface="Quicksand"/>
              </a:rPr>
              <a:t>GitHub and Git</a:t>
            </a:r>
            <a:r>
              <a:rPr lang="en" sz="4800">
                <a:latin typeface="Quicksand"/>
                <a:ea typeface="Quicksand"/>
                <a:cs typeface="Quicksand"/>
                <a:sym typeface="Quicksand"/>
              </a:rPr>
              <a:t>?</a:t>
            </a:r>
            <a:endParaRPr sz="48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585" y="1198838"/>
            <a:ext cx="1192575" cy="17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5" y="6288200"/>
            <a:ext cx="2666998" cy="352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ed emoji png"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9463" y="1391600"/>
            <a:ext cx="1383626" cy="13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