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32" autoAdjust="0"/>
    <p:restoredTop sz="94660"/>
  </p:normalViewPr>
  <p:slideViewPr>
    <p:cSldViewPr>
      <p:cViewPr varScale="1">
        <p:scale>
          <a:sx n="98" d="100"/>
          <a:sy n="98" d="100"/>
        </p:scale>
        <p:origin x="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2737-EEE4-4A38-A6AE-E66FCA3E3B08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519-726C-4612-99EF-41407BFC8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74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2737-EEE4-4A38-A6AE-E66FCA3E3B08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519-726C-4612-99EF-41407BFC8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91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2737-EEE4-4A38-A6AE-E66FCA3E3B08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519-726C-4612-99EF-41407BFC8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29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2737-EEE4-4A38-A6AE-E66FCA3E3B08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519-726C-4612-99EF-41407BFC8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85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2737-EEE4-4A38-A6AE-E66FCA3E3B08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519-726C-4612-99EF-41407BFC8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72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2737-EEE4-4A38-A6AE-E66FCA3E3B08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519-726C-4612-99EF-41407BFC8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23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2737-EEE4-4A38-A6AE-E66FCA3E3B08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519-726C-4612-99EF-41407BFC8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83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753533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2737-EEE4-4A38-A6AE-E66FCA3E3B08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519-726C-4612-99EF-41407BFC8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13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2737-EEE4-4A38-A6AE-E66FCA3E3B08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519-726C-4612-99EF-41407BFC8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46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2737-EEE4-4A38-A6AE-E66FCA3E3B08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519-726C-4612-99EF-41407BFC8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94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2737-EEE4-4A38-A6AE-E66FCA3E3B08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519-726C-4612-99EF-41407BFC8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3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2737-EEE4-4A38-A6AE-E66FCA3E3B08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67519-726C-4612-99EF-41407BFC8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67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D2BEDA6-401C-4A86-90B5-DB08F883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858000" cy="60276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/>
            <a:r>
              <a:rPr lang="ja-JP" altLang="en-US" dirty="0"/>
              <a:t>フローチャート</a:t>
            </a:r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A98080A6-B8E5-4B70-A701-EAAC0F090815}"/>
              </a:ext>
            </a:extLst>
          </p:cNvPr>
          <p:cNvSpPr/>
          <p:nvPr/>
        </p:nvSpPr>
        <p:spPr>
          <a:xfrm>
            <a:off x="1322336" y="898379"/>
            <a:ext cx="894549" cy="35892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START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D449C154-815F-4871-83AC-4F966843AFA7}"/>
              </a:ext>
            </a:extLst>
          </p:cNvPr>
          <p:cNvSpPr/>
          <p:nvPr/>
        </p:nvSpPr>
        <p:spPr>
          <a:xfrm>
            <a:off x="515519" y="2680068"/>
            <a:ext cx="2508183" cy="1984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i_lim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← ねじり回数の最大値を指定：</a:t>
            </a:r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i_lim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 = 7;</a:t>
            </a: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35E826D3-A618-4663-A9BC-97C82626C934}"/>
              </a:ext>
            </a:extLst>
          </p:cNvPr>
          <p:cNvSpPr/>
          <p:nvPr/>
        </p:nvSpPr>
        <p:spPr>
          <a:xfrm>
            <a:off x="142333" y="3060953"/>
            <a:ext cx="3254555" cy="23741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モーター回転速度の上限を指定：</a:t>
            </a:r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stepper.setMaxSpeed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(3000);</a:t>
            </a:r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718F635B-4B19-4F75-B361-EF414AA0B765}"/>
              </a:ext>
            </a:extLst>
          </p:cNvPr>
          <p:cNvSpPr/>
          <p:nvPr/>
        </p:nvSpPr>
        <p:spPr>
          <a:xfrm>
            <a:off x="88857" y="3441840"/>
            <a:ext cx="3361507" cy="25795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モーターの加減速を指定：</a:t>
            </a:r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stepper.setAcceleration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(500);</a:t>
            </a:r>
          </a:p>
        </p:txBody>
      </p:sp>
      <p:sp>
        <p:nvSpPr>
          <p:cNvPr id="10" name="フローチャート: 判断 9">
            <a:extLst>
              <a:ext uri="{FF2B5EF4-FFF2-40B4-BE49-F238E27FC236}">
                <a16:creationId xmlns:a16="http://schemas.microsoft.com/office/drawing/2014/main" id="{B4CCDCAB-0945-4E1C-BEA2-E3BBD6BFC00A}"/>
              </a:ext>
            </a:extLst>
          </p:cNvPr>
          <p:cNvSpPr/>
          <p:nvPr/>
        </p:nvSpPr>
        <p:spPr>
          <a:xfrm>
            <a:off x="960249" y="5160885"/>
            <a:ext cx="1618722" cy="57269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Start</a:t>
            </a:r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ボタンは押されているか？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E99DE65-2EBD-4049-9989-F9689E057FC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571134" y="5447232"/>
            <a:ext cx="324466" cy="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フローチャート: 判断 11">
            <a:extLst>
              <a:ext uri="{FF2B5EF4-FFF2-40B4-BE49-F238E27FC236}">
                <a16:creationId xmlns:a16="http://schemas.microsoft.com/office/drawing/2014/main" id="{1FAB3634-6C42-4706-82B6-09F67EAA3E53}"/>
              </a:ext>
            </a:extLst>
          </p:cNvPr>
          <p:cNvSpPr/>
          <p:nvPr/>
        </p:nvSpPr>
        <p:spPr>
          <a:xfrm>
            <a:off x="2895600" y="5160885"/>
            <a:ext cx="1618722" cy="57269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“＋”ボタンは押されているか？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E917564-F21A-4366-AA33-6A60046B9B9C}"/>
              </a:ext>
            </a:extLst>
          </p:cNvPr>
          <p:cNvCxnSpPr>
            <a:cxnSpLocks/>
          </p:cNvCxnSpPr>
          <p:nvPr/>
        </p:nvCxnSpPr>
        <p:spPr>
          <a:xfrm flipV="1">
            <a:off x="4514322" y="5447231"/>
            <a:ext cx="255895" cy="1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フローチャート: 判断 13">
            <a:extLst>
              <a:ext uri="{FF2B5EF4-FFF2-40B4-BE49-F238E27FC236}">
                <a16:creationId xmlns:a16="http://schemas.microsoft.com/office/drawing/2014/main" id="{8B5EB1F0-C443-4E0A-B649-26835F693474}"/>
              </a:ext>
            </a:extLst>
          </p:cNvPr>
          <p:cNvSpPr/>
          <p:nvPr/>
        </p:nvSpPr>
        <p:spPr>
          <a:xfrm>
            <a:off x="4770217" y="5160885"/>
            <a:ext cx="1618722" cy="57269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“ー”ボタンは押されているか？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82379F-0FF7-4377-8012-4C79CF453E93}"/>
              </a:ext>
            </a:extLst>
          </p:cNvPr>
          <p:cNvCxnSpPr>
            <a:cxnSpLocks/>
          </p:cNvCxnSpPr>
          <p:nvPr/>
        </p:nvCxnSpPr>
        <p:spPr>
          <a:xfrm flipH="1">
            <a:off x="1539316" y="4363103"/>
            <a:ext cx="4605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フローチャート: 判断 16">
            <a:extLst>
              <a:ext uri="{FF2B5EF4-FFF2-40B4-BE49-F238E27FC236}">
                <a16:creationId xmlns:a16="http://schemas.microsoft.com/office/drawing/2014/main" id="{48117737-3B76-4E38-8149-17B3CC7D6BAB}"/>
              </a:ext>
            </a:extLst>
          </p:cNvPr>
          <p:cNvSpPr/>
          <p:nvPr/>
        </p:nvSpPr>
        <p:spPr>
          <a:xfrm>
            <a:off x="3009271" y="6304032"/>
            <a:ext cx="1391380" cy="481142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 &gt;= </a:t>
            </a:r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i_lim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878CF6D7-079C-471B-989F-6D2E8C86B001}"/>
              </a:ext>
            </a:extLst>
          </p:cNvPr>
          <p:cNvSpPr/>
          <p:nvPr/>
        </p:nvSpPr>
        <p:spPr>
          <a:xfrm>
            <a:off x="3429033" y="5905267"/>
            <a:ext cx="551856" cy="21633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+=1</a:t>
            </a:r>
            <a:endParaRPr lang="ja-JP" alt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フローチャート: 処理 25">
            <a:extLst>
              <a:ext uri="{FF2B5EF4-FFF2-40B4-BE49-F238E27FC236}">
                <a16:creationId xmlns:a16="http://schemas.microsoft.com/office/drawing/2014/main" id="{A108B68B-41E7-483F-99A1-C6EEC4241A61}"/>
              </a:ext>
            </a:extLst>
          </p:cNvPr>
          <p:cNvSpPr/>
          <p:nvPr/>
        </p:nvSpPr>
        <p:spPr>
          <a:xfrm>
            <a:off x="5303650" y="5905267"/>
            <a:ext cx="551856" cy="21633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-=1</a:t>
            </a:r>
            <a:endParaRPr lang="ja-JP" alt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F548635-43EC-4875-B1CA-1A3782F2672E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3704961" y="5733578"/>
            <a:ext cx="0" cy="17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2B17338-1FD3-45D5-832F-FC6C2B1BD4D8}"/>
              </a:ext>
            </a:extLst>
          </p:cNvPr>
          <p:cNvCxnSpPr>
            <a:cxnSpLocks/>
            <a:stCxn id="14" idx="2"/>
            <a:endCxn id="26" idx="0"/>
          </p:cNvCxnSpPr>
          <p:nvPr/>
        </p:nvCxnSpPr>
        <p:spPr>
          <a:xfrm>
            <a:off x="5579578" y="5733578"/>
            <a:ext cx="0" cy="17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フローチャート: 処理 32">
            <a:extLst>
              <a:ext uri="{FF2B5EF4-FFF2-40B4-BE49-F238E27FC236}">
                <a16:creationId xmlns:a16="http://schemas.microsoft.com/office/drawing/2014/main" id="{D51717AF-55D6-4713-9A4E-3053F8C88342}"/>
              </a:ext>
            </a:extLst>
          </p:cNvPr>
          <p:cNvSpPr/>
          <p:nvPr/>
        </p:nvSpPr>
        <p:spPr>
          <a:xfrm>
            <a:off x="43814" y="2171502"/>
            <a:ext cx="3451593" cy="35892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ja-JP" alt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← ねじり回数</a:t>
            </a:r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の初期値を指定：</a:t>
            </a:r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4;</a:t>
            </a:r>
            <a:endParaRPr lang="en-US" altLang="ja-JP" sz="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によって後に</a:t>
            </a:r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nejiri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[] = {3, 4, 6, 8, 12, 16, 23, 33}</a:t>
            </a:r>
            <a:r>
              <a:rPr lang="ja-JP" alt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を指定</a:t>
            </a:r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490E486-5C2E-4A9B-BDF3-6B9C87BB3209}"/>
              </a:ext>
            </a:extLst>
          </p:cNvPr>
          <p:cNvCxnSpPr>
            <a:cxnSpLocks/>
          </p:cNvCxnSpPr>
          <p:nvPr/>
        </p:nvCxnSpPr>
        <p:spPr>
          <a:xfrm>
            <a:off x="3704961" y="6121597"/>
            <a:ext cx="0" cy="18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D968BD3-5672-459D-9764-ED6B9B4D3B99}"/>
              </a:ext>
            </a:extLst>
          </p:cNvPr>
          <p:cNvCxnSpPr>
            <a:cxnSpLocks/>
          </p:cNvCxnSpPr>
          <p:nvPr/>
        </p:nvCxnSpPr>
        <p:spPr>
          <a:xfrm>
            <a:off x="3704961" y="6785174"/>
            <a:ext cx="0" cy="18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フローチャート: 判断 35">
            <a:extLst>
              <a:ext uri="{FF2B5EF4-FFF2-40B4-BE49-F238E27FC236}">
                <a16:creationId xmlns:a16="http://schemas.microsoft.com/office/drawing/2014/main" id="{CDDCA237-09FA-4A9B-AE20-F8D96AB694F1}"/>
              </a:ext>
            </a:extLst>
          </p:cNvPr>
          <p:cNvSpPr/>
          <p:nvPr/>
        </p:nvSpPr>
        <p:spPr>
          <a:xfrm>
            <a:off x="4883888" y="6304032"/>
            <a:ext cx="1391380" cy="481142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 &lt; 0</a:t>
            </a:r>
          </a:p>
        </p:txBody>
      </p:sp>
      <p:sp>
        <p:nvSpPr>
          <p:cNvPr id="38" name="フローチャート: 処理 37">
            <a:extLst>
              <a:ext uri="{FF2B5EF4-FFF2-40B4-BE49-F238E27FC236}">
                <a16:creationId xmlns:a16="http://schemas.microsoft.com/office/drawing/2014/main" id="{0E62FF9E-65AC-4051-AA5C-30C85B77A275}"/>
              </a:ext>
            </a:extLst>
          </p:cNvPr>
          <p:cNvSpPr/>
          <p:nvPr/>
        </p:nvSpPr>
        <p:spPr>
          <a:xfrm>
            <a:off x="3429033" y="6967609"/>
            <a:ext cx="551856" cy="21633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 = 0</a:t>
            </a:r>
            <a:endParaRPr lang="ja-JP" alt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フローチャート: 処理 38">
            <a:extLst>
              <a:ext uri="{FF2B5EF4-FFF2-40B4-BE49-F238E27FC236}">
                <a16:creationId xmlns:a16="http://schemas.microsoft.com/office/drawing/2014/main" id="{63D5E1D0-6825-4AB1-89A1-34C2F82C440B}"/>
              </a:ext>
            </a:extLst>
          </p:cNvPr>
          <p:cNvSpPr/>
          <p:nvPr/>
        </p:nvSpPr>
        <p:spPr>
          <a:xfrm>
            <a:off x="5236747" y="6967609"/>
            <a:ext cx="685661" cy="216329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i_lim</a:t>
            </a:r>
            <a:endParaRPr lang="ja-JP" alt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6077D9A-1693-4FEE-A888-824F54778734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>
            <a:off x="5579578" y="6121597"/>
            <a:ext cx="0" cy="18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1D824FBC-672D-4335-9389-EB76A68291EC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>
            <a:off x="5579578" y="6785174"/>
            <a:ext cx="0" cy="18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フローチャート: 処理 67">
            <a:extLst>
              <a:ext uri="{FF2B5EF4-FFF2-40B4-BE49-F238E27FC236}">
                <a16:creationId xmlns:a16="http://schemas.microsoft.com/office/drawing/2014/main" id="{DFEC7CFD-82F5-4C91-8F27-1123705D8369}"/>
              </a:ext>
            </a:extLst>
          </p:cNvPr>
          <p:cNvSpPr/>
          <p:nvPr/>
        </p:nvSpPr>
        <p:spPr>
          <a:xfrm>
            <a:off x="968086" y="4212789"/>
            <a:ext cx="1603048" cy="300629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回転数を</a:t>
            </a:r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nejiri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に設定：</a:t>
            </a:r>
            <a:endParaRPr lang="en-US" altLang="ja-JP" sz="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count = </a:t>
            </a:r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nejiri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75" name="フローチャート: 処理 74">
            <a:extLst>
              <a:ext uri="{FF2B5EF4-FFF2-40B4-BE49-F238E27FC236}">
                <a16:creationId xmlns:a16="http://schemas.microsoft.com/office/drawing/2014/main" id="{6AB27773-8922-4475-B9C0-3A5167304BF6}"/>
              </a:ext>
            </a:extLst>
          </p:cNvPr>
          <p:cNvSpPr/>
          <p:nvPr/>
        </p:nvSpPr>
        <p:spPr>
          <a:xfrm>
            <a:off x="949546" y="4663064"/>
            <a:ext cx="1640128" cy="35892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セグメントに回転数を表示：</a:t>
            </a:r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display.setSegments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(data);</a:t>
            </a: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86CAEBBB-8A73-4364-B633-AE720AABAA60}"/>
              </a:ext>
            </a:extLst>
          </p:cNvPr>
          <p:cNvCxnSpPr>
            <a:cxnSpLocks/>
          </p:cNvCxnSpPr>
          <p:nvPr/>
        </p:nvCxnSpPr>
        <p:spPr>
          <a:xfrm>
            <a:off x="1769610" y="4513418"/>
            <a:ext cx="0" cy="14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3C30C9D4-F2EF-46F1-A17F-F1FAC9708F25}"/>
              </a:ext>
            </a:extLst>
          </p:cNvPr>
          <p:cNvGrpSpPr/>
          <p:nvPr/>
        </p:nvGrpSpPr>
        <p:grpSpPr>
          <a:xfrm>
            <a:off x="3704961" y="4344194"/>
            <a:ext cx="3036405" cy="3061388"/>
            <a:chOff x="3704961" y="4344194"/>
            <a:chExt cx="2992172" cy="3061388"/>
          </a:xfrm>
        </p:grpSpPr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A6BC506C-68F7-4007-B738-2E90CB9CA6DC}"/>
                </a:ext>
              </a:extLst>
            </p:cNvPr>
            <p:cNvCxnSpPr>
              <a:cxnSpLocks/>
            </p:cNvCxnSpPr>
            <p:nvPr/>
          </p:nvCxnSpPr>
          <p:spPr>
            <a:xfrm>
              <a:off x="3704961" y="7405582"/>
              <a:ext cx="29921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39F913C8-7C53-4865-AD31-6772C94AD8DE}"/>
                </a:ext>
              </a:extLst>
            </p:cNvPr>
            <p:cNvCxnSpPr>
              <a:cxnSpLocks/>
            </p:cNvCxnSpPr>
            <p:nvPr/>
          </p:nvCxnSpPr>
          <p:spPr>
            <a:xfrm>
              <a:off x="6697133" y="4344194"/>
              <a:ext cx="0" cy="3061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C1B7F17E-D53E-4655-AF66-59E61B950249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5890105" y="7075774"/>
              <a:ext cx="7905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35E9306E-EE83-4AE3-B340-C0095C1F2AE1}"/>
                </a:ext>
              </a:extLst>
            </p:cNvPr>
            <p:cNvCxnSpPr>
              <a:cxnSpLocks/>
              <a:endCxn id="93" idx="3"/>
            </p:cNvCxnSpPr>
            <p:nvPr/>
          </p:nvCxnSpPr>
          <p:spPr>
            <a:xfrm flipH="1">
              <a:off x="5447788" y="4354080"/>
              <a:ext cx="1232844" cy="9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フローチャート: 処理 92">
            <a:extLst>
              <a:ext uri="{FF2B5EF4-FFF2-40B4-BE49-F238E27FC236}">
                <a16:creationId xmlns:a16="http://schemas.microsoft.com/office/drawing/2014/main" id="{5DF30482-473C-4C09-94A2-4B1923DA3360}"/>
              </a:ext>
            </a:extLst>
          </p:cNvPr>
          <p:cNvSpPr/>
          <p:nvPr/>
        </p:nvSpPr>
        <p:spPr>
          <a:xfrm>
            <a:off x="4376286" y="4183643"/>
            <a:ext cx="927364" cy="35892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セグメントを点滅</a:t>
            </a:r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8" name="フローチャート: 処理 107">
            <a:extLst>
              <a:ext uri="{FF2B5EF4-FFF2-40B4-BE49-F238E27FC236}">
                <a16:creationId xmlns:a16="http://schemas.microsoft.com/office/drawing/2014/main" id="{E11623C3-CDDD-415A-A516-3CF6970FB578}"/>
              </a:ext>
            </a:extLst>
          </p:cNvPr>
          <p:cNvSpPr/>
          <p:nvPr/>
        </p:nvSpPr>
        <p:spPr>
          <a:xfrm>
            <a:off x="198656" y="3843270"/>
            <a:ext cx="3141909" cy="229067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モーターの軸をフリーに：</a:t>
            </a:r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EnaPin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HIGH);</a:t>
            </a:r>
          </a:p>
        </p:txBody>
      </p:sp>
      <p:sp>
        <p:nvSpPr>
          <p:cNvPr id="110" name="フローチャート: 処理 109">
            <a:extLst>
              <a:ext uri="{FF2B5EF4-FFF2-40B4-BE49-F238E27FC236}">
                <a16:creationId xmlns:a16="http://schemas.microsoft.com/office/drawing/2014/main" id="{0BAE887D-5215-428B-9332-E0E63541F6E1}"/>
              </a:ext>
            </a:extLst>
          </p:cNvPr>
          <p:cNvSpPr/>
          <p:nvPr/>
        </p:nvSpPr>
        <p:spPr>
          <a:xfrm>
            <a:off x="619553" y="6259945"/>
            <a:ext cx="2300115" cy="57269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モーターを回転させる</a:t>
            </a:r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回転当たりのステップ数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×</a:t>
            </a:r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nejiri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[1]</a:t>
            </a:r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：</a:t>
            </a:r>
            <a:endParaRPr lang="en-US" altLang="ja-JP" sz="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stepper.moveTo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(rote * count);</a:t>
            </a:r>
          </a:p>
          <a:p>
            <a:pPr algn="ctr"/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stepper.runToPosition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11" name="フローチャート: 処理 110">
            <a:extLst>
              <a:ext uri="{FF2B5EF4-FFF2-40B4-BE49-F238E27FC236}">
                <a16:creationId xmlns:a16="http://schemas.microsoft.com/office/drawing/2014/main" id="{4136C26A-A6D1-4268-828D-E81203310B33}"/>
              </a:ext>
            </a:extLst>
          </p:cNvPr>
          <p:cNvSpPr/>
          <p:nvPr/>
        </p:nvSpPr>
        <p:spPr>
          <a:xfrm>
            <a:off x="881279" y="5912930"/>
            <a:ext cx="1776662" cy="236177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モーターの軸を固定：</a:t>
            </a:r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EnaPin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LOW);</a:t>
            </a:r>
          </a:p>
        </p:txBody>
      </p:sp>
      <p:sp>
        <p:nvSpPr>
          <p:cNvPr id="113" name="フローチャート: 処理 112">
            <a:extLst>
              <a:ext uri="{FF2B5EF4-FFF2-40B4-BE49-F238E27FC236}">
                <a16:creationId xmlns:a16="http://schemas.microsoft.com/office/drawing/2014/main" id="{3D0548C6-6F5B-4A54-AFD6-0A535F9566CF}"/>
              </a:ext>
            </a:extLst>
          </p:cNvPr>
          <p:cNvSpPr/>
          <p:nvPr/>
        </p:nvSpPr>
        <p:spPr>
          <a:xfrm>
            <a:off x="974709" y="1406946"/>
            <a:ext cx="1589802" cy="2326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AccelStepper</a:t>
            </a:r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を設定</a:t>
            </a:r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4" name="フローチャート: 処理 113">
            <a:extLst>
              <a:ext uri="{FF2B5EF4-FFF2-40B4-BE49-F238E27FC236}">
                <a16:creationId xmlns:a16="http://schemas.microsoft.com/office/drawing/2014/main" id="{1948C795-6768-4D78-8DDE-7CCE67CC58B5}"/>
              </a:ext>
            </a:extLst>
          </p:cNvPr>
          <p:cNvSpPr/>
          <p:nvPr/>
        </p:nvSpPr>
        <p:spPr>
          <a:xfrm>
            <a:off x="509269" y="1816214"/>
            <a:ext cx="2520682" cy="20973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回転当たりのステップ数を設定：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rote = 1600;</a:t>
            </a:r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5" name="フローチャート: 処理 114">
            <a:extLst>
              <a:ext uri="{FF2B5EF4-FFF2-40B4-BE49-F238E27FC236}">
                <a16:creationId xmlns:a16="http://schemas.microsoft.com/office/drawing/2014/main" id="{CE2E2429-9346-4F07-A905-286CE974DF16}"/>
              </a:ext>
            </a:extLst>
          </p:cNvPr>
          <p:cNvSpPr/>
          <p:nvPr/>
        </p:nvSpPr>
        <p:spPr>
          <a:xfrm>
            <a:off x="783053" y="7018299"/>
            <a:ext cx="1973114" cy="271851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現在の回転位置を初期化：</a:t>
            </a:r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stepper.setCurrentPosition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(0); </a:t>
            </a:r>
          </a:p>
        </p:txBody>
      </p:sp>
      <p:sp>
        <p:nvSpPr>
          <p:cNvPr id="117" name="フローチャート: 判断 116">
            <a:extLst>
              <a:ext uri="{FF2B5EF4-FFF2-40B4-BE49-F238E27FC236}">
                <a16:creationId xmlns:a16="http://schemas.microsoft.com/office/drawing/2014/main" id="{45BD7D86-5697-4835-B439-9F406ADCC3A6}"/>
              </a:ext>
            </a:extLst>
          </p:cNvPr>
          <p:cNvSpPr/>
          <p:nvPr/>
        </p:nvSpPr>
        <p:spPr>
          <a:xfrm>
            <a:off x="960249" y="7914576"/>
            <a:ext cx="1618722" cy="57269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Start</a:t>
            </a:r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ボタンは押されているか？</a:t>
            </a:r>
          </a:p>
        </p:txBody>
      </p:sp>
      <p:sp>
        <p:nvSpPr>
          <p:cNvPr id="122" name="フローチャート: 処理 121">
            <a:extLst>
              <a:ext uri="{FF2B5EF4-FFF2-40B4-BE49-F238E27FC236}">
                <a16:creationId xmlns:a16="http://schemas.microsoft.com/office/drawing/2014/main" id="{DEB89C80-3D4A-4B21-925A-486A15D762C1}"/>
              </a:ext>
            </a:extLst>
          </p:cNvPr>
          <p:cNvSpPr/>
          <p:nvPr/>
        </p:nvSpPr>
        <p:spPr>
          <a:xfrm>
            <a:off x="3009271" y="8048961"/>
            <a:ext cx="1939106" cy="3102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モーターの軸をフリーに：</a:t>
            </a:r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EnaPin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HIGH);</a:t>
            </a:r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C17F7585-F55B-4703-B50E-C9B5F246BB80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704961" y="7183939"/>
            <a:ext cx="0" cy="221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1D099D37-0271-448F-8B48-0164588205A1}"/>
              </a:ext>
            </a:extLst>
          </p:cNvPr>
          <p:cNvCxnSpPr>
            <a:cxnSpLocks/>
          </p:cNvCxnSpPr>
          <p:nvPr/>
        </p:nvCxnSpPr>
        <p:spPr>
          <a:xfrm>
            <a:off x="1769610" y="5011239"/>
            <a:ext cx="0" cy="14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D2151EE1-6BE8-4176-9BCA-8D8C4985698A}"/>
              </a:ext>
            </a:extLst>
          </p:cNvPr>
          <p:cNvCxnSpPr>
            <a:cxnSpLocks/>
          </p:cNvCxnSpPr>
          <p:nvPr/>
        </p:nvCxnSpPr>
        <p:spPr>
          <a:xfrm>
            <a:off x="1769610" y="5733578"/>
            <a:ext cx="0" cy="14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C15957F1-4F6D-4641-837C-6453AB9B665A}"/>
              </a:ext>
            </a:extLst>
          </p:cNvPr>
          <p:cNvCxnSpPr>
            <a:cxnSpLocks/>
          </p:cNvCxnSpPr>
          <p:nvPr/>
        </p:nvCxnSpPr>
        <p:spPr>
          <a:xfrm>
            <a:off x="1769610" y="6110299"/>
            <a:ext cx="0" cy="14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71884FA3-F30E-49C8-9BC3-C2FBB7802A76}"/>
              </a:ext>
            </a:extLst>
          </p:cNvPr>
          <p:cNvCxnSpPr>
            <a:cxnSpLocks/>
          </p:cNvCxnSpPr>
          <p:nvPr/>
        </p:nvCxnSpPr>
        <p:spPr>
          <a:xfrm>
            <a:off x="1769610" y="6868653"/>
            <a:ext cx="0" cy="14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362E7BFE-F9F9-41D8-B4DC-27F19A79CF64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1769610" y="7290150"/>
            <a:ext cx="0" cy="62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97A631B9-93B1-4176-80A9-14114E88205C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1769610" y="8487269"/>
            <a:ext cx="0" cy="149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FE411166-1AB7-4580-A165-36A112192957}"/>
              </a:ext>
            </a:extLst>
          </p:cNvPr>
          <p:cNvCxnSpPr>
            <a:cxnSpLocks/>
          </p:cNvCxnSpPr>
          <p:nvPr/>
        </p:nvCxnSpPr>
        <p:spPr>
          <a:xfrm>
            <a:off x="3933056" y="7689304"/>
            <a:ext cx="0" cy="359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7623728-2C9C-4100-9F0D-6F1F2DC471F6}"/>
              </a:ext>
            </a:extLst>
          </p:cNvPr>
          <p:cNvCxnSpPr>
            <a:cxnSpLocks/>
            <a:stCxn id="117" idx="3"/>
            <a:endCxn id="122" idx="1"/>
          </p:cNvCxnSpPr>
          <p:nvPr/>
        </p:nvCxnSpPr>
        <p:spPr>
          <a:xfrm>
            <a:off x="2578971" y="8200923"/>
            <a:ext cx="430300" cy="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94283799-1D01-4FA7-8F0F-E66A4F419B89}"/>
              </a:ext>
            </a:extLst>
          </p:cNvPr>
          <p:cNvCxnSpPr>
            <a:cxnSpLocks/>
            <a:stCxn id="93" idx="1"/>
            <a:endCxn id="68" idx="3"/>
          </p:cNvCxnSpPr>
          <p:nvPr/>
        </p:nvCxnSpPr>
        <p:spPr>
          <a:xfrm flipH="1">
            <a:off x="2571134" y="4363103"/>
            <a:ext cx="18051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7C3684E2-3ADE-43F3-AA93-6E7C810F43DF}"/>
              </a:ext>
            </a:extLst>
          </p:cNvPr>
          <p:cNvCxnSpPr>
            <a:cxnSpLocks/>
          </p:cNvCxnSpPr>
          <p:nvPr/>
        </p:nvCxnSpPr>
        <p:spPr>
          <a:xfrm>
            <a:off x="1769610" y="3292194"/>
            <a:ext cx="0" cy="14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FE54EAD1-75BA-4663-9AEE-60F7659E7192}"/>
              </a:ext>
            </a:extLst>
          </p:cNvPr>
          <p:cNvCxnSpPr>
            <a:cxnSpLocks/>
          </p:cNvCxnSpPr>
          <p:nvPr/>
        </p:nvCxnSpPr>
        <p:spPr>
          <a:xfrm>
            <a:off x="1769610" y="3693625"/>
            <a:ext cx="0" cy="14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94EA95EF-A4DE-4A67-A097-9F986DDD71EF}"/>
              </a:ext>
            </a:extLst>
          </p:cNvPr>
          <p:cNvCxnSpPr>
            <a:cxnSpLocks/>
          </p:cNvCxnSpPr>
          <p:nvPr/>
        </p:nvCxnSpPr>
        <p:spPr>
          <a:xfrm>
            <a:off x="1769610" y="4073012"/>
            <a:ext cx="0" cy="14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92A3B4E2-584B-4A48-B69F-B673FA2A9CA6}"/>
              </a:ext>
            </a:extLst>
          </p:cNvPr>
          <p:cNvCxnSpPr>
            <a:cxnSpLocks/>
          </p:cNvCxnSpPr>
          <p:nvPr/>
        </p:nvCxnSpPr>
        <p:spPr>
          <a:xfrm>
            <a:off x="1769610" y="2911308"/>
            <a:ext cx="0" cy="14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E8A181CA-0A48-4526-98DC-5C2BAE432B41}"/>
              </a:ext>
            </a:extLst>
          </p:cNvPr>
          <p:cNvCxnSpPr>
            <a:cxnSpLocks/>
          </p:cNvCxnSpPr>
          <p:nvPr/>
        </p:nvCxnSpPr>
        <p:spPr>
          <a:xfrm>
            <a:off x="1769610" y="2530422"/>
            <a:ext cx="0" cy="14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ACD181F1-3916-4173-B853-892A5705F62F}"/>
              </a:ext>
            </a:extLst>
          </p:cNvPr>
          <p:cNvCxnSpPr>
            <a:cxnSpLocks/>
          </p:cNvCxnSpPr>
          <p:nvPr/>
        </p:nvCxnSpPr>
        <p:spPr>
          <a:xfrm>
            <a:off x="1769610" y="2044647"/>
            <a:ext cx="0" cy="14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3BD3DF64-CE34-4A3D-A1CC-1AF5AB8FDA2F}"/>
              </a:ext>
            </a:extLst>
          </p:cNvPr>
          <p:cNvCxnSpPr>
            <a:cxnSpLocks/>
          </p:cNvCxnSpPr>
          <p:nvPr/>
        </p:nvCxnSpPr>
        <p:spPr>
          <a:xfrm>
            <a:off x="1769610" y="1639578"/>
            <a:ext cx="0" cy="14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ECFD1600-BABB-48C2-829D-39B6DAEC7B49}"/>
              </a:ext>
            </a:extLst>
          </p:cNvPr>
          <p:cNvCxnSpPr>
            <a:cxnSpLocks/>
          </p:cNvCxnSpPr>
          <p:nvPr/>
        </p:nvCxnSpPr>
        <p:spPr>
          <a:xfrm>
            <a:off x="1769610" y="1257300"/>
            <a:ext cx="0" cy="14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1AF948EE-F59A-498D-B3F3-0CE385A24696}"/>
              </a:ext>
            </a:extLst>
          </p:cNvPr>
          <p:cNvGrpSpPr/>
          <p:nvPr/>
        </p:nvGrpSpPr>
        <p:grpSpPr>
          <a:xfrm rot="5400000">
            <a:off x="-405510" y="6473583"/>
            <a:ext cx="2840302" cy="1509938"/>
            <a:chOff x="1922009" y="6711962"/>
            <a:chExt cx="1912273" cy="2109550"/>
          </a:xfrm>
        </p:grpSpPr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1AAF75F5-C04A-4A98-94C7-F46D7B742586}"/>
                </a:ext>
              </a:extLst>
            </p:cNvPr>
            <p:cNvCxnSpPr>
              <a:cxnSpLocks/>
            </p:cNvCxnSpPr>
            <p:nvPr/>
          </p:nvCxnSpPr>
          <p:spPr>
            <a:xfrm>
              <a:off x="1922010" y="8821512"/>
              <a:ext cx="19122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EAAB5400-8E8F-4C6B-A15B-404DA2D04CB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779507" y="7766737"/>
              <a:ext cx="210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9FFC8628-E881-4DF6-849E-76EAC858157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66283" y="7865781"/>
              <a:ext cx="1911453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B57AE94C-FF65-47E1-8F26-67E2287282F8}"/>
              </a:ext>
            </a:extLst>
          </p:cNvPr>
          <p:cNvGrpSpPr/>
          <p:nvPr/>
        </p:nvGrpSpPr>
        <p:grpSpPr>
          <a:xfrm>
            <a:off x="1916833" y="5088810"/>
            <a:ext cx="4697535" cy="358421"/>
            <a:chOff x="2068031" y="4344194"/>
            <a:chExt cx="4629102" cy="3071538"/>
          </a:xfrm>
        </p:grpSpPr>
        <p:cxnSp>
          <p:nvCxnSpPr>
            <p:cNvPr id="195" name="直線コネクタ 194">
              <a:extLst>
                <a:ext uri="{FF2B5EF4-FFF2-40B4-BE49-F238E27FC236}">
                  <a16:creationId xmlns:a16="http://schemas.microsoft.com/office/drawing/2014/main" id="{28C3E425-AA20-4595-A82F-16E7D212F26F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6474990" y="7405582"/>
              <a:ext cx="222143" cy="101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線コネクタ 195">
              <a:extLst>
                <a:ext uri="{FF2B5EF4-FFF2-40B4-BE49-F238E27FC236}">
                  <a16:creationId xmlns:a16="http://schemas.microsoft.com/office/drawing/2014/main" id="{B93B1700-7718-4E59-85C5-F1B860B070F7}"/>
                </a:ext>
              </a:extLst>
            </p:cNvPr>
            <p:cNvCxnSpPr>
              <a:cxnSpLocks/>
            </p:cNvCxnSpPr>
            <p:nvPr/>
          </p:nvCxnSpPr>
          <p:spPr>
            <a:xfrm>
              <a:off x="6697133" y="4344194"/>
              <a:ext cx="0" cy="3061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線矢印コネクタ 197">
              <a:extLst>
                <a:ext uri="{FF2B5EF4-FFF2-40B4-BE49-F238E27FC236}">
                  <a16:creationId xmlns:a16="http://schemas.microsoft.com/office/drawing/2014/main" id="{96D890E7-723E-491A-A202-CF3161B90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8031" y="4354083"/>
              <a:ext cx="46126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9C1ED8C7-0FB7-414B-9770-99046E255D7A}"/>
              </a:ext>
            </a:extLst>
          </p:cNvPr>
          <p:cNvCxnSpPr>
            <a:cxnSpLocks/>
          </p:cNvCxnSpPr>
          <p:nvPr/>
        </p:nvCxnSpPr>
        <p:spPr>
          <a:xfrm flipH="1">
            <a:off x="1769609" y="7689304"/>
            <a:ext cx="2163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CD39ECF3-98C6-4E9B-870A-F33C7E8F3B16}"/>
              </a:ext>
            </a:extLst>
          </p:cNvPr>
          <p:cNvGrpSpPr/>
          <p:nvPr/>
        </p:nvGrpSpPr>
        <p:grpSpPr>
          <a:xfrm>
            <a:off x="4715605" y="994799"/>
            <a:ext cx="1657732" cy="1610446"/>
            <a:chOff x="4291440" y="1350258"/>
            <a:chExt cx="1657732" cy="1610446"/>
          </a:xfrm>
        </p:grpSpPr>
        <p:grpSp>
          <p:nvGrpSpPr>
            <p:cNvPr id="220" name="グループ化 219">
              <a:extLst>
                <a:ext uri="{FF2B5EF4-FFF2-40B4-BE49-F238E27FC236}">
                  <a16:creationId xmlns:a16="http://schemas.microsoft.com/office/drawing/2014/main" id="{F1AEA8FA-2AB2-46E9-977A-DC1753E15A13}"/>
                </a:ext>
              </a:extLst>
            </p:cNvPr>
            <p:cNvGrpSpPr/>
            <p:nvPr/>
          </p:nvGrpSpPr>
          <p:grpSpPr>
            <a:xfrm>
              <a:off x="4291440" y="1350258"/>
              <a:ext cx="1593902" cy="1610446"/>
              <a:chOff x="4427386" y="1827333"/>
              <a:chExt cx="1593902" cy="1610446"/>
            </a:xfrm>
          </p:grpSpPr>
          <p:sp>
            <p:nvSpPr>
              <p:cNvPr id="215" name="フローチャート: 判断 214">
                <a:extLst>
                  <a:ext uri="{FF2B5EF4-FFF2-40B4-BE49-F238E27FC236}">
                    <a16:creationId xmlns:a16="http://schemas.microsoft.com/office/drawing/2014/main" id="{B8E86151-8D9F-4F97-875E-DE925C7F0DFE}"/>
                  </a:ext>
                </a:extLst>
              </p:cNvPr>
              <p:cNvSpPr/>
              <p:nvPr/>
            </p:nvSpPr>
            <p:spPr>
              <a:xfrm>
                <a:off x="4427386" y="2343774"/>
                <a:ext cx="1152185" cy="572693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Sample</a:t>
                </a:r>
                <a:endParaRPr lang="ja-JP" altLang="en-US" sz="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216" name="直線矢印コネクタ 215">
                <a:extLst>
                  <a:ext uri="{FF2B5EF4-FFF2-40B4-BE49-F238E27FC236}">
                    <a16:creationId xmlns:a16="http://schemas.microsoft.com/office/drawing/2014/main" id="{247D86BA-FF77-4653-B757-D037FA4E4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1122" y="2632227"/>
                <a:ext cx="4401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直線矢印コネクタ 217">
                <a:extLst>
                  <a:ext uri="{FF2B5EF4-FFF2-40B4-BE49-F238E27FC236}">
                    <a16:creationId xmlns:a16="http://schemas.microsoft.com/office/drawing/2014/main" id="{BB039DAC-2AF0-45A5-BD91-05FDFC682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1629" y="2916467"/>
                <a:ext cx="0" cy="5213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直線矢印コネクタ 220">
                <a:extLst>
                  <a:ext uri="{FF2B5EF4-FFF2-40B4-BE49-F238E27FC236}">
                    <a16:creationId xmlns:a16="http://schemas.microsoft.com/office/drawing/2014/main" id="{636C47B0-1D3B-40D5-8B7F-67803B72F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9834" y="1827333"/>
                <a:ext cx="0" cy="5213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2" name="テキスト ボックス 221">
              <a:extLst>
                <a:ext uri="{FF2B5EF4-FFF2-40B4-BE49-F238E27FC236}">
                  <a16:creationId xmlns:a16="http://schemas.microsoft.com/office/drawing/2014/main" id="{697E1EA3-9DF8-48C7-8EB8-F444D0AD46C4}"/>
                </a:ext>
              </a:extLst>
            </p:cNvPr>
            <p:cNvSpPr txBox="1"/>
            <p:nvPr/>
          </p:nvSpPr>
          <p:spPr>
            <a:xfrm>
              <a:off x="5401437" y="1964924"/>
              <a:ext cx="547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/>
                <a:t>No</a:t>
              </a:r>
              <a:endParaRPr kumimoji="1" lang="ja-JP" altLang="en-US" sz="1050" dirty="0"/>
            </a:p>
          </p:txBody>
        </p:sp>
        <p:sp>
          <p:nvSpPr>
            <p:cNvPr id="223" name="テキスト ボックス 222">
              <a:extLst>
                <a:ext uri="{FF2B5EF4-FFF2-40B4-BE49-F238E27FC236}">
                  <a16:creationId xmlns:a16="http://schemas.microsoft.com/office/drawing/2014/main" id="{AE0D43A8-6615-4BD4-97A8-B608E682B6BD}"/>
                </a:ext>
              </a:extLst>
            </p:cNvPr>
            <p:cNvSpPr txBox="1"/>
            <p:nvPr/>
          </p:nvSpPr>
          <p:spPr>
            <a:xfrm>
              <a:off x="4831957" y="2494655"/>
              <a:ext cx="5477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/>
                <a:t>yes</a:t>
              </a:r>
              <a:endParaRPr kumimoji="1" lang="ja-JP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884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84</TotalTime>
  <Words>269</Words>
  <Application>Microsoft Office PowerPoint</Application>
  <PresentationFormat>A4 210 x 297 mm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テーマ</vt:lpstr>
      <vt:lpstr>フローチャート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 sachio</dc:creator>
  <cp:lastModifiedBy>watanabe sachio</cp:lastModifiedBy>
  <cp:revision>12</cp:revision>
  <dcterms:created xsi:type="dcterms:W3CDTF">2020-10-12T13:45:07Z</dcterms:created>
  <dcterms:modified xsi:type="dcterms:W3CDTF">2020-10-12T15:23:42Z</dcterms:modified>
</cp:coreProperties>
</file>