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31"/>
  </p:notesMasterIdLst>
  <p:sldIdLst>
    <p:sldId id="256" r:id="rId3"/>
    <p:sldId id="257" r:id="rId4"/>
    <p:sldId id="259" r:id="rId5"/>
    <p:sldId id="269" r:id="rId6"/>
    <p:sldId id="260" r:id="rId7"/>
    <p:sldId id="261" r:id="rId8"/>
    <p:sldId id="262" r:id="rId9"/>
    <p:sldId id="276" r:id="rId10"/>
    <p:sldId id="277" r:id="rId11"/>
    <p:sldId id="278" r:id="rId12"/>
    <p:sldId id="282" r:id="rId13"/>
    <p:sldId id="283" r:id="rId14"/>
    <p:sldId id="284" r:id="rId15"/>
    <p:sldId id="279" r:id="rId16"/>
    <p:sldId id="289" r:id="rId17"/>
    <p:sldId id="285" r:id="rId18"/>
    <p:sldId id="280" r:id="rId19"/>
    <p:sldId id="287" r:id="rId20"/>
    <p:sldId id="288" r:id="rId21"/>
    <p:sldId id="286" r:id="rId22"/>
    <p:sldId id="290" r:id="rId23"/>
    <p:sldId id="292" r:id="rId24"/>
    <p:sldId id="293" r:id="rId25"/>
    <p:sldId id="294" r:id="rId26"/>
    <p:sldId id="291" r:id="rId27"/>
    <p:sldId id="275" r:id="rId28"/>
    <p:sldId id="266" r:id="rId29"/>
    <p:sldId id="267" r:id="rId30"/>
  </p:sldIdLst>
  <p:sldSz cx="9144000" cy="6858000" type="screen4x3"/>
  <p:notesSz cx="7772400" cy="10058400"/>
  <p:defaultTextStyle>
    <a:defPPr>
      <a:defRPr lang="en-GB"/>
    </a:defPPr>
    <a:lvl1pPr algn="l" defTabSz="457200" rtl="0" eaLnBrk="0" fontAlgn="base" hangingPunct="0">
      <a:spcBef>
        <a:spcPct val="0"/>
      </a:spcBef>
      <a:spcAft>
        <a:spcPct val="0"/>
      </a:spcAft>
      <a:defRPr kern="1200">
        <a:solidFill>
          <a:schemeClr val="bg1"/>
        </a:solidFill>
        <a:latin typeface="Arial" charset="0"/>
        <a:ea typeface="Microsoft YaHei" charset="-122"/>
        <a:cs typeface="+mn-cs"/>
      </a:defRPr>
    </a:lvl1pPr>
    <a:lvl2pPr marL="742950" indent="-285750" algn="l" defTabSz="457200" rtl="0" eaLnBrk="0" fontAlgn="base" hangingPunct="0">
      <a:spcBef>
        <a:spcPct val="0"/>
      </a:spcBef>
      <a:spcAft>
        <a:spcPct val="0"/>
      </a:spcAft>
      <a:defRPr kern="1200">
        <a:solidFill>
          <a:schemeClr val="bg1"/>
        </a:solidFill>
        <a:latin typeface="Arial" charset="0"/>
        <a:ea typeface="Microsoft YaHei" charset="-122"/>
        <a:cs typeface="+mn-cs"/>
      </a:defRPr>
    </a:lvl2pPr>
    <a:lvl3pPr marL="1143000" indent="-228600" algn="l" defTabSz="457200" rtl="0" eaLnBrk="0" fontAlgn="base" hangingPunct="0">
      <a:spcBef>
        <a:spcPct val="0"/>
      </a:spcBef>
      <a:spcAft>
        <a:spcPct val="0"/>
      </a:spcAft>
      <a:defRPr kern="1200">
        <a:solidFill>
          <a:schemeClr val="bg1"/>
        </a:solidFill>
        <a:latin typeface="Arial" charset="0"/>
        <a:ea typeface="Microsoft YaHei" charset="-122"/>
        <a:cs typeface="+mn-cs"/>
      </a:defRPr>
    </a:lvl3pPr>
    <a:lvl4pPr marL="1600200" indent="-228600" algn="l" defTabSz="457200" rtl="0" eaLnBrk="0" fontAlgn="base" hangingPunct="0">
      <a:spcBef>
        <a:spcPct val="0"/>
      </a:spcBef>
      <a:spcAft>
        <a:spcPct val="0"/>
      </a:spcAft>
      <a:defRPr kern="1200">
        <a:solidFill>
          <a:schemeClr val="bg1"/>
        </a:solidFill>
        <a:latin typeface="Arial" charset="0"/>
        <a:ea typeface="Microsoft YaHei" charset="-122"/>
        <a:cs typeface="+mn-cs"/>
      </a:defRPr>
    </a:lvl4pPr>
    <a:lvl5pPr marL="2057400" indent="-228600" algn="l" defTabSz="457200" rtl="0" eaLnBrk="0" fontAlgn="base" hangingPunct="0">
      <a:spcBef>
        <a:spcPct val="0"/>
      </a:spcBef>
      <a:spcAft>
        <a:spcPct val="0"/>
      </a:spcAft>
      <a:defRPr kern="1200">
        <a:solidFill>
          <a:schemeClr val="bg1"/>
        </a:solidFill>
        <a:latin typeface="Arial" charset="0"/>
        <a:ea typeface="Microsoft YaHei" charset="-122"/>
        <a:cs typeface="+mn-cs"/>
      </a:defRPr>
    </a:lvl5pPr>
    <a:lvl6pPr marL="2286000" algn="l" defTabSz="914400" rtl="0" eaLnBrk="1" latinLnBrk="0" hangingPunct="1">
      <a:defRPr kern="1200">
        <a:solidFill>
          <a:schemeClr val="bg1"/>
        </a:solidFill>
        <a:latin typeface="Arial" charset="0"/>
        <a:ea typeface="Microsoft YaHei" charset="-122"/>
        <a:cs typeface="+mn-cs"/>
      </a:defRPr>
    </a:lvl6pPr>
    <a:lvl7pPr marL="2743200" algn="l" defTabSz="914400" rtl="0" eaLnBrk="1" latinLnBrk="0" hangingPunct="1">
      <a:defRPr kern="1200">
        <a:solidFill>
          <a:schemeClr val="bg1"/>
        </a:solidFill>
        <a:latin typeface="Arial" charset="0"/>
        <a:ea typeface="Microsoft YaHei" charset="-122"/>
        <a:cs typeface="+mn-cs"/>
      </a:defRPr>
    </a:lvl7pPr>
    <a:lvl8pPr marL="3200400" algn="l" defTabSz="914400" rtl="0" eaLnBrk="1" latinLnBrk="0" hangingPunct="1">
      <a:defRPr kern="1200">
        <a:solidFill>
          <a:schemeClr val="bg1"/>
        </a:solidFill>
        <a:latin typeface="Arial" charset="0"/>
        <a:ea typeface="Microsoft YaHei" charset="-122"/>
        <a:cs typeface="+mn-cs"/>
      </a:defRPr>
    </a:lvl8pPr>
    <a:lvl9pPr marL="3657600" algn="l" defTabSz="914400" rtl="0" eaLnBrk="1" latinLnBrk="0" hangingPunct="1">
      <a:defRPr kern="1200">
        <a:solidFill>
          <a:schemeClr val="bg1"/>
        </a:solidFill>
        <a:latin typeface="Arial" charset="0"/>
        <a:ea typeface="Microsoft YaHei"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p:cNvSpPr>
            <a:spLocks noChangeArrowheads="1"/>
          </p:cNvSpPr>
          <p:nvPr/>
        </p:nvSpPr>
        <p:spPr bwMode="auto">
          <a:xfrm>
            <a:off x="0" y="0"/>
            <a:ext cx="7772400" cy="10058400"/>
          </a:xfrm>
          <a:prstGeom prst="roundRect">
            <a:avLst>
              <a:gd name="adj" fmla="val 19"/>
            </a:avLst>
          </a:prstGeom>
          <a:solidFill>
            <a:srgbClr val="FFFFFF"/>
          </a:solidFill>
          <a:ln w="9360" cap="sq">
            <a:noFill/>
            <a:miter lim="800000"/>
            <a:headEnd/>
            <a:tailEnd/>
          </a:ln>
          <a:effectLst/>
        </p:spPr>
        <p:txBody>
          <a:bodyPr wrap="none" anchor="ctr"/>
          <a:lstStyle/>
          <a:p>
            <a:pPr eaLnBrk="1">
              <a:lnSpc>
                <a:spcPct val="93000"/>
              </a:lnSpc>
              <a:buClr>
                <a:srgbClr val="000000"/>
              </a:buClr>
              <a:buSzPct val="100000"/>
              <a:buFont typeface="Times New Roman" pitchFamily="16" charset="0"/>
              <a:buNone/>
            </a:pPr>
            <a:endParaRPr lang="en-US" altLang="en-US"/>
          </a:p>
        </p:txBody>
      </p:sp>
      <p:sp>
        <p:nvSpPr>
          <p:cNvPr id="3075" name="AutoShape 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en-US" altLang="en-US"/>
          </a:p>
        </p:txBody>
      </p:sp>
      <p:sp>
        <p:nvSpPr>
          <p:cNvPr id="3076" name="AutoShape 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en-US" altLang="en-US"/>
          </a:p>
        </p:txBody>
      </p:sp>
      <p:sp>
        <p:nvSpPr>
          <p:cNvPr id="3077" name="AutoShape 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en-US" altLang="en-US"/>
          </a:p>
        </p:txBody>
      </p:sp>
      <p:sp>
        <p:nvSpPr>
          <p:cNvPr id="3078" name="Rectangle 5"/>
          <p:cNvSpPr>
            <a:spLocks noGrp="1" noRot="1" noChangeAspect="1" noChangeArrowheads="1"/>
          </p:cNvSpPr>
          <p:nvPr>
            <p:ph type="sldImg"/>
          </p:nvPr>
        </p:nvSpPr>
        <p:spPr bwMode="auto">
          <a:xfrm>
            <a:off x="1371600" y="763588"/>
            <a:ext cx="5021263" cy="3763962"/>
          </a:xfrm>
          <a:prstGeom prst="rect">
            <a:avLst/>
          </a:prstGeom>
          <a:noFill/>
          <a:ln w="9525">
            <a:noFill/>
            <a:round/>
            <a:headEnd/>
            <a:tailEnd/>
          </a:ln>
          <a:effectLst/>
        </p:spPr>
      </p:sp>
      <p:sp>
        <p:nvSpPr>
          <p:cNvPr id="2" name="Rectangle 6"/>
          <p:cNvSpPr>
            <a:spLocks noGrp="1" noChangeArrowheads="1"/>
          </p:cNvSpPr>
          <p:nvPr>
            <p:ph type="body"/>
          </p:nvPr>
        </p:nvSpPr>
        <p:spPr bwMode="auto">
          <a:xfrm>
            <a:off x="777875" y="4776788"/>
            <a:ext cx="6210300" cy="451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noProof="0"/>
          </a:p>
        </p:txBody>
      </p:sp>
      <p:sp>
        <p:nvSpPr>
          <p:cNvPr id="3079" name="Rectangle 7"/>
          <p:cNvSpPr>
            <a:spLocks noGrp="1" noChangeArrowheads="1"/>
          </p:cNvSpPr>
          <p:nvPr>
            <p:ph type="hdr"/>
          </p:nvPr>
        </p:nvSpPr>
        <p:spPr bwMode="auto">
          <a:xfrm>
            <a:off x="0" y="0"/>
            <a:ext cx="33655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5000"/>
              </a:lnSpc>
              <a:buClrTx/>
              <a:buSzPct val="100000"/>
              <a:buFontTx/>
              <a:buNone/>
              <a:tabLst>
                <a:tab pos="723900" algn="l"/>
                <a:tab pos="1447800" algn="l"/>
                <a:tab pos="2171700" algn="l"/>
                <a:tab pos="2895600" algn="l"/>
              </a:tabLst>
              <a:defRPr sz="1400">
                <a:solidFill>
                  <a:srgbClr val="000000"/>
                </a:solidFill>
                <a:latin typeface="Times New Roman" panose="02020603050405020304" pitchFamily="18" charset="0"/>
                <a:ea typeface="Microsoft YaHei" panose="020B0503020204020204" pitchFamily="34" charset="-122"/>
                <a:cs typeface="Arial Unicode MS" panose="020B0604020202020204" pitchFamily="34" charset="-128"/>
              </a:defRPr>
            </a:lvl1pPr>
          </a:lstStyle>
          <a:p>
            <a:pPr>
              <a:defRPr/>
            </a:pPr>
            <a:endParaRPr lang="en-US" altLang="en-US"/>
          </a:p>
        </p:txBody>
      </p:sp>
      <p:sp>
        <p:nvSpPr>
          <p:cNvPr id="3080" name="Rectangle 8"/>
          <p:cNvSpPr>
            <a:spLocks noGrp="1" noChangeArrowheads="1"/>
          </p:cNvSpPr>
          <p:nvPr>
            <p:ph type="dt"/>
          </p:nvPr>
        </p:nvSpPr>
        <p:spPr bwMode="auto">
          <a:xfrm>
            <a:off x="4398963" y="0"/>
            <a:ext cx="33655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5000"/>
              </a:lnSpc>
              <a:buClrTx/>
              <a:buSzPct val="100000"/>
              <a:buFontTx/>
              <a:buNone/>
              <a:tabLst>
                <a:tab pos="723900" algn="l"/>
                <a:tab pos="1447800" algn="l"/>
                <a:tab pos="2171700" algn="l"/>
                <a:tab pos="2895600" algn="l"/>
              </a:tabLst>
              <a:defRPr sz="1400">
                <a:solidFill>
                  <a:srgbClr val="000000"/>
                </a:solidFill>
                <a:latin typeface="Times New Roman" panose="02020603050405020304" pitchFamily="18" charset="0"/>
                <a:ea typeface="Microsoft YaHei" panose="020B0503020204020204" pitchFamily="34" charset="-122"/>
                <a:cs typeface="Arial Unicode MS" panose="020B0604020202020204" pitchFamily="34" charset="-128"/>
              </a:defRPr>
            </a:lvl1pPr>
          </a:lstStyle>
          <a:p>
            <a:pPr>
              <a:defRPr/>
            </a:pPr>
            <a:endParaRPr lang="en-US" altLang="en-US"/>
          </a:p>
        </p:txBody>
      </p:sp>
      <p:sp>
        <p:nvSpPr>
          <p:cNvPr id="3081" name="Rectangle 9"/>
          <p:cNvSpPr>
            <a:spLocks noGrp="1" noChangeArrowheads="1"/>
          </p:cNvSpPr>
          <p:nvPr>
            <p:ph type="ftr"/>
          </p:nvPr>
        </p:nvSpPr>
        <p:spPr bwMode="auto">
          <a:xfrm>
            <a:off x="0" y="9555163"/>
            <a:ext cx="33655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eaLnBrk="1">
              <a:lnSpc>
                <a:spcPct val="95000"/>
              </a:lnSpc>
              <a:buClrTx/>
              <a:buSzPct val="100000"/>
              <a:buFontTx/>
              <a:buNone/>
              <a:tabLst>
                <a:tab pos="723900" algn="l"/>
                <a:tab pos="1447800" algn="l"/>
                <a:tab pos="2171700" algn="l"/>
                <a:tab pos="2895600" algn="l"/>
              </a:tabLst>
              <a:defRPr sz="1400">
                <a:solidFill>
                  <a:srgbClr val="000000"/>
                </a:solidFill>
                <a:latin typeface="Times New Roman" panose="02020603050405020304" pitchFamily="18" charset="0"/>
                <a:ea typeface="Microsoft YaHei" panose="020B0503020204020204" pitchFamily="34" charset="-122"/>
                <a:cs typeface="Arial Unicode MS" panose="020B0604020202020204" pitchFamily="34" charset="-128"/>
              </a:defRPr>
            </a:lvl1pPr>
          </a:lstStyle>
          <a:p>
            <a:pPr>
              <a:defRPr/>
            </a:pPr>
            <a:endParaRPr lang="en-US" altLang="en-US"/>
          </a:p>
        </p:txBody>
      </p:sp>
      <p:sp>
        <p:nvSpPr>
          <p:cNvPr id="3082" name="Rectangle 10"/>
          <p:cNvSpPr>
            <a:spLocks noGrp="1" noChangeArrowheads="1"/>
          </p:cNvSpPr>
          <p:nvPr>
            <p:ph type="sldNum"/>
          </p:nvPr>
        </p:nvSpPr>
        <p:spPr bwMode="auto">
          <a:xfrm>
            <a:off x="4398963" y="9555163"/>
            <a:ext cx="33655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a:lnSpc>
                <a:spcPct val="95000"/>
              </a:lnSpc>
              <a:buSzPct val="100000"/>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fld id="{3AA6F417-C087-4B84-A2D8-2BBFF13A6B7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0"/>
          <p:cNvSpPr>
            <a:spLocks noGrp="1" noChangeArrowheads="1"/>
          </p:cNvSpPr>
          <p:nvPr>
            <p:ph type="sldNum" sz="quarter"/>
          </p:nvPr>
        </p:nvSpPr>
        <p:spPr>
          <a:noFill/>
          <a:ln>
            <a:round/>
            <a:headEnd/>
            <a:tailEnd/>
          </a:ln>
        </p:spPr>
        <p:txBody>
          <a:bodyPr/>
          <a:lstStyle/>
          <a:p>
            <a:fld id="{F046E734-E5A9-4674-B18A-EE5DFAE74DF2}" type="slidenum">
              <a:rPr lang="en-US" altLang="en-US"/>
              <a:pPr/>
              <a:t>1</a:t>
            </a:fld>
            <a:endParaRPr lang="en-US" altLang="en-US"/>
          </a:p>
        </p:txBody>
      </p:sp>
      <p:sp>
        <p:nvSpPr>
          <p:cNvPr id="5123"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5124" name="Rectangle 2"/>
          <p:cNvSpPr>
            <a:spLocks noGrp="1" noChangeArrowheads="1"/>
          </p:cNvSpPr>
          <p:nvPr>
            <p:ph type="body" idx="1"/>
          </p:nvPr>
        </p:nvSpPr>
        <p:spPr>
          <a:xfrm>
            <a:off x="777875" y="4776788"/>
            <a:ext cx="6218238" cy="452596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10"/>
          <p:cNvSpPr>
            <a:spLocks noGrp="1" noChangeArrowheads="1"/>
          </p:cNvSpPr>
          <p:nvPr>
            <p:ph type="sldNum" sz="quarter"/>
          </p:nvPr>
        </p:nvSpPr>
        <p:spPr>
          <a:noFill/>
          <a:ln>
            <a:round/>
            <a:headEnd/>
            <a:tailEnd/>
          </a:ln>
        </p:spPr>
        <p:txBody>
          <a:bodyPr/>
          <a:lstStyle/>
          <a:p>
            <a:fld id="{A7C6BE49-CB8F-4297-B21D-4FC9F7621822}" type="slidenum">
              <a:rPr lang="en-US" altLang="en-US"/>
              <a:pPr/>
              <a:t>10</a:t>
            </a:fld>
            <a:endParaRPr lang="en-US" altLang="en-US"/>
          </a:p>
        </p:txBody>
      </p:sp>
      <p:sp>
        <p:nvSpPr>
          <p:cNvPr id="25603"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25604" name="Text Box 2"/>
          <p:cNvSpPr>
            <a:spLocks noGrp="1" noChangeArrowheads="1"/>
          </p:cNvSpPr>
          <p:nvPr>
            <p:ph type="body" idx="1"/>
          </p:nvPr>
        </p:nvSpPr>
        <p:spPr>
          <a:xfrm>
            <a:off x="777875" y="3406775"/>
            <a:ext cx="6218238" cy="7262813"/>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applications that have won the tenders for performing the business processes are as follows: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App2: Oracle CRM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App3: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App4: Oracle SCM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App5: Oracle Hyperion</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App6: IBM Kanexa</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App7: Oracle peoplesoft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App8: Tibco BW</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App9: Longview Tax solutions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App10: Clearwater Compliance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App11: Tibco Spotfire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App12: MS Project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App13: IBM inventory management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App14: MS Visual studio</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App15: Zemax Opticstudio &amp; Solidworks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IT infrastructure budget distribution is as follows: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customer, investor relations, Business intelligence units will use the latest wireless and mobile infrastructure. Supply  chain, finance, human resources, middleware will be given less preference on the IT infrastructure. Whatever that is left on the  IT budget will go to the R &amp; D IT infrastructure.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IT application development will follow the reverse trend: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R &amp; D will get the maximum budget for development life cycle of its applications, especially Zemax &amp; Solidworks enabling maximum customization and support. The second preference will be given to Business Intelligence for it's Tibco Spotfire with latest versioning but minimal customiztion. The rest of the applications are all off-the-shelf and the versioning depends on whatever is left in the IT SDLC budget.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10"/>
          <p:cNvSpPr>
            <a:spLocks noGrp="1" noChangeArrowheads="1"/>
          </p:cNvSpPr>
          <p:nvPr>
            <p:ph type="sldNum" sz="quarter"/>
          </p:nvPr>
        </p:nvSpPr>
        <p:spPr>
          <a:noFill/>
          <a:ln>
            <a:round/>
            <a:headEnd/>
            <a:tailEnd/>
          </a:ln>
        </p:spPr>
        <p:txBody>
          <a:bodyPr/>
          <a:lstStyle/>
          <a:p>
            <a:fld id="{9E2226B4-66A1-4112-9056-0B5C95FF1498}" type="slidenum">
              <a:rPr lang="en-US" altLang="en-US"/>
              <a:pPr/>
              <a:t>11</a:t>
            </a:fld>
            <a:endParaRPr lang="en-US" altLang="en-US"/>
          </a:p>
        </p:txBody>
      </p:sp>
      <p:sp>
        <p:nvSpPr>
          <p:cNvPr id="27651"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27652" name="Text Box 2"/>
          <p:cNvSpPr>
            <a:spLocks noGrp="1" noChangeArrowheads="1"/>
          </p:cNvSpPr>
          <p:nvPr>
            <p:ph type="body" idx="1"/>
          </p:nvPr>
        </p:nvSpPr>
        <p:spPr>
          <a:xfrm>
            <a:off x="777875" y="3406775"/>
            <a:ext cx="6218238" cy="7262813"/>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applications that have won the tenders for performing the business processes are as follows: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App2: Oracle CRM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App3: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App4: Oracle SCM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App5: Oracle Hyperion</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App6: IBM Kanexa</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App7: Oracle peoplesoft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App8: Tibco BW</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App9: Longview Tax solutions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App10: Clearwater Compliance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App11: Tibco Spotfire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App12: MS Project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App13: IBM inventory management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App14: MS Visual studio</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App15: Zemax Opticstudio &amp; Solidworks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IT infrastructure budget distribution is as follows: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customer, investor relations, Business intelligence units will use the latest wireless and mobile infrastructure. Supply  chain, finance, human resources, middleware will be given less preference on the IT infrastructure. Whatever that is left on the  IT budget will go to the R &amp; D IT infrastructure.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IT application development will follow the reverse trend: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R &amp; D will get the maximum budget for development life cycle of its applications, especially Zemax &amp; Solidworks enabling maximum customization and support. The second preference will be given to Business Intelligence for it's Tibco Spotfire with latest versioning but minimal customiztion. The rest of the applications are all off-the-shelf and the versioning depends on whatever is left in the IT SDLC budget.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10"/>
          <p:cNvSpPr>
            <a:spLocks noGrp="1" noChangeArrowheads="1"/>
          </p:cNvSpPr>
          <p:nvPr>
            <p:ph type="sldNum" sz="quarter"/>
          </p:nvPr>
        </p:nvSpPr>
        <p:spPr>
          <a:noFill/>
          <a:ln>
            <a:round/>
            <a:headEnd/>
            <a:tailEnd/>
          </a:ln>
        </p:spPr>
        <p:txBody>
          <a:bodyPr/>
          <a:lstStyle/>
          <a:p>
            <a:fld id="{571EC27A-1F01-4864-B6E5-8AC889F5D334}" type="slidenum">
              <a:rPr lang="en-US" altLang="en-US"/>
              <a:pPr/>
              <a:t>12</a:t>
            </a:fld>
            <a:endParaRPr lang="en-US" altLang="en-US"/>
          </a:p>
        </p:txBody>
      </p:sp>
      <p:sp>
        <p:nvSpPr>
          <p:cNvPr id="2969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29700" name="Text Box 2"/>
          <p:cNvSpPr>
            <a:spLocks noGrp="1" noChangeArrowheads="1"/>
          </p:cNvSpPr>
          <p:nvPr>
            <p:ph type="body" idx="1"/>
          </p:nvPr>
        </p:nvSpPr>
        <p:spPr>
          <a:xfrm>
            <a:off x="777875" y="3406775"/>
            <a:ext cx="6218238" cy="7262813"/>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applications that have won the tenders for performing the business processes are as follows: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App2: Oracle CRM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App3: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App4: Oracle SCM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App5: Oracle Hyperion</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App6: IBM Kanexa</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App7: Oracle peoplesoft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App8: Tibco BW</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App9: Longview Tax solutions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App10: Clearwater Compliance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App11: Tibco Spotfire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App12: MS Project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App13: IBM inventory management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App14: MS Visual studio</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App15: Zemax Opticstudio &amp; Solidworks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IT infrastructure budget distribution is as follows: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customer, investor relations, Business intelligence units will use the latest wireless and mobile infrastructure. Supply  chain, finance, human resources, middleware will be given less preference on the IT infrastructure. Whatever that is left on the  IT budget will go to the R &amp; D IT infrastructure.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IT application development will follow the reverse trend: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R &amp; D will get the maximum budget for development life cycle of its applications, especially Zemax &amp; Solidworks enabling maximum customization and support. The second preference will be given to Business Intelligence for it's Tibco Spotfire with latest versioning but minimal customiztion. The rest of the applications are all off-the-shelf and the versioning depends on whatever is left in the IT SDLC budget.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0"/>
          <p:cNvSpPr>
            <a:spLocks noGrp="1" noChangeArrowheads="1"/>
          </p:cNvSpPr>
          <p:nvPr>
            <p:ph type="sldNum" sz="quarter"/>
          </p:nvPr>
        </p:nvSpPr>
        <p:spPr>
          <a:noFill/>
          <a:ln>
            <a:round/>
            <a:headEnd/>
            <a:tailEnd/>
          </a:ln>
        </p:spPr>
        <p:txBody>
          <a:bodyPr/>
          <a:lstStyle/>
          <a:p>
            <a:fld id="{A5B4E76F-EB3C-458D-B087-49FB9696388E}" type="slidenum">
              <a:rPr lang="en-US" altLang="en-US"/>
              <a:pPr/>
              <a:t>13</a:t>
            </a:fld>
            <a:endParaRPr lang="en-US" altLang="en-US"/>
          </a:p>
        </p:txBody>
      </p:sp>
      <p:sp>
        <p:nvSpPr>
          <p:cNvPr id="31747"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31748" name="Text Box 2"/>
          <p:cNvSpPr>
            <a:spLocks noGrp="1" noChangeArrowheads="1"/>
          </p:cNvSpPr>
          <p:nvPr>
            <p:ph type="body" idx="1"/>
          </p:nvPr>
        </p:nvSpPr>
        <p:spPr>
          <a:xfrm>
            <a:off x="777875" y="3406775"/>
            <a:ext cx="6218238" cy="7262813"/>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applications that have won the tenders for performing the business processes are as follows: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App2: Oracle CRM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App3: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App4: Oracle SCM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App5: Oracle Hyperion</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App6: IBM Kanexa</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App7: Oracle peoplesoft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App8: Tibco BW</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App9: Longview Tax solutions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App10: Clearwater Compliance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App11: Tibco Spotfire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App12: MS Project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App13: IBM inventory management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App14: MS Visual studio</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App15: Zemax Opticstudio &amp; Solidworks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IT infrastructure budget distribution is as follows: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customer, investor relations, Business intelligence units will use the latest wireless and mobile infrastructure. Supply  chain, finance, human resources, middleware will be given less preference on the IT infrastructure. Whatever that is left on the  IT budget will go to the R &amp; D IT infrastructure.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IT application development will follow the reverse trend: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R &amp; D will get the maximum budget for development life cycle of its applications, especially Zemax &amp; Solidworks enabling maximum customization and support. The second preference will be given to Business Intelligence for it's Tibco Spotfire with latest versioning but minimal customiztion. The rest of the applications are all off-the-shelf and the versioning depends on whatever is left in the IT SDLC budget.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0"/>
          <p:cNvSpPr>
            <a:spLocks noGrp="1" noChangeArrowheads="1"/>
          </p:cNvSpPr>
          <p:nvPr>
            <p:ph type="sldNum" sz="quarter"/>
          </p:nvPr>
        </p:nvSpPr>
        <p:spPr>
          <a:noFill/>
          <a:ln>
            <a:round/>
            <a:headEnd/>
            <a:tailEnd/>
          </a:ln>
        </p:spPr>
        <p:txBody>
          <a:bodyPr/>
          <a:lstStyle/>
          <a:p>
            <a:fld id="{0A89C458-B1EF-4AD6-92C5-EE671017C598}" type="slidenum">
              <a:rPr lang="en-US" altLang="en-US"/>
              <a:pPr/>
              <a:t>14</a:t>
            </a:fld>
            <a:endParaRPr lang="en-US" altLang="en-US"/>
          </a:p>
        </p:txBody>
      </p:sp>
      <p:sp>
        <p:nvSpPr>
          <p:cNvPr id="337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33796" name="Text Box 2"/>
          <p:cNvSpPr>
            <a:spLocks noGrp="1" noChangeArrowheads="1"/>
          </p:cNvSpPr>
          <p:nvPr>
            <p:ph type="body" idx="1"/>
          </p:nvPr>
        </p:nvSpPr>
        <p:spPr>
          <a:xfrm>
            <a:off x="777875" y="3406775"/>
            <a:ext cx="6218238" cy="7262813"/>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applications that have won the tenders for performing the business processes are as follows: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App2: Oracle CRM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App3: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App4: Oracle SCM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App5: Oracle Hyperion</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App6: IBM Kanexa</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App7: Oracle peoplesoft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App8: Tibco BW</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App9: Longview Tax solutions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App10: Clearwater Compliance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App11: Tibco Spotfire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App12: MS Project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App13: IBM inventory management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App14: MS Visual studio</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App15: Zemax Opticstudio &amp; Solidworks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IT infrastructure budget distribution is as follows: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customer, investor relations, Business intelligence units will use the latest wireless and mobile infrastructure. Supply  chain, finance, human resources, middleware will be given less preference on the IT infrastructure. Whatever that is left on the  IT budget will go to the R &amp; D IT infrastructure.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IT application development will follow the reverse trend: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R &amp; D will get the maximum budget for development life cycle of its applications, especially Zemax &amp; Solidworks enabling maximum customization and support. The second preference will be given to Business Intelligence for it's Tibco Spotfire with latest versioning but minimal customiztion. The rest of the applications are all off-the-shelf and the versioning depends on whatever is left in the IT SDLC budget.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0"/>
          <p:cNvSpPr>
            <a:spLocks noGrp="1" noChangeArrowheads="1"/>
          </p:cNvSpPr>
          <p:nvPr>
            <p:ph type="sldNum" sz="quarter"/>
          </p:nvPr>
        </p:nvSpPr>
        <p:spPr>
          <a:noFill/>
          <a:ln>
            <a:round/>
            <a:headEnd/>
            <a:tailEnd/>
          </a:ln>
        </p:spPr>
        <p:txBody>
          <a:bodyPr/>
          <a:lstStyle/>
          <a:p>
            <a:fld id="{C511E69E-BC84-41E0-ADE1-DDCD8AFACAC6}" type="slidenum">
              <a:rPr lang="en-US" altLang="en-US"/>
              <a:pPr/>
              <a:t>15</a:t>
            </a:fld>
            <a:endParaRPr lang="en-US" altLang="en-US"/>
          </a:p>
        </p:txBody>
      </p:sp>
      <p:sp>
        <p:nvSpPr>
          <p:cNvPr id="35843"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35844" name="Text Box 2"/>
          <p:cNvSpPr>
            <a:spLocks noGrp="1" noChangeArrowheads="1"/>
          </p:cNvSpPr>
          <p:nvPr>
            <p:ph type="body" idx="1"/>
          </p:nvPr>
        </p:nvSpPr>
        <p:spPr>
          <a:xfrm>
            <a:off x="777875" y="3406775"/>
            <a:ext cx="6218238" cy="7262813"/>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applications that have won the tenders for performing the business processes are as follows: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App2: Oracle CRM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App3: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App4: Oracle SCM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App5: Oracle Hyperion</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App6: IBM Kanexa</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App7: Oracle peoplesoft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App8: Tibco BW</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App9: Longview Tax solutions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App10: Clearwater Compliance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App11: Tibco Spotfire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App12: MS Project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App13: IBM inventory management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App14: MS Visual studio</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App15: Zemax Opticstudio &amp; Solidworks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IT infrastructure budget distribution is as follows: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customer, investor relations, Business intelligence units will use the latest wireless and mobile infrastructure. Supply  chain, finance, human resources, middleware will be given less preference on the IT infrastructure. Whatever that is left on the  IT budget will go to the R &amp; D IT infrastructure.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IT application development will follow the reverse trend: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R &amp; D will get the maximum budget for development life cycle of its applications, especially Zemax &amp; Solidworks enabling maximum customization and support. The second preference will be given to Business Intelligence for it's Tibco Spotfire with latest versioning but minimal customiztion. The rest of the applications are all off-the-shelf and the versioning depends on whatever is left in the IT SDLC budget.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0"/>
          <p:cNvSpPr>
            <a:spLocks noGrp="1" noChangeArrowheads="1"/>
          </p:cNvSpPr>
          <p:nvPr>
            <p:ph type="sldNum" sz="quarter"/>
          </p:nvPr>
        </p:nvSpPr>
        <p:spPr>
          <a:noFill/>
          <a:ln>
            <a:round/>
            <a:headEnd/>
            <a:tailEnd/>
          </a:ln>
        </p:spPr>
        <p:txBody>
          <a:bodyPr/>
          <a:lstStyle/>
          <a:p>
            <a:fld id="{879EA7E0-F9DF-40E3-8A07-7CD7CA684061}" type="slidenum">
              <a:rPr lang="en-US" altLang="en-US"/>
              <a:pPr/>
              <a:t>16</a:t>
            </a:fld>
            <a:endParaRPr lang="en-US" altLang="en-US"/>
          </a:p>
        </p:txBody>
      </p:sp>
      <p:sp>
        <p:nvSpPr>
          <p:cNvPr id="37891"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37892" name="Text Box 2"/>
          <p:cNvSpPr>
            <a:spLocks noGrp="1" noChangeArrowheads="1"/>
          </p:cNvSpPr>
          <p:nvPr>
            <p:ph type="body" idx="1"/>
          </p:nvPr>
        </p:nvSpPr>
        <p:spPr>
          <a:xfrm>
            <a:off x="777875" y="3406775"/>
            <a:ext cx="6218238" cy="7262813"/>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applications that have won the tenders for performing the business processes are as follows: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App2: Oracle CRM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App3: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App4: Oracle SCM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App5: Oracle Hyperion</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App6: IBM Kanexa</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App7: Oracle peoplesoft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App8: Tibco BW</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App9: Longview Tax solutions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App10: Clearwater Compliance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App11: Tibco Spotfire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App12: MS Project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App13: IBM inventory management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App14: MS Visual studio</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App15: Zemax Opticstudio &amp; Solidworks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IT infrastructure budget distribution is as follows: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customer, investor relations, Business intelligence units will use the latest wireless and mobile infrastructure. Supply  chain, finance, human resources, middleware will be given less preference on the IT infrastructure. Whatever that is left on the  IT budget will go to the R &amp; D IT infrastructure.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IT application development will follow the reverse trend: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R &amp; D will get the maximum budget for development life cycle of its applications, especially Zemax &amp; Solidworks enabling maximum customization and support. The second preference will be given to Business Intelligence for it's Tibco Spotfire with latest versioning but minimal customiztion. The rest of the applications are all off-the-shelf and the versioning depends on whatever is left in the IT SDLC budget.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10"/>
          <p:cNvSpPr>
            <a:spLocks noGrp="1" noChangeArrowheads="1"/>
          </p:cNvSpPr>
          <p:nvPr>
            <p:ph type="sldNum" sz="quarter"/>
          </p:nvPr>
        </p:nvSpPr>
        <p:spPr>
          <a:noFill/>
          <a:ln>
            <a:round/>
            <a:headEnd/>
            <a:tailEnd/>
          </a:ln>
        </p:spPr>
        <p:txBody>
          <a:bodyPr/>
          <a:lstStyle/>
          <a:p>
            <a:fld id="{23A275A1-C2A3-4BDD-9A2E-E0E25DF1867C}" type="slidenum">
              <a:rPr lang="en-US" altLang="en-US"/>
              <a:pPr/>
              <a:t>17</a:t>
            </a:fld>
            <a:endParaRPr lang="en-US" altLang="en-US"/>
          </a:p>
        </p:txBody>
      </p:sp>
      <p:sp>
        <p:nvSpPr>
          <p:cNvPr id="399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39940" name="Text Box 2"/>
          <p:cNvSpPr>
            <a:spLocks noGrp="1" noChangeArrowheads="1"/>
          </p:cNvSpPr>
          <p:nvPr>
            <p:ph type="body" idx="1"/>
          </p:nvPr>
        </p:nvSpPr>
        <p:spPr>
          <a:xfrm>
            <a:off x="777875" y="3406775"/>
            <a:ext cx="6218238" cy="7262813"/>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applications that have won the tenders for performing the business processes are as follows: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App2: Oracle CRM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App3: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App4: Oracle SCM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App5: Oracle Hyperion</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App6: IBM Kanexa</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App7: Oracle peoplesoft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App8: Tibco BW</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App9: Longview Tax solutions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App10: Clearwater Compliance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App11: Tibco Spotfire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App12: MS Project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App13: IBM inventory management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App14: MS Visual studio</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App15: Zemax Opticstudio &amp; Solidworks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IT infrastructure budget distribution is as follows: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customer, investor relations, Business intelligence units will use the latest wireless and mobile infrastructure. Supply  chain, finance, human resources, middleware will be given less preference on the IT infrastructure. Whatever that is left on the  IT budget will go to the R &amp; D IT infrastructure.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IT application development will follow the reverse trend: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R &amp; D will get the maximum budget for development life cycle of its applications, especially Zemax &amp; Solidworks enabling maximum customization and support. The second preference will be given to Business Intelligence for it's Tibco Spotfire with latest versioning but minimal customiztion. The rest of the applications are all off-the-shelf and the versioning depends on whatever is left in the IT SDLC budget.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0"/>
          <p:cNvSpPr>
            <a:spLocks noGrp="1" noChangeArrowheads="1"/>
          </p:cNvSpPr>
          <p:nvPr>
            <p:ph type="sldNum" sz="quarter"/>
          </p:nvPr>
        </p:nvSpPr>
        <p:spPr>
          <a:noFill/>
          <a:ln>
            <a:round/>
            <a:headEnd/>
            <a:tailEnd/>
          </a:ln>
        </p:spPr>
        <p:txBody>
          <a:bodyPr/>
          <a:lstStyle/>
          <a:p>
            <a:fld id="{DAFC89CA-F6DA-42E1-B3B5-5305821D6553}" type="slidenum">
              <a:rPr lang="en-US" altLang="en-US"/>
              <a:pPr/>
              <a:t>18</a:t>
            </a:fld>
            <a:endParaRPr lang="en-US" altLang="en-US"/>
          </a:p>
        </p:txBody>
      </p:sp>
      <p:sp>
        <p:nvSpPr>
          <p:cNvPr id="46083"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46084" name="Text Box 2"/>
          <p:cNvSpPr>
            <a:spLocks noGrp="1" noChangeArrowheads="1"/>
          </p:cNvSpPr>
          <p:nvPr>
            <p:ph type="body" idx="1"/>
          </p:nvPr>
        </p:nvSpPr>
        <p:spPr>
          <a:xfrm>
            <a:off x="777875" y="3406775"/>
            <a:ext cx="6218238" cy="7262813"/>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applications that have won the tenders for performing the business processes are as follows: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App2: Oracle CRM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App3: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App4: Oracle SCM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App5: Oracle Hyperion</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App6: IBM Kanexa</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App7: Oracle peoplesoft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App8: Tibco BW</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App9: Longview Tax solutions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App10: Clearwater Compliance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App11: Tibco Spotfire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App12: MS Project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App13: IBM inventory management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App14: MS Visual studio</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App15: Zemax Opticstudio &amp; Solidworks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IT infrastructure budget distribution is as follows: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customer, investor relations, Business intelligence units will use the latest wireless and mobile infrastructure. Supply  chain, finance, human resources, middleware will be given less preference on the IT infrastructure. Whatever that is left on the  IT budget will go to the R &amp; D IT infrastructure.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IT application development will follow the reverse trend: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R &amp; D will get the maximum budget for development life cycle of its applications, especially Zemax &amp; Solidworks enabling maximum customization and support. The second preference will be given to Business Intelligence for it's Tibco Spotfire with latest versioning but minimal customiztion. The rest of the applications are all off-the-shelf and the versioning depends on whatever is left in the IT SDLC budget.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0"/>
          <p:cNvSpPr>
            <a:spLocks noGrp="1" noChangeArrowheads="1"/>
          </p:cNvSpPr>
          <p:nvPr>
            <p:ph type="sldNum" sz="quarter"/>
          </p:nvPr>
        </p:nvSpPr>
        <p:spPr>
          <a:noFill/>
          <a:ln>
            <a:round/>
            <a:headEnd/>
            <a:tailEnd/>
          </a:ln>
        </p:spPr>
        <p:txBody>
          <a:bodyPr/>
          <a:lstStyle/>
          <a:p>
            <a:fld id="{736E61F2-F023-4169-B98F-DDE2D0793DCE}" type="slidenum">
              <a:rPr lang="en-US" altLang="en-US"/>
              <a:pPr/>
              <a:t>19</a:t>
            </a:fld>
            <a:endParaRPr lang="en-US" altLang="en-US"/>
          </a:p>
        </p:txBody>
      </p:sp>
      <p:sp>
        <p:nvSpPr>
          <p:cNvPr id="48131"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48132" name="Text Box 2"/>
          <p:cNvSpPr>
            <a:spLocks noGrp="1" noChangeArrowheads="1"/>
          </p:cNvSpPr>
          <p:nvPr>
            <p:ph type="body" idx="1"/>
          </p:nvPr>
        </p:nvSpPr>
        <p:spPr>
          <a:xfrm>
            <a:off x="777875" y="3406775"/>
            <a:ext cx="6218238" cy="7262813"/>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applications that have won the tenders for performing the business processes are as follows: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App2: Oracle CRM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App3: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App4: Oracle SCM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App5: Oracle Hyperion</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App6: IBM Kanexa</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App7: Oracle peoplesoft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App8: Tibco BW</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App9: Longview Tax solutions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App10: Clearwater Compliance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App11: Tibco Spotfire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App12: MS Project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App13: IBM inventory management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App14: MS Visual studio</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App15: Zemax Opticstudio &amp; Solidworks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IT infrastructure budget distribution is as follows: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customer, investor relations, Business intelligence units will use the latest wireless and mobile infrastructure. Supply  chain, finance, human resources, middleware will be given less preference on the IT infrastructure. Whatever that is left on the  IT budget will go to the R &amp; D IT infrastructure.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IT application development will follow the reverse trend: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R &amp; D will get the maximum budget for development life cycle of its applications, especially Zemax &amp; Solidworks enabling maximum customization and support. The second preference will be given to Business Intelligence for it's Tibco Spotfire with latest versioning but minimal customiztion. The rest of the applications are all off-the-shelf and the versioning depends on whatever is left in the IT SDLC budget.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0"/>
          <p:cNvSpPr>
            <a:spLocks noGrp="1" noChangeArrowheads="1"/>
          </p:cNvSpPr>
          <p:nvPr>
            <p:ph type="sldNum" sz="quarter"/>
          </p:nvPr>
        </p:nvSpPr>
        <p:spPr>
          <a:noFill/>
          <a:ln>
            <a:round/>
            <a:headEnd/>
            <a:tailEnd/>
          </a:ln>
        </p:spPr>
        <p:txBody>
          <a:bodyPr/>
          <a:lstStyle/>
          <a:p>
            <a:fld id="{97EFBB62-9CCC-4ABB-95FB-1FA313719FC0}" type="slidenum">
              <a:rPr lang="en-US" altLang="en-US"/>
              <a:pPr/>
              <a:t>2</a:t>
            </a:fld>
            <a:endParaRPr lang="en-US" altLang="en-US"/>
          </a:p>
        </p:txBody>
      </p:sp>
      <p:sp>
        <p:nvSpPr>
          <p:cNvPr id="7171"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7172" name="Text Box 2"/>
          <p:cNvSpPr>
            <a:spLocks noGrp="1" noChangeArrowheads="1"/>
          </p:cNvSpPr>
          <p:nvPr>
            <p:ph type="body" idx="1"/>
          </p:nvPr>
        </p:nvSpPr>
        <p:spPr>
          <a:xfrm>
            <a:off x="777875" y="4776788"/>
            <a:ext cx="6218238" cy="4525962"/>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Typical business case for this type of MedPhotonics: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 hospital purchases X-ray equipment from manufacturer X. A med practitioner obtains the image from the X-ray lab but the image is unable to provide sufficient resolution for diagnosis. The med practitioner communicates with requirement with the hospital medical physicist for an image that meets the criteria for proper diagnosis. The medical physicist uses products from MedPhotonics to process the raw x-ray image into a refined image and hands it over to the med practitioner.</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Note: MedPhotonics is an original company name for this project. If there is already a company with this name, we are not aware of it.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0"/>
          <p:cNvSpPr>
            <a:spLocks noGrp="1" noChangeArrowheads="1"/>
          </p:cNvSpPr>
          <p:nvPr>
            <p:ph type="sldNum" sz="quarter"/>
          </p:nvPr>
        </p:nvSpPr>
        <p:spPr>
          <a:noFill/>
          <a:ln>
            <a:round/>
            <a:headEnd/>
            <a:tailEnd/>
          </a:ln>
        </p:spPr>
        <p:txBody>
          <a:bodyPr/>
          <a:lstStyle/>
          <a:p>
            <a:fld id="{4D1F4343-38FA-4A0B-B3E9-F92D1B9446A7}" type="slidenum">
              <a:rPr lang="en-US" altLang="en-US"/>
              <a:pPr/>
              <a:t>20</a:t>
            </a:fld>
            <a:endParaRPr lang="en-US" altLang="en-US"/>
          </a:p>
        </p:txBody>
      </p:sp>
      <p:sp>
        <p:nvSpPr>
          <p:cNvPr id="5017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50180" name="Text Box 2"/>
          <p:cNvSpPr>
            <a:spLocks noGrp="1" noChangeArrowheads="1"/>
          </p:cNvSpPr>
          <p:nvPr>
            <p:ph type="body" idx="1"/>
          </p:nvPr>
        </p:nvSpPr>
        <p:spPr>
          <a:xfrm>
            <a:off x="777875" y="3406775"/>
            <a:ext cx="6218238" cy="7262813"/>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applications that have won the tenders for performing the business processes are as follows: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App2: Oracle CRM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App3: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App4: Oracle SCM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App5: Oracle Hyperion</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App6: IBM Kanexa</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App7: Oracle peoplesoft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App8: Tibco BW</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App9: Longview Tax solutions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App10: Clearwater Compliance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App11: Tibco Spotfire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App12: MS Project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App13: IBM inventory management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App14: MS Visual studio</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App15: Zemax Opticstudio &amp; Solidworks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IT infrastructure budget distribution is as follows: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customer, investor relations, Business intelligence units will use the latest wireless and mobile infrastructure. Supply  chain, finance, human resources, middleware will be given less preference on the IT infrastructure. Whatever that is left on the  IT budget will go to the R &amp; D IT infrastructure.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IT application development will follow the reverse trend: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R &amp; D will get the maximum budget for development life cycle of its applications, especially Zemax &amp; Solidworks enabling maximum customization and support. The second preference will be given to Business Intelligence for it's Tibco Spotfire with latest versioning but minimal customiztion. The rest of the applications are all off-the-shelf and the versioning depends on whatever is left in the IT SDLC budget.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0"/>
          <p:cNvSpPr>
            <a:spLocks noGrp="1" noChangeArrowheads="1"/>
          </p:cNvSpPr>
          <p:nvPr>
            <p:ph type="sldNum" sz="quarter"/>
          </p:nvPr>
        </p:nvSpPr>
        <p:spPr>
          <a:noFill/>
          <a:ln>
            <a:round/>
            <a:headEnd/>
            <a:tailEnd/>
          </a:ln>
        </p:spPr>
        <p:txBody>
          <a:bodyPr/>
          <a:lstStyle/>
          <a:p>
            <a:fld id="{E0E3A5BF-6841-4C36-837A-98E8E6799F6B}" type="slidenum">
              <a:rPr lang="en-US" altLang="en-US"/>
              <a:pPr/>
              <a:t>21</a:t>
            </a:fld>
            <a:endParaRPr lang="en-US" altLang="en-US"/>
          </a:p>
        </p:txBody>
      </p:sp>
      <p:sp>
        <p:nvSpPr>
          <p:cNvPr id="52227"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52228" name="Text Box 2"/>
          <p:cNvSpPr>
            <a:spLocks noGrp="1" noChangeArrowheads="1"/>
          </p:cNvSpPr>
          <p:nvPr>
            <p:ph type="body" idx="1"/>
          </p:nvPr>
        </p:nvSpPr>
        <p:spPr>
          <a:xfrm>
            <a:off x="777875" y="3406775"/>
            <a:ext cx="6218238" cy="7262813"/>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applications that have won the tenders for performing the business processes are as follows: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App2: Oracle CRM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App3: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App4: Oracle SCM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App5: Oracle Hyperion</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App6: IBM Kanexa</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App7: Oracle peoplesoft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App8: Tibco BW</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App9: Longview Tax solutions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App10: Clearwater Compliance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App11: Tibco Spotfire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App12: MS Project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App13: IBM inventory management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App14: MS Visual studio</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App15: Zemax Opticstudio &amp; Solidworks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IT infrastructure budget distribution is as follows: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customer, investor relations, Business intelligence units will use the latest wireless and mobile infrastructure. Supply  chain, finance, human resources, middleware will be given less preference on the IT infrastructure. Whatever that is left on the  IT budget will go to the R &amp; D IT infrastructure.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IT application development will follow the reverse trend: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R &amp; D will get the maximum budget for development life cycle of its applications, especially Zemax &amp; Solidworks enabling maximum customization and support. The second preference will be given to Business Intelligence for it's Tibco Spotfire with latest versioning but minimal customiztion. The rest of the applications are all off-the-shelf and the versioning depends on whatever is left in the IT SDLC budget.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0"/>
          <p:cNvSpPr>
            <a:spLocks noGrp="1" noChangeArrowheads="1"/>
          </p:cNvSpPr>
          <p:nvPr>
            <p:ph type="sldNum" sz="quarter"/>
          </p:nvPr>
        </p:nvSpPr>
        <p:spPr>
          <a:noFill/>
          <a:ln>
            <a:round/>
            <a:headEnd/>
            <a:tailEnd/>
          </a:ln>
        </p:spPr>
        <p:txBody>
          <a:bodyPr/>
          <a:lstStyle/>
          <a:p>
            <a:fld id="{E78D34EC-7BB0-4BD2-989D-4E95D5557485}" type="slidenum">
              <a:rPr lang="en-US" altLang="en-US"/>
              <a:pPr/>
              <a:t>22</a:t>
            </a:fld>
            <a:endParaRPr lang="en-US" altLang="en-US"/>
          </a:p>
        </p:txBody>
      </p:sp>
      <p:sp>
        <p:nvSpPr>
          <p:cNvPr id="5427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54276" name="Text Box 2"/>
          <p:cNvSpPr>
            <a:spLocks noGrp="1" noChangeArrowheads="1"/>
          </p:cNvSpPr>
          <p:nvPr>
            <p:ph type="body" idx="1"/>
          </p:nvPr>
        </p:nvSpPr>
        <p:spPr>
          <a:xfrm>
            <a:off x="777875" y="3406775"/>
            <a:ext cx="6218238" cy="7262813"/>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applications that have won the tenders for performing the business processes are as follows: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App2: Oracle CRM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App3: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App4: Oracle SCM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App5: Oracle Hyperion</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App6: IBM Kanexa</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App7: Oracle peoplesoft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App8: Tibco BW</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App9: Longview Tax solutions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App10: Clearwater Compliance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App11: Tibco Spotfire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App12: MS Project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App13: IBM inventory management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App14: MS Visual studio</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App15: Zemax Opticstudio &amp; Solidworks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IT infrastructure budget distribution is as follows: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customer, investor relations, Business intelligence units will use the latest wireless and mobile infrastructure. Supply  chain, finance, human resources, middleware will be given less preference on the IT infrastructure. Whatever that is left on the  IT budget will go to the R &amp; D IT infrastructure.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IT application development will follow the reverse trend: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R &amp; D will get the maximum budget for development life cycle of its applications, especially Zemax &amp; Solidworks enabling maximum customization and support. The second preference will be given to Business Intelligence for it's Tibco Spotfire with latest versioning but minimal customiztion. The rest of the applications are all off-the-shelf and the versioning depends on whatever is left in the IT SDLC budget.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10"/>
          <p:cNvSpPr>
            <a:spLocks noGrp="1" noChangeArrowheads="1"/>
          </p:cNvSpPr>
          <p:nvPr>
            <p:ph type="sldNum" sz="quarter"/>
          </p:nvPr>
        </p:nvSpPr>
        <p:spPr>
          <a:noFill/>
          <a:ln>
            <a:round/>
            <a:headEnd/>
            <a:tailEnd/>
          </a:ln>
        </p:spPr>
        <p:txBody>
          <a:bodyPr/>
          <a:lstStyle/>
          <a:p>
            <a:fld id="{7E88C72E-C7F6-49AB-8856-2FE77601AA13}" type="slidenum">
              <a:rPr lang="en-US" altLang="en-US"/>
              <a:pPr/>
              <a:t>23</a:t>
            </a:fld>
            <a:endParaRPr lang="en-US" altLang="en-US"/>
          </a:p>
        </p:txBody>
      </p:sp>
      <p:sp>
        <p:nvSpPr>
          <p:cNvPr id="56323"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56324" name="Text Box 2"/>
          <p:cNvSpPr>
            <a:spLocks noGrp="1" noChangeArrowheads="1"/>
          </p:cNvSpPr>
          <p:nvPr>
            <p:ph type="body" idx="1"/>
          </p:nvPr>
        </p:nvSpPr>
        <p:spPr>
          <a:xfrm>
            <a:off x="777875" y="3406775"/>
            <a:ext cx="6218238" cy="7262813"/>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applications that have won the tenders for performing the business processes are as follows: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App2: Oracle CRM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App3: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App4: Oracle SCM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App5: Oracle Hyperion</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App6: IBM Kanexa</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App7: Oracle peoplesoft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App8: Tibco BW</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App9: Longview Tax solutions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App10: Clearwater Compliance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App11: Tibco Spotfire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App12: MS Project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App13: IBM inventory management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App14: MS Visual studio</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App15: Zemax Opticstudio &amp; Solidworks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IT infrastructure budget distribution is as follows: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customer, investor relations, Business intelligence units will use the latest wireless and mobile infrastructure. Supply  chain, finance, human resources, middleware will be given less preference on the IT infrastructure. Whatever that is left on the  IT budget will go to the R &amp; D IT infrastructure.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IT application development will follow the reverse trend: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R &amp; D will get the maximum budget for development life cycle of its applications, especially Zemax &amp; Solidworks enabling maximum customization and support. The second preference will be given to Business Intelligence for it's Tibco Spotfire with latest versioning but minimal customiztion. The rest of the applications are all off-the-shelf and the versioning depends on whatever is left in the IT SDLC budget.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10"/>
          <p:cNvSpPr>
            <a:spLocks noGrp="1" noChangeArrowheads="1"/>
          </p:cNvSpPr>
          <p:nvPr>
            <p:ph type="sldNum" sz="quarter"/>
          </p:nvPr>
        </p:nvSpPr>
        <p:spPr>
          <a:noFill/>
          <a:ln>
            <a:round/>
            <a:headEnd/>
            <a:tailEnd/>
          </a:ln>
        </p:spPr>
        <p:txBody>
          <a:bodyPr/>
          <a:lstStyle/>
          <a:p>
            <a:fld id="{F0B80C0B-D454-4479-ABA1-C7FDC9164013}" type="slidenum">
              <a:rPr lang="en-US" altLang="en-US"/>
              <a:pPr/>
              <a:t>24</a:t>
            </a:fld>
            <a:endParaRPr lang="en-US" altLang="en-US"/>
          </a:p>
        </p:txBody>
      </p:sp>
      <p:sp>
        <p:nvSpPr>
          <p:cNvPr id="58371"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58372" name="Text Box 2"/>
          <p:cNvSpPr>
            <a:spLocks noGrp="1" noChangeArrowheads="1"/>
          </p:cNvSpPr>
          <p:nvPr>
            <p:ph type="body" idx="1"/>
          </p:nvPr>
        </p:nvSpPr>
        <p:spPr>
          <a:xfrm>
            <a:off x="777875" y="3406775"/>
            <a:ext cx="6218238" cy="7262813"/>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applications that have won the tenders for performing the business processes are as follows: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App2: Oracle CRM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App3: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App4: Oracle SCM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App5: Oracle Hyperion</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App6: IBM Kanexa</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App7: Oracle peoplesoft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App8: Tibco BW</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App9: Longview Tax solutions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App10: Clearwater Compliance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App11: Tibco Spotfire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App12: MS Project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App13: IBM inventory management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App14: MS Visual studio</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App15: Zemax Opticstudio &amp; Solidworks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IT infrastructure budget distribution is as follows: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customer, investor relations, Business intelligence units will use the latest wireless and mobile infrastructure. Supply  chain, finance, human resources, middleware will be given less preference on the IT infrastructure. Whatever that is left on the  IT budget will go to the R &amp; D IT infrastructure.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IT application development will follow the reverse trend: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R &amp; D will get the maximum budget for development life cycle of its applications, especially Zemax &amp; Solidworks enabling maximum customization and support. The second preference will be given to Business Intelligence for it's Tibco Spotfire with latest versioning but minimal customiztion. The rest of the applications are all off-the-shelf and the versioning depends on whatever is left in the IT SDLC budget.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0"/>
          <p:cNvSpPr>
            <a:spLocks noGrp="1" noChangeArrowheads="1"/>
          </p:cNvSpPr>
          <p:nvPr>
            <p:ph type="sldNum" sz="quarter"/>
          </p:nvPr>
        </p:nvSpPr>
        <p:spPr>
          <a:noFill/>
          <a:ln>
            <a:round/>
            <a:headEnd/>
            <a:tailEnd/>
          </a:ln>
        </p:spPr>
        <p:txBody>
          <a:bodyPr/>
          <a:lstStyle/>
          <a:p>
            <a:fld id="{6F97FD07-37E9-4EC5-933E-111DDD2BC128}" type="slidenum">
              <a:rPr lang="en-US" altLang="en-US"/>
              <a:pPr/>
              <a:t>25</a:t>
            </a:fld>
            <a:endParaRPr lang="en-US" altLang="en-US"/>
          </a:p>
        </p:txBody>
      </p:sp>
      <p:sp>
        <p:nvSpPr>
          <p:cNvPr id="6041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60420" name="Text Box 2"/>
          <p:cNvSpPr>
            <a:spLocks noGrp="1" noChangeArrowheads="1"/>
          </p:cNvSpPr>
          <p:nvPr>
            <p:ph type="body" idx="1"/>
          </p:nvPr>
        </p:nvSpPr>
        <p:spPr>
          <a:xfrm>
            <a:off x="777875" y="3406775"/>
            <a:ext cx="6218238" cy="7262813"/>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applications that have won the tenders for performing the business processes are as follows: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App2: Oracle CRM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App3: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App4: Oracle SCM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App5: Oracle Hyperion</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App6: IBM Kanexa</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App7: Oracle peoplesoft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App8: Tibco BW</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App9: Longview Tax solutions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App10: Clearwater Compliance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App11: Tibco Spotfire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App12: MS Project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App13: IBM inventory management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App14: MS Visual studio</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App15: Zemax Opticstudio &amp; Solidworks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IT infrastructure budget distribution is as follows: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customer, investor relations, Business intelligence units will use the latest wireless and mobile infrastructure. Supply  chain, finance, human resources, middleware will be given less preference on the IT infrastructure. Whatever that is left on the  IT budget will go to the R &amp; D IT infrastructure.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IT application development will follow the reverse trend: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R &amp; D will get the maximum budget for development life cycle of its applications, especially Zemax &amp; Solidworks enabling maximum customization and support. The second preference will be given to Business Intelligence for it's Tibco Spotfire with latest versioning but minimal customiztion. The rest of the applications are all off-the-shelf and the versioning depends on whatever is left in the IT SDLC budget.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0"/>
          <p:cNvSpPr>
            <a:spLocks noGrp="1" noChangeArrowheads="1"/>
          </p:cNvSpPr>
          <p:nvPr>
            <p:ph type="sldNum" sz="quarter"/>
          </p:nvPr>
        </p:nvSpPr>
        <p:spPr>
          <a:noFill/>
          <a:ln>
            <a:round/>
            <a:headEnd/>
            <a:tailEnd/>
          </a:ln>
        </p:spPr>
        <p:txBody>
          <a:bodyPr/>
          <a:lstStyle/>
          <a:p>
            <a:fld id="{60621D97-494F-4655-957C-090783DE8260}" type="slidenum">
              <a:rPr lang="en-US" altLang="en-US"/>
              <a:pPr/>
              <a:t>26</a:t>
            </a:fld>
            <a:endParaRPr lang="en-US" altLang="en-US"/>
          </a:p>
        </p:txBody>
      </p:sp>
      <p:sp>
        <p:nvSpPr>
          <p:cNvPr id="6451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64516" name="Text Box 2"/>
          <p:cNvSpPr>
            <a:spLocks noGrp="1" noChangeArrowheads="1"/>
          </p:cNvSpPr>
          <p:nvPr>
            <p:ph type="body" idx="1"/>
          </p:nvPr>
        </p:nvSpPr>
        <p:spPr>
          <a:xfrm>
            <a:off x="777875" y="3406775"/>
            <a:ext cx="6218238" cy="7262813"/>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applications that have won the tenders for performing the business processes are as follows: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App2: Oracle CRM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App3: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App4: Oracle SCM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App5: Oracle Hyperion</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App6: IBM Kanexa</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App7: Oracle peoplesoft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App8: Tibco BW</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App9: Longview Tax solutions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App10: Clearwater Compliance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App11: Tibco Spotfire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App12: MS Project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App13: IBM inventory management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App14: MS Visual studio</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App15: Zemax Opticstudio &amp; Solidworks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IT infrastructure budget distribution is as follows: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customer, investor relations, Business intelligence units will use the latest wireless and mobile infrastructure. Supply  chain, finance, human resources, middleware will be given less preference on the IT infrastructure. Whatever that is left on the  IT budget will go to the R &amp; D IT infrastructure.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IT application development will follow the reverse trend: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R &amp; D will get the maximum budget for development life cycle of its applications, especially Zemax &amp; Solidworks enabling maximum customization and support. The second preference will be given to Business Intelligence for it's Tibco Spotfire with latest versioning but minimal customiztion. The rest of the applications are all off-the-shelf and the versioning depends on whatever is left in the IT SDLC budget.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0"/>
          <p:cNvSpPr>
            <a:spLocks noGrp="1" noChangeArrowheads="1"/>
          </p:cNvSpPr>
          <p:nvPr>
            <p:ph type="sldNum" sz="quarter"/>
          </p:nvPr>
        </p:nvSpPr>
        <p:spPr>
          <a:noFill/>
          <a:ln>
            <a:round/>
            <a:headEnd/>
            <a:tailEnd/>
          </a:ln>
        </p:spPr>
        <p:txBody>
          <a:bodyPr/>
          <a:lstStyle/>
          <a:p>
            <a:fld id="{B086659A-1D74-41D0-B708-CDC65EE3AD9A}" type="slidenum">
              <a:rPr lang="en-US" altLang="en-US"/>
              <a:pPr/>
              <a:t>27</a:t>
            </a:fld>
            <a:endParaRPr lang="en-US" altLang="en-US"/>
          </a:p>
        </p:txBody>
      </p:sp>
      <p:sp>
        <p:nvSpPr>
          <p:cNvPr id="66563"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66564" name="Text Box 2"/>
          <p:cNvSpPr>
            <a:spLocks noGrp="1" noChangeArrowheads="1"/>
          </p:cNvSpPr>
          <p:nvPr>
            <p:ph type="body" idx="1"/>
          </p:nvPr>
        </p:nvSpPr>
        <p:spPr>
          <a:xfrm>
            <a:off x="777875" y="4775200"/>
            <a:ext cx="6218238" cy="4525963"/>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0"/>
          <p:cNvSpPr>
            <a:spLocks noGrp="1" noChangeArrowheads="1"/>
          </p:cNvSpPr>
          <p:nvPr>
            <p:ph type="sldNum" sz="quarter"/>
          </p:nvPr>
        </p:nvSpPr>
        <p:spPr>
          <a:noFill/>
          <a:ln>
            <a:round/>
            <a:headEnd/>
            <a:tailEnd/>
          </a:ln>
        </p:spPr>
        <p:txBody>
          <a:bodyPr/>
          <a:lstStyle/>
          <a:p>
            <a:fld id="{C272FBA3-E29C-4131-9276-2C0D9FCF5F87}" type="slidenum">
              <a:rPr lang="en-US" altLang="en-US"/>
              <a:pPr/>
              <a:t>28</a:t>
            </a:fld>
            <a:endParaRPr lang="en-US" altLang="en-US"/>
          </a:p>
        </p:txBody>
      </p:sp>
      <p:sp>
        <p:nvSpPr>
          <p:cNvPr id="68611"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68612" name="Text Box 2"/>
          <p:cNvSpPr>
            <a:spLocks noGrp="1" noChangeArrowheads="1"/>
          </p:cNvSpPr>
          <p:nvPr>
            <p:ph type="body" idx="1"/>
          </p:nvPr>
        </p:nvSpPr>
        <p:spPr>
          <a:xfrm>
            <a:off x="777875" y="4775200"/>
            <a:ext cx="6218238" cy="4525963"/>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10"/>
          <p:cNvSpPr>
            <a:spLocks noGrp="1" noChangeArrowheads="1"/>
          </p:cNvSpPr>
          <p:nvPr>
            <p:ph type="sldNum" sz="quarter"/>
          </p:nvPr>
        </p:nvSpPr>
        <p:spPr>
          <a:noFill/>
          <a:ln>
            <a:round/>
            <a:headEnd/>
            <a:tailEnd/>
          </a:ln>
        </p:spPr>
        <p:txBody>
          <a:bodyPr/>
          <a:lstStyle/>
          <a:p>
            <a:fld id="{BE520552-A76A-45BA-848A-C2F3CB940666}" type="slidenum">
              <a:rPr lang="en-US" altLang="en-US"/>
              <a:pPr/>
              <a:t>3</a:t>
            </a:fld>
            <a:endParaRPr lang="en-US" altLang="en-US"/>
          </a:p>
        </p:txBody>
      </p:sp>
      <p:sp>
        <p:nvSpPr>
          <p:cNvPr id="11267"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11268" name="Rectangle 2"/>
          <p:cNvSpPr>
            <a:spLocks noGrp="1" noChangeArrowheads="1"/>
          </p:cNvSpPr>
          <p:nvPr>
            <p:ph type="body" idx="1"/>
          </p:nvPr>
        </p:nvSpPr>
        <p:spPr>
          <a:xfrm>
            <a:off x="777875" y="4776788"/>
            <a:ext cx="6218238" cy="452596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0"/>
          <p:cNvSpPr>
            <a:spLocks noGrp="1" noChangeArrowheads="1"/>
          </p:cNvSpPr>
          <p:nvPr>
            <p:ph type="sldNum" sz="quarter"/>
          </p:nvPr>
        </p:nvSpPr>
        <p:spPr>
          <a:noFill/>
          <a:ln>
            <a:round/>
            <a:headEnd/>
            <a:tailEnd/>
          </a:ln>
        </p:spPr>
        <p:txBody>
          <a:bodyPr/>
          <a:lstStyle/>
          <a:p>
            <a:fld id="{63BD5DAD-3387-4392-A875-50CB91E4A64E}" type="slidenum">
              <a:rPr lang="en-US" altLang="en-US"/>
              <a:pPr/>
              <a:t>4</a:t>
            </a:fld>
            <a:endParaRPr lang="en-US" altLang="en-US"/>
          </a:p>
        </p:txBody>
      </p:sp>
      <p:sp>
        <p:nvSpPr>
          <p:cNvPr id="1331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13316" name="Rectangle 2"/>
          <p:cNvSpPr>
            <a:spLocks noGrp="1" noChangeArrowheads="1"/>
          </p:cNvSpPr>
          <p:nvPr>
            <p:ph type="body" idx="1"/>
          </p:nvPr>
        </p:nvSpPr>
        <p:spPr>
          <a:xfrm>
            <a:off x="777875" y="4776788"/>
            <a:ext cx="6218238" cy="452596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0"/>
          <p:cNvSpPr>
            <a:spLocks noGrp="1" noChangeArrowheads="1"/>
          </p:cNvSpPr>
          <p:nvPr>
            <p:ph type="sldNum" sz="quarter"/>
          </p:nvPr>
        </p:nvSpPr>
        <p:spPr>
          <a:noFill/>
          <a:ln>
            <a:round/>
            <a:headEnd/>
            <a:tailEnd/>
          </a:ln>
        </p:spPr>
        <p:txBody>
          <a:bodyPr/>
          <a:lstStyle/>
          <a:p>
            <a:fld id="{F4B40A4A-4679-41BB-A352-67CE36D5D22C}" type="slidenum">
              <a:rPr lang="en-US" altLang="en-US"/>
              <a:pPr/>
              <a:t>5</a:t>
            </a:fld>
            <a:endParaRPr lang="en-US" altLang="en-US"/>
          </a:p>
        </p:txBody>
      </p:sp>
      <p:sp>
        <p:nvSpPr>
          <p:cNvPr id="15363"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15364" name="Text Box 2"/>
          <p:cNvSpPr>
            <a:spLocks noGrp="1" noChangeArrowheads="1"/>
          </p:cNvSpPr>
          <p:nvPr>
            <p:ph type="body" idx="1"/>
          </p:nvPr>
        </p:nvSpPr>
        <p:spPr>
          <a:xfrm>
            <a:off x="777875" y="4776788"/>
            <a:ext cx="6218238" cy="4525962"/>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Healthcare policies may influence medical equipment requirements. Subsidized healthcare may warrant development of cheaper medical equipment for diagnosis of illnesses typically found in low income demographics. This may warrant a new market of image processsing algorithms that MedPhotonics aspires to get into.</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 Linac is a medical equipment used for cancer diagnosis and treatment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10"/>
          <p:cNvSpPr>
            <a:spLocks noGrp="1" noChangeArrowheads="1"/>
          </p:cNvSpPr>
          <p:nvPr>
            <p:ph type="sldNum" sz="quarter"/>
          </p:nvPr>
        </p:nvSpPr>
        <p:spPr>
          <a:noFill/>
          <a:ln>
            <a:round/>
            <a:headEnd/>
            <a:tailEnd/>
          </a:ln>
        </p:spPr>
        <p:txBody>
          <a:bodyPr/>
          <a:lstStyle/>
          <a:p>
            <a:fld id="{601E8631-45BC-42FC-A50A-C0CF084DB82A}" type="slidenum">
              <a:rPr lang="en-US" altLang="en-US"/>
              <a:pPr/>
              <a:t>6</a:t>
            </a:fld>
            <a:endParaRPr lang="en-US" altLang="en-US"/>
          </a:p>
        </p:txBody>
      </p:sp>
      <p:sp>
        <p:nvSpPr>
          <p:cNvPr id="17411"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17412" name="Text Box 2"/>
          <p:cNvSpPr>
            <a:spLocks noGrp="1" noChangeArrowheads="1"/>
          </p:cNvSpPr>
          <p:nvPr>
            <p:ph type="body" idx="1"/>
          </p:nvPr>
        </p:nvSpPr>
        <p:spPr>
          <a:xfrm>
            <a:off x="777875" y="4776788"/>
            <a:ext cx="6218238" cy="4525962"/>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Business Intelligence unis will help identify the new markets that the R &amp; D might focus 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10"/>
          <p:cNvSpPr>
            <a:spLocks noGrp="1" noChangeArrowheads="1"/>
          </p:cNvSpPr>
          <p:nvPr>
            <p:ph type="sldNum" sz="quarter"/>
          </p:nvPr>
        </p:nvSpPr>
        <p:spPr>
          <a:noFill/>
          <a:ln>
            <a:round/>
            <a:headEnd/>
            <a:tailEnd/>
          </a:ln>
        </p:spPr>
        <p:txBody>
          <a:bodyPr/>
          <a:lstStyle/>
          <a:p>
            <a:fld id="{74FBE030-76C0-452D-8A6B-0DC2CE386DBC}" type="slidenum">
              <a:rPr lang="en-US" altLang="en-US"/>
              <a:pPr/>
              <a:t>7</a:t>
            </a:fld>
            <a:endParaRPr lang="en-US" altLang="en-US"/>
          </a:p>
        </p:txBody>
      </p:sp>
      <p:sp>
        <p:nvSpPr>
          <p:cNvPr id="1945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19460" name="Rectangle 2"/>
          <p:cNvSpPr>
            <a:spLocks noGrp="1" noChangeArrowheads="1"/>
          </p:cNvSpPr>
          <p:nvPr>
            <p:ph type="body" idx="1"/>
          </p:nvPr>
        </p:nvSpPr>
        <p:spPr>
          <a:xfrm>
            <a:off x="777875" y="4776788"/>
            <a:ext cx="6218238" cy="452596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0"/>
          <p:cNvSpPr>
            <a:spLocks noGrp="1" noChangeArrowheads="1"/>
          </p:cNvSpPr>
          <p:nvPr>
            <p:ph type="sldNum" sz="quarter"/>
          </p:nvPr>
        </p:nvSpPr>
        <p:spPr>
          <a:noFill/>
          <a:ln>
            <a:round/>
            <a:headEnd/>
            <a:tailEnd/>
          </a:ln>
        </p:spPr>
        <p:txBody>
          <a:bodyPr/>
          <a:lstStyle/>
          <a:p>
            <a:fld id="{E508FA48-1F97-461E-B377-4FD79FE26099}" type="slidenum">
              <a:rPr lang="en-US" altLang="en-US"/>
              <a:pPr/>
              <a:t>8</a:t>
            </a:fld>
            <a:endParaRPr lang="en-US" altLang="en-US"/>
          </a:p>
        </p:txBody>
      </p:sp>
      <p:sp>
        <p:nvSpPr>
          <p:cNvPr id="21507"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21508" name="Text Box 2"/>
          <p:cNvSpPr>
            <a:spLocks noGrp="1" noChangeArrowheads="1"/>
          </p:cNvSpPr>
          <p:nvPr>
            <p:ph type="body" idx="1"/>
          </p:nvPr>
        </p:nvSpPr>
        <p:spPr>
          <a:xfrm>
            <a:off x="777875" y="3406775"/>
            <a:ext cx="6218238" cy="7262813"/>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applications that have won the tenders for performing the business processes are as follows: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App2: Oracle CRM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App3: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App4: Oracle SCM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App5: Oracle Hyperion</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App6: IBM Kanexa</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App7: Oracle peoplesoft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App8: Tibco BW</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App9: Longview Tax solutions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App10: Clearwater Compliance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App11: Tibco Spotfire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App12: MS Project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App13: IBM inventory management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App14: MS Visual studio</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App15: Zemax Opticstudio &amp; Solidworks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IT infrastructure budget distribution is as follows: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customer, investor relations, Business intelligence units will use the latest wireless and mobile infrastructure. Supply  chain, finance, human resources, middleware will be given less preference on the IT infrastructure. Whatever that is left on the  IT budget will go to the R &amp; D IT infrastructure.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IT application development will follow the reverse trend: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R &amp; D will get the maximum budget for development life cycle of its applications, especially Zemax &amp; Solidworks enabling maximum customization and support. The second preference will be given to Business Intelligence for it's Tibco Spotfire with latest versioning but minimal customiztion. The rest of the applications are all off-the-shelf and the versioning depends on whatever is left in the IT SDLC budget.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10"/>
          <p:cNvSpPr>
            <a:spLocks noGrp="1" noChangeArrowheads="1"/>
          </p:cNvSpPr>
          <p:nvPr>
            <p:ph type="sldNum" sz="quarter"/>
          </p:nvPr>
        </p:nvSpPr>
        <p:spPr>
          <a:noFill/>
          <a:ln>
            <a:round/>
            <a:headEnd/>
            <a:tailEnd/>
          </a:ln>
        </p:spPr>
        <p:txBody>
          <a:bodyPr/>
          <a:lstStyle/>
          <a:p>
            <a:fld id="{66C22529-3302-46D6-99D1-185B655C364F}" type="slidenum">
              <a:rPr lang="en-US" altLang="en-US"/>
              <a:pPr/>
              <a:t>9</a:t>
            </a:fld>
            <a:endParaRPr lang="en-US" altLang="en-US"/>
          </a:p>
        </p:txBody>
      </p:sp>
      <p:sp>
        <p:nvSpPr>
          <p:cNvPr id="2355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23556" name="Text Box 2"/>
          <p:cNvSpPr>
            <a:spLocks noGrp="1" noChangeArrowheads="1"/>
          </p:cNvSpPr>
          <p:nvPr>
            <p:ph type="body" idx="1"/>
          </p:nvPr>
        </p:nvSpPr>
        <p:spPr>
          <a:xfrm>
            <a:off x="777875" y="3406775"/>
            <a:ext cx="6218238" cy="7262813"/>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applications that have won the tenders for performing the business processes are as follows: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App2: Oracle CRM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App3: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App4: Oracle SCM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App5: Oracle Hyperion</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App6: IBM Kanexa</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App7: Oracle peoplesoft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App8: Tibco BW</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App9: Longview Tax solutions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App10: Clearwater Compliance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App11: Tibco Spotfire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App12: MS Project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App13: IBM inventory management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App14: MS Visual studio</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App15: Zemax Opticstudio &amp; Solidworks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IT infrastructure budget distribution is as follows: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customer, investor relations, Business intelligence units will use the latest wireless and mobile infrastructure. Supply  chain, finance, human resources, middleware will be given less preference on the IT infrastructure. Whatever that is left on the  IT budget will go to the R &amp; D IT infrastructure.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The IT application development will follow the reverse trend: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latin typeface="Times New Roman" pitchFamily="16" charset="0"/>
                <a:ea typeface="Microsoft YaHei" charset="-122"/>
              </a:rPr>
              <a:t>R &amp; D will get the maximum budget for development life cycle of its applications, especially Zemax &amp; Solidworks enabling maximum customization and support. The second preference will be given to Business Intelligence for it's Tibco Spotfire with latest versioning but minimal customiztion. The rest of the applications are all off-the-shelf and the versioning depends on whatever is left in the IT SDLC budget.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Times New Roman" pitchFamily="16" charset="0"/>
              <a:ea typeface="Microsoft YaHei"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2"/>
          <p:cNvSpPr>
            <a:spLocks noGrp="1" noChangeArrowheads="1"/>
          </p:cNvSpPr>
          <p:nvPr>
            <p:ph type="dt" idx="10"/>
          </p:nvPr>
        </p:nvSpPr>
        <p:spPr>
          <a:ln/>
        </p:spPr>
        <p:txBody>
          <a:bodyPr/>
          <a:lstStyle>
            <a:lvl1pPr>
              <a:defRPr/>
            </a:lvl1pPr>
          </a:lstStyle>
          <a:p>
            <a:pPr>
              <a:defRPr/>
            </a:pPr>
            <a:r>
              <a:rPr lang="en-US" altLang="en-US"/>
              <a:t>6/15/15</a:t>
            </a:r>
          </a:p>
        </p:txBody>
      </p:sp>
      <p:sp>
        <p:nvSpPr>
          <p:cNvPr id="5" name="Rectangle 4"/>
          <p:cNvSpPr>
            <a:spLocks noGrp="1" noChangeArrowheads="1"/>
          </p:cNvSpPr>
          <p:nvPr>
            <p:ph type="sldNum" idx="11"/>
          </p:nvPr>
        </p:nvSpPr>
        <p:spPr>
          <a:ln/>
        </p:spPr>
        <p:txBody>
          <a:bodyPr/>
          <a:lstStyle>
            <a:lvl1pPr>
              <a:defRPr/>
            </a:lvl1pPr>
          </a:lstStyle>
          <a:p>
            <a:fld id="{FA105569-4EF9-43D5-9FE0-8A62376304A4}"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idx="10"/>
          </p:nvPr>
        </p:nvSpPr>
        <p:spPr>
          <a:ln/>
        </p:spPr>
        <p:txBody>
          <a:bodyPr/>
          <a:lstStyle>
            <a:lvl1pPr>
              <a:defRPr/>
            </a:lvl1pPr>
          </a:lstStyle>
          <a:p>
            <a:pPr>
              <a:defRPr/>
            </a:pPr>
            <a:r>
              <a:rPr lang="en-US" altLang="en-US"/>
              <a:t>6/15/15</a:t>
            </a:r>
          </a:p>
        </p:txBody>
      </p:sp>
      <p:sp>
        <p:nvSpPr>
          <p:cNvPr id="5" name="Rectangle 4"/>
          <p:cNvSpPr>
            <a:spLocks noGrp="1" noChangeArrowheads="1"/>
          </p:cNvSpPr>
          <p:nvPr>
            <p:ph type="sldNum" idx="11"/>
          </p:nvPr>
        </p:nvSpPr>
        <p:spPr>
          <a:ln/>
        </p:spPr>
        <p:txBody>
          <a:bodyPr/>
          <a:lstStyle>
            <a:lvl1pPr>
              <a:defRPr/>
            </a:lvl1pPr>
          </a:lstStyle>
          <a:p>
            <a:fld id="{1A9C6578-5758-4286-A02C-9CF0FDE68C4B}"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5113" y="1371600"/>
            <a:ext cx="2063750" cy="47513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22275" y="1371600"/>
            <a:ext cx="6040438" cy="47513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idx="10"/>
          </p:nvPr>
        </p:nvSpPr>
        <p:spPr>
          <a:ln/>
        </p:spPr>
        <p:txBody>
          <a:bodyPr/>
          <a:lstStyle>
            <a:lvl1pPr>
              <a:defRPr/>
            </a:lvl1pPr>
          </a:lstStyle>
          <a:p>
            <a:pPr>
              <a:defRPr/>
            </a:pPr>
            <a:r>
              <a:rPr lang="en-US" altLang="en-US"/>
              <a:t>6/15/15</a:t>
            </a:r>
          </a:p>
        </p:txBody>
      </p:sp>
      <p:sp>
        <p:nvSpPr>
          <p:cNvPr id="5" name="Rectangle 4"/>
          <p:cNvSpPr>
            <a:spLocks noGrp="1" noChangeArrowheads="1"/>
          </p:cNvSpPr>
          <p:nvPr>
            <p:ph type="sldNum" idx="11"/>
          </p:nvPr>
        </p:nvSpPr>
        <p:spPr>
          <a:ln/>
        </p:spPr>
        <p:txBody>
          <a:bodyPr/>
          <a:lstStyle>
            <a:lvl1pPr>
              <a:defRPr/>
            </a:lvl1pPr>
          </a:lstStyle>
          <a:p>
            <a:fld id="{43F88DBE-B1CB-48AC-83FC-C42B2FCA9F72}" type="slidenum">
              <a:rPr lang="en-US" altLang="en-US"/>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22275" y="1371600"/>
            <a:ext cx="8221663" cy="1820863"/>
          </a:xfrm>
        </p:spPr>
        <p:txBody>
          <a:bodyPr/>
          <a:lstStyle/>
          <a:p>
            <a:r>
              <a:rPr lang="en-US"/>
              <a:t>Click to edit Master title style</a:t>
            </a:r>
          </a:p>
        </p:txBody>
      </p:sp>
      <p:sp>
        <p:nvSpPr>
          <p:cNvPr id="3" name="Rectangle 2"/>
          <p:cNvSpPr>
            <a:spLocks noGrp="1" noChangeArrowheads="1"/>
          </p:cNvSpPr>
          <p:nvPr>
            <p:ph type="dt" idx="10"/>
          </p:nvPr>
        </p:nvSpPr>
        <p:spPr>
          <a:ln/>
        </p:spPr>
        <p:txBody>
          <a:bodyPr/>
          <a:lstStyle>
            <a:lvl1pPr>
              <a:defRPr/>
            </a:lvl1pPr>
          </a:lstStyle>
          <a:p>
            <a:pPr>
              <a:defRPr/>
            </a:pPr>
            <a:r>
              <a:rPr lang="en-US" altLang="en-US"/>
              <a:t>6/15/15</a:t>
            </a:r>
          </a:p>
        </p:txBody>
      </p:sp>
      <p:sp>
        <p:nvSpPr>
          <p:cNvPr id="4" name="Rectangle 4"/>
          <p:cNvSpPr>
            <a:spLocks noGrp="1" noChangeArrowheads="1"/>
          </p:cNvSpPr>
          <p:nvPr>
            <p:ph type="sldNum" idx="11"/>
          </p:nvPr>
        </p:nvSpPr>
        <p:spPr>
          <a:ln/>
        </p:spPr>
        <p:txBody>
          <a:bodyPr/>
          <a:lstStyle>
            <a:lvl1pPr>
              <a:defRPr/>
            </a:lvl1pPr>
          </a:lstStyle>
          <a:p>
            <a:fld id="{38B774CD-39A0-45E3-A18F-7360D0D955E3}" type="slidenum">
              <a:rPr lang="en-US" altLang="en-US"/>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p:cNvSpPr>
            <a:spLocks noGrp="1" noChangeArrowheads="1"/>
          </p:cNvSpPr>
          <p:nvPr>
            <p:ph type="dt" idx="10"/>
          </p:nvPr>
        </p:nvSpPr>
        <p:spPr>
          <a:ln/>
        </p:spPr>
        <p:txBody>
          <a:bodyPr/>
          <a:lstStyle>
            <a:lvl1pPr>
              <a:defRPr/>
            </a:lvl1pPr>
          </a:lstStyle>
          <a:p>
            <a:pPr>
              <a:defRPr/>
            </a:pPr>
            <a:r>
              <a:rPr lang="en-US" altLang="en-US"/>
              <a:t>6/15/15</a:t>
            </a:r>
          </a:p>
        </p:txBody>
      </p:sp>
      <p:sp>
        <p:nvSpPr>
          <p:cNvPr id="5" name="Rectangle 5"/>
          <p:cNvSpPr>
            <a:spLocks noGrp="1" noChangeArrowheads="1"/>
          </p:cNvSpPr>
          <p:nvPr>
            <p:ph type="sldNum" idx="11"/>
          </p:nvPr>
        </p:nvSpPr>
        <p:spPr>
          <a:ln/>
        </p:spPr>
        <p:txBody>
          <a:bodyPr/>
          <a:lstStyle>
            <a:lvl1pPr>
              <a:defRPr/>
            </a:lvl1pPr>
          </a:lstStyle>
          <a:p>
            <a:fld id="{401BD571-EC98-416D-A195-B9A9D9EDEB94}" type="slidenum">
              <a:rPr lang="en-US" altLang="en-US"/>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r>
              <a:rPr lang="en-US" altLang="en-US"/>
              <a:t>6/15/15</a:t>
            </a:r>
          </a:p>
        </p:txBody>
      </p:sp>
      <p:sp>
        <p:nvSpPr>
          <p:cNvPr id="5" name="Rectangle 5"/>
          <p:cNvSpPr>
            <a:spLocks noGrp="1" noChangeArrowheads="1"/>
          </p:cNvSpPr>
          <p:nvPr>
            <p:ph type="sldNum" idx="11"/>
          </p:nvPr>
        </p:nvSpPr>
        <p:spPr>
          <a:ln/>
        </p:spPr>
        <p:txBody>
          <a:bodyPr/>
          <a:lstStyle>
            <a:lvl1pPr>
              <a:defRPr/>
            </a:lvl1pPr>
          </a:lstStyle>
          <a:p>
            <a:fld id="{0C802C3D-B572-4B8D-A013-667287A6866E}" type="slidenum">
              <a:rPr lang="en-US" altLang="en-US"/>
              <a:pPr/>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r>
              <a:rPr lang="en-US" altLang="en-US"/>
              <a:t>6/15/15</a:t>
            </a:r>
          </a:p>
        </p:txBody>
      </p:sp>
      <p:sp>
        <p:nvSpPr>
          <p:cNvPr id="5" name="Rectangle 5"/>
          <p:cNvSpPr>
            <a:spLocks noGrp="1" noChangeArrowheads="1"/>
          </p:cNvSpPr>
          <p:nvPr>
            <p:ph type="sldNum" idx="11"/>
          </p:nvPr>
        </p:nvSpPr>
        <p:spPr>
          <a:ln/>
        </p:spPr>
        <p:txBody>
          <a:bodyPr/>
          <a:lstStyle>
            <a:lvl1pPr>
              <a:defRPr/>
            </a:lvl1pPr>
          </a:lstStyle>
          <a:p>
            <a:fld id="{EC9039FC-23D5-4B86-A6F9-7CAC63733B83}" type="slidenum">
              <a:rPr lang="en-US" altLang="en-US"/>
              <a:pPr/>
              <a:t>‹#›</a:t>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3838" cy="4700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600200"/>
            <a:ext cx="4035425" cy="4700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dt" idx="10"/>
          </p:nvPr>
        </p:nvSpPr>
        <p:spPr>
          <a:ln/>
        </p:spPr>
        <p:txBody>
          <a:bodyPr/>
          <a:lstStyle>
            <a:lvl1pPr>
              <a:defRPr/>
            </a:lvl1pPr>
          </a:lstStyle>
          <a:p>
            <a:pPr>
              <a:defRPr/>
            </a:pPr>
            <a:r>
              <a:rPr lang="en-US" altLang="en-US"/>
              <a:t>6/15/15</a:t>
            </a:r>
          </a:p>
        </p:txBody>
      </p:sp>
      <p:sp>
        <p:nvSpPr>
          <p:cNvPr id="6" name="Rectangle 5"/>
          <p:cNvSpPr>
            <a:spLocks noGrp="1" noChangeArrowheads="1"/>
          </p:cNvSpPr>
          <p:nvPr>
            <p:ph type="sldNum" idx="11"/>
          </p:nvPr>
        </p:nvSpPr>
        <p:spPr>
          <a:ln/>
        </p:spPr>
        <p:txBody>
          <a:bodyPr/>
          <a:lstStyle>
            <a:lvl1pPr>
              <a:defRPr/>
            </a:lvl1pPr>
          </a:lstStyle>
          <a:p>
            <a:fld id="{72FDB046-14E5-45DB-9375-9E9ADB339677}" type="slidenum">
              <a:rPr lang="en-US" altLang="en-US"/>
              <a:pPr/>
              <a:t>‹#›</a:t>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dt" idx="10"/>
          </p:nvPr>
        </p:nvSpPr>
        <p:spPr>
          <a:ln/>
        </p:spPr>
        <p:txBody>
          <a:bodyPr/>
          <a:lstStyle>
            <a:lvl1pPr>
              <a:defRPr/>
            </a:lvl1pPr>
          </a:lstStyle>
          <a:p>
            <a:pPr>
              <a:defRPr/>
            </a:pPr>
            <a:r>
              <a:rPr lang="en-US" altLang="en-US"/>
              <a:t>6/15/15</a:t>
            </a:r>
          </a:p>
        </p:txBody>
      </p:sp>
      <p:sp>
        <p:nvSpPr>
          <p:cNvPr id="8" name="Rectangle 5"/>
          <p:cNvSpPr>
            <a:spLocks noGrp="1" noChangeArrowheads="1"/>
          </p:cNvSpPr>
          <p:nvPr>
            <p:ph type="sldNum" idx="11"/>
          </p:nvPr>
        </p:nvSpPr>
        <p:spPr>
          <a:ln/>
        </p:spPr>
        <p:txBody>
          <a:bodyPr/>
          <a:lstStyle>
            <a:lvl1pPr>
              <a:defRPr/>
            </a:lvl1pPr>
          </a:lstStyle>
          <a:p>
            <a:fld id="{D36F80A6-F0F6-4CC0-9CFB-75AD8211FED3}" type="slidenum">
              <a:rPr lang="en-US" altLang="en-US"/>
              <a:pPr/>
              <a:t>‹#›</a:t>
            </a:fld>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dt" idx="10"/>
          </p:nvPr>
        </p:nvSpPr>
        <p:spPr>
          <a:ln/>
        </p:spPr>
        <p:txBody>
          <a:bodyPr/>
          <a:lstStyle>
            <a:lvl1pPr>
              <a:defRPr/>
            </a:lvl1pPr>
          </a:lstStyle>
          <a:p>
            <a:pPr>
              <a:defRPr/>
            </a:pPr>
            <a:r>
              <a:rPr lang="en-US" altLang="en-US"/>
              <a:t>6/15/15</a:t>
            </a:r>
          </a:p>
        </p:txBody>
      </p:sp>
      <p:sp>
        <p:nvSpPr>
          <p:cNvPr id="4" name="Rectangle 5"/>
          <p:cNvSpPr>
            <a:spLocks noGrp="1" noChangeArrowheads="1"/>
          </p:cNvSpPr>
          <p:nvPr>
            <p:ph type="sldNum" idx="11"/>
          </p:nvPr>
        </p:nvSpPr>
        <p:spPr>
          <a:ln/>
        </p:spPr>
        <p:txBody>
          <a:bodyPr/>
          <a:lstStyle>
            <a:lvl1pPr>
              <a:defRPr/>
            </a:lvl1pPr>
          </a:lstStyle>
          <a:p>
            <a:fld id="{5A76474F-E806-4BA3-8AED-8672D5D39158}" type="slidenum">
              <a:rPr lang="en-US" altLang="en-US"/>
              <a:pPr/>
              <a:t>‹#›</a:t>
            </a:fld>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r>
              <a:rPr lang="en-US" altLang="en-US"/>
              <a:t>6/15/15</a:t>
            </a:r>
          </a:p>
        </p:txBody>
      </p:sp>
      <p:sp>
        <p:nvSpPr>
          <p:cNvPr id="3" name="Rectangle 5"/>
          <p:cNvSpPr>
            <a:spLocks noGrp="1" noChangeArrowheads="1"/>
          </p:cNvSpPr>
          <p:nvPr>
            <p:ph type="sldNum" idx="11"/>
          </p:nvPr>
        </p:nvSpPr>
        <p:spPr>
          <a:ln/>
        </p:spPr>
        <p:txBody>
          <a:bodyPr/>
          <a:lstStyle>
            <a:lvl1pPr>
              <a:defRPr/>
            </a:lvl1pPr>
          </a:lstStyle>
          <a:p>
            <a:fld id="{CFCAC405-C9E2-421D-A9EB-8E6D73509241}"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idx="10"/>
          </p:nvPr>
        </p:nvSpPr>
        <p:spPr>
          <a:ln/>
        </p:spPr>
        <p:txBody>
          <a:bodyPr/>
          <a:lstStyle>
            <a:lvl1pPr>
              <a:defRPr/>
            </a:lvl1pPr>
          </a:lstStyle>
          <a:p>
            <a:pPr>
              <a:defRPr/>
            </a:pPr>
            <a:r>
              <a:rPr lang="en-US" altLang="en-US"/>
              <a:t>6/15/15</a:t>
            </a:r>
          </a:p>
        </p:txBody>
      </p:sp>
      <p:sp>
        <p:nvSpPr>
          <p:cNvPr id="5" name="Rectangle 4"/>
          <p:cNvSpPr>
            <a:spLocks noGrp="1" noChangeArrowheads="1"/>
          </p:cNvSpPr>
          <p:nvPr>
            <p:ph type="sldNum" idx="11"/>
          </p:nvPr>
        </p:nvSpPr>
        <p:spPr>
          <a:ln/>
        </p:spPr>
        <p:txBody>
          <a:bodyPr/>
          <a:lstStyle>
            <a:lvl1pPr>
              <a:defRPr/>
            </a:lvl1pPr>
          </a:lstStyle>
          <a:p>
            <a:fld id="{CBA3A630-7AA0-4370-93E2-3496408D96C8}" type="slidenum">
              <a:rPr lang="en-US" altLang="en-US"/>
              <a:pPr/>
              <a:t>‹#›</a:t>
            </a:fld>
            <a:endParaRPr lang="en-US"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ltLang="en-US"/>
              <a:t>6/15/15</a:t>
            </a:r>
          </a:p>
        </p:txBody>
      </p:sp>
      <p:sp>
        <p:nvSpPr>
          <p:cNvPr id="6" name="Rectangle 5"/>
          <p:cNvSpPr>
            <a:spLocks noGrp="1" noChangeArrowheads="1"/>
          </p:cNvSpPr>
          <p:nvPr>
            <p:ph type="sldNum" idx="11"/>
          </p:nvPr>
        </p:nvSpPr>
        <p:spPr>
          <a:ln/>
        </p:spPr>
        <p:txBody>
          <a:bodyPr/>
          <a:lstStyle>
            <a:lvl1pPr>
              <a:defRPr/>
            </a:lvl1pPr>
          </a:lstStyle>
          <a:p>
            <a:fld id="{83897EA1-D0A2-4126-9F0D-FD0C3AD87EA9}" type="slidenum">
              <a:rPr lang="en-US" altLang="en-US"/>
              <a:pPr/>
              <a:t>‹#›</a:t>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ltLang="en-US"/>
              <a:t>6/15/15</a:t>
            </a:r>
          </a:p>
        </p:txBody>
      </p:sp>
      <p:sp>
        <p:nvSpPr>
          <p:cNvPr id="6" name="Rectangle 5"/>
          <p:cNvSpPr>
            <a:spLocks noGrp="1" noChangeArrowheads="1"/>
          </p:cNvSpPr>
          <p:nvPr>
            <p:ph type="sldNum" idx="11"/>
          </p:nvPr>
        </p:nvSpPr>
        <p:spPr>
          <a:ln/>
        </p:spPr>
        <p:txBody>
          <a:bodyPr/>
          <a:lstStyle>
            <a:lvl1pPr>
              <a:defRPr/>
            </a:lvl1pPr>
          </a:lstStyle>
          <a:p>
            <a:fld id="{9849FEFF-8DBF-4A38-8AEA-E7E3F99E2A5F}" type="slidenum">
              <a:rPr lang="en-US" altLang="en-US"/>
              <a:pPr/>
              <a:t>‹#›</a:t>
            </a:fld>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r>
              <a:rPr lang="en-US" altLang="en-US"/>
              <a:t>6/15/15</a:t>
            </a:r>
          </a:p>
        </p:txBody>
      </p:sp>
      <p:sp>
        <p:nvSpPr>
          <p:cNvPr id="5" name="Rectangle 5"/>
          <p:cNvSpPr>
            <a:spLocks noGrp="1" noChangeArrowheads="1"/>
          </p:cNvSpPr>
          <p:nvPr>
            <p:ph type="sldNum" idx="11"/>
          </p:nvPr>
        </p:nvSpPr>
        <p:spPr>
          <a:ln/>
        </p:spPr>
        <p:txBody>
          <a:bodyPr/>
          <a:lstStyle>
            <a:lvl1pPr>
              <a:defRPr/>
            </a:lvl1pPr>
          </a:lstStyle>
          <a:p>
            <a:fld id="{EED0E8A3-DA0D-427B-B8B3-EAF23016970C}" type="slidenum">
              <a:rPr lang="en-US" altLang="en-US"/>
              <a:pPr/>
              <a:t>‹#›</a:t>
            </a:fld>
            <a:endParaRPr lang="en-US"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274638"/>
            <a:ext cx="2054225" cy="6026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5038" cy="6026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r>
              <a:rPr lang="en-US" altLang="en-US"/>
              <a:t>6/15/15</a:t>
            </a:r>
          </a:p>
        </p:txBody>
      </p:sp>
      <p:sp>
        <p:nvSpPr>
          <p:cNvPr id="5" name="Rectangle 5"/>
          <p:cNvSpPr>
            <a:spLocks noGrp="1" noChangeArrowheads="1"/>
          </p:cNvSpPr>
          <p:nvPr>
            <p:ph type="sldNum" idx="11"/>
          </p:nvPr>
        </p:nvSpPr>
        <p:spPr>
          <a:ln/>
        </p:spPr>
        <p:txBody>
          <a:bodyPr/>
          <a:lstStyle>
            <a:lvl1pPr>
              <a:defRPr/>
            </a:lvl1pPr>
          </a:lstStyle>
          <a:p>
            <a:fld id="{8237A20B-68BF-4D59-B277-733DC759441E}"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2"/>
          <p:cNvSpPr>
            <a:spLocks noGrp="1" noChangeArrowheads="1"/>
          </p:cNvSpPr>
          <p:nvPr>
            <p:ph type="dt" idx="10"/>
          </p:nvPr>
        </p:nvSpPr>
        <p:spPr>
          <a:ln/>
        </p:spPr>
        <p:txBody>
          <a:bodyPr/>
          <a:lstStyle>
            <a:lvl1pPr>
              <a:defRPr/>
            </a:lvl1pPr>
          </a:lstStyle>
          <a:p>
            <a:pPr>
              <a:defRPr/>
            </a:pPr>
            <a:r>
              <a:rPr lang="en-US" altLang="en-US"/>
              <a:t>6/15/15</a:t>
            </a:r>
          </a:p>
        </p:txBody>
      </p:sp>
      <p:sp>
        <p:nvSpPr>
          <p:cNvPr id="5" name="Rectangle 4"/>
          <p:cNvSpPr>
            <a:spLocks noGrp="1" noChangeArrowheads="1"/>
          </p:cNvSpPr>
          <p:nvPr>
            <p:ph type="sldNum" idx="11"/>
          </p:nvPr>
        </p:nvSpPr>
        <p:spPr>
          <a:ln/>
        </p:spPr>
        <p:txBody>
          <a:bodyPr/>
          <a:lstStyle>
            <a:lvl1pPr>
              <a:defRPr/>
            </a:lvl1pPr>
          </a:lstStyle>
          <a:p>
            <a:fld id="{7BD69298-587C-435C-A412-0AD70B54B2D9}"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4963"/>
            <a:ext cx="4033838" cy="4518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604963"/>
            <a:ext cx="4035425" cy="4518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idx="10"/>
          </p:nvPr>
        </p:nvSpPr>
        <p:spPr>
          <a:ln/>
        </p:spPr>
        <p:txBody>
          <a:bodyPr/>
          <a:lstStyle>
            <a:lvl1pPr>
              <a:defRPr/>
            </a:lvl1pPr>
          </a:lstStyle>
          <a:p>
            <a:pPr>
              <a:defRPr/>
            </a:pPr>
            <a:r>
              <a:rPr lang="en-US" altLang="en-US"/>
              <a:t>6/15/15</a:t>
            </a:r>
          </a:p>
        </p:txBody>
      </p:sp>
      <p:sp>
        <p:nvSpPr>
          <p:cNvPr id="6" name="Rectangle 4"/>
          <p:cNvSpPr>
            <a:spLocks noGrp="1" noChangeArrowheads="1"/>
          </p:cNvSpPr>
          <p:nvPr>
            <p:ph type="sldNum" idx="11"/>
          </p:nvPr>
        </p:nvSpPr>
        <p:spPr>
          <a:ln/>
        </p:spPr>
        <p:txBody>
          <a:bodyPr/>
          <a:lstStyle>
            <a:lvl1pPr>
              <a:defRPr/>
            </a:lvl1pPr>
          </a:lstStyle>
          <a:p>
            <a:fld id="{5800E692-4BF9-42A2-829A-BCBE3E88947D}"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idx="10"/>
          </p:nvPr>
        </p:nvSpPr>
        <p:spPr>
          <a:ln/>
        </p:spPr>
        <p:txBody>
          <a:bodyPr/>
          <a:lstStyle>
            <a:lvl1pPr>
              <a:defRPr/>
            </a:lvl1pPr>
          </a:lstStyle>
          <a:p>
            <a:pPr>
              <a:defRPr/>
            </a:pPr>
            <a:r>
              <a:rPr lang="en-US" altLang="en-US"/>
              <a:t>6/15/15</a:t>
            </a:r>
          </a:p>
        </p:txBody>
      </p:sp>
      <p:sp>
        <p:nvSpPr>
          <p:cNvPr id="8" name="Rectangle 4"/>
          <p:cNvSpPr>
            <a:spLocks noGrp="1" noChangeArrowheads="1"/>
          </p:cNvSpPr>
          <p:nvPr>
            <p:ph type="sldNum" idx="11"/>
          </p:nvPr>
        </p:nvSpPr>
        <p:spPr>
          <a:ln/>
        </p:spPr>
        <p:txBody>
          <a:bodyPr/>
          <a:lstStyle>
            <a:lvl1pPr>
              <a:defRPr/>
            </a:lvl1pPr>
          </a:lstStyle>
          <a:p>
            <a:fld id="{6E8CCAD4-73E2-4988-9218-6FCB1B893BEA}"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idx="10"/>
          </p:nvPr>
        </p:nvSpPr>
        <p:spPr>
          <a:ln/>
        </p:spPr>
        <p:txBody>
          <a:bodyPr/>
          <a:lstStyle>
            <a:lvl1pPr>
              <a:defRPr/>
            </a:lvl1pPr>
          </a:lstStyle>
          <a:p>
            <a:pPr>
              <a:defRPr/>
            </a:pPr>
            <a:r>
              <a:rPr lang="en-US" altLang="en-US"/>
              <a:t>6/15/15</a:t>
            </a:r>
          </a:p>
        </p:txBody>
      </p:sp>
      <p:sp>
        <p:nvSpPr>
          <p:cNvPr id="4" name="Rectangle 4"/>
          <p:cNvSpPr>
            <a:spLocks noGrp="1" noChangeArrowheads="1"/>
          </p:cNvSpPr>
          <p:nvPr>
            <p:ph type="sldNum" idx="11"/>
          </p:nvPr>
        </p:nvSpPr>
        <p:spPr>
          <a:ln/>
        </p:spPr>
        <p:txBody>
          <a:bodyPr/>
          <a:lstStyle>
            <a:lvl1pPr>
              <a:defRPr/>
            </a:lvl1pPr>
          </a:lstStyle>
          <a:p>
            <a:fld id="{28B387FB-5D84-43C8-9601-906456BA3A36}"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idx="10"/>
          </p:nvPr>
        </p:nvSpPr>
        <p:spPr>
          <a:ln/>
        </p:spPr>
        <p:txBody>
          <a:bodyPr/>
          <a:lstStyle>
            <a:lvl1pPr>
              <a:defRPr/>
            </a:lvl1pPr>
          </a:lstStyle>
          <a:p>
            <a:pPr>
              <a:defRPr/>
            </a:pPr>
            <a:r>
              <a:rPr lang="en-US" altLang="en-US"/>
              <a:t>6/15/15</a:t>
            </a:r>
          </a:p>
        </p:txBody>
      </p:sp>
      <p:sp>
        <p:nvSpPr>
          <p:cNvPr id="3" name="Rectangle 4"/>
          <p:cNvSpPr>
            <a:spLocks noGrp="1" noChangeArrowheads="1"/>
          </p:cNvSpPr>
          <p:nvPr>
            <p:ph type="sldNum" idx="11"/>
          </p:nvPr>
        </p:nvSpPr>
        <p:spPr>
          <a:ln/>
        </p:spPr>
        <p:txBody>
          <a:bodyPr/>
          <a:lstStyle>
            <a:lvl1pPr>
              <a:defRPr/>
            </a:lvl1pPr>
          </a:lstStyle>
          <a:p>
            <a:fld id="{804A9539-7917-42B7-89FE-40EE50DE2FB1}"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p:cNvSpPr>
            <a:spLocks noGrp="1" noChangeArrowheads="1"/>
          </p:cNvSpPr>
          <p:nvPr>
            <p:ph type="dt" idx="10"/>
          </p:nvPr>
        </p:nvSpPr>
        <p:spPr>
          <a:ln/>
        </p:spPr>
        <p:txBody>
          <a:bodyPr/>
          <a:lstStyle>
            <a:lvl1pPr>
              <a:defRPr/>
            </a:lvl1pPr>
          </a:lstStyle>
          <a:p>
            <a:pPr>
              <a:defRPr/>
            </a:pPr>
            <a:r>
              <a:rPr lang="en-US" altLang="en-US"/>
              <a:t>6/15/15</a:t>
            </a:r>
          </a:p>
        </p:txBody>
      </p:sp>
      <p:sp>
        <p:nvSpPr>
          <p:cNvPr id="6" name="Rectangle 4"/>
          <p:cNvSpPr>
            <a:spLocks noGrp="1" noChangeArrowheads="1"/>
          </p:cNvSpPr>
          <p:nvPr>
            <p:ph type="sldNum" idx="11"/>
          </p:nvPr>
        </p:nvSpPr>
        <p:spPr>
          <a:ln/>
        </p:spPr>
        <p:txBody>
          <a:bodyPr/>
          <a:lstStyle>
            <a:lvl1pPr>
              <a:defRPr/>
            </a:lvl1pPr>
          </a:lstStyle>
          <a:p>
            <a:fld id="{1476803B-3A68-4715-A211-B68BC336FE3B}"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p:cNvSpPr>
            <a:spLocks noGrp="1" noChangeArrowheads="1"/>
          </p:cNvSpPr>
          <p:nvPr>
            <p:ph type="dt" idx="10"/>
          </p:nvPr>
        </p:nvSpPr>
        <p:spPr>
          <a:ln/>
        </p:spPr>
        <p:txBody>
          <a:bodyPr/>
          <a:lstStyle>
            <a:lvl1pPr>
              <a:defRPr/>
            </a:lvl1pPr>
          </a:lstStyle>
          <a:p>
            <a:pPr>
              <a:defRPr/>
            </a:pPr>
            <a:r>
              <a:rPr lang="en-US" altLang="en-US"/>
              <a:t>6/15/15</a:t>
            </a:r>
          </a:p>
        </p:txBody>
      </p:sp>
      <p:sp>
        <p:nvSpPr>
          <p:cNvPr id="6" name="Rectangle 4"/>
          <p:cNvSpPr>
            <a:spLocks noGrp="1" noChangeArrowheads="1"/>
          </p:cNvSpPr>
          <p:nvPr>
            <p:ph type="sldNum" idx="11"/>
          </p:nvPr>
        </p:nvSpPr>
        <p:spPr>
          <a:ln/>
        </p:spPr>
        <p:txBody>
          <a:bodyPr/>
          <a:lstStyle>
            <a:lvl1pPr>
              <a:defRPr/>
            </a:lvl1pPr>
          </a:lstStyle>
          <a:p>
            <a:fld id="{A00A3F02-CC65-42E0-8193-92F4C0F2C01D}"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22275" y="1371600"/>
            <a:ext cx="8221663" cy="1820863"/>
          </a:xfrm>
          <a:prstGeom prst="rect">
            <a:avLst/>
          </a:prstGeom>
          <a:noFill/>
          <a:ln w="9525">
            <a:noFill/>
            <a:round/>
            <a:headEnd/>
            <a:tailEnd/>
          </a:ln>
          <a:effectLst/>
        </p:spPr>
        <p:txBody>
          <a:bodyPr vert="horz" wrap="square" lIns="45720" tIns="0" rIns="45720" bIns="0" numCol="1" anchor="b" anchorCtr="0" compatLnSpc="1">
            <a:prstTxWarp prst="textNoShape">
              <a:avLst/>
            </a:prstTxWarp>
          </a:bodyPr>
          <a:lstStyle/>
          <a:p>
            <a:pPr lvl="0"/>
            <a:r>
              <a:rPr lang="en-GB" altLang="en-US"/>
              <a:t>Click to edit the title text format</a:t>
            </a:r>
          </a:p>
        </p:txBody>
      </p:sp>
      <p:sp>
        <p:nvSpPr>
          <p:cNvPr id="2" name="Rectangle 2"/>
          <p:cNvSpPr>
            <a:spLocks noGrp="1" noChangeArrowheads="1"/>
          </p:cNvSpPr>
          <p:nvPr>
            <p:ph type="dt"/>
          </p:nvPr>
        </p:nvSpPr>
        <p:spPr bwMode="auto">
          <a:xfrm>
            <a:off x="457200" y="6416675"/>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eaLnBrk="1">
              <a:lnSpc>
                <a:spcPct val="93000"/>
              </a:lnSpc>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stStyle>
          <a:p>
            <a:pPr>
              <a:defRPr/>
            </a:pPr>
            <a:r>
              <a:rPr lang="en-US" altLang="en-US"/>
              <a:t>6/15/15</a:t>
            </a:r>
          </a:p>
        </p:txBody>
      </p:sp>
      <p:sp>
        <p:nvSpPr>
          <p:cNvPr id="1028" name="Text Box 3"/>
          <p:cNvSpPr txBox="1">
            <a:spLocks noChangeArrowheads="1"/>
          </p:cNvSpPr>
          <p:nvPr/>
        </p:nvSpPr>
        <p:spPr bwMode="auto">
          <a:xfrm>
            <a:off x="3124200" y="6416675"/>
            <a:ext cx="2895600" cy="365125"/>
          </a:xfrm>
          <a:prstGeom prst="rect">
            <a:avLst/>
          </a:prstGeom>
          <a:noFill/>
          <a:ln w="9525">
            <a:no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en-US" altLang="en-US"/>
          </a:p>
        </p:txBody>
      </p:sp>
      <p:sp>
        <p:nvSpPr>
          <p:cNvPr id="3" name="Rectangle 4"/>
          <p:cNvSpPr>
            <a:spLocks noGrp="1" noChangeArrowheads="1"/>
          </p:cNvSpPr>
          <p:nvPr>
            <p:ph type="sldNum"/>
          </p:nvPr>
        </p:nvSpPr>
        <p:spPr bwMode="auto">
          <a:xfrm>
            <a:off x="7924800" y="6416675"/>
            <a:ext cx="7540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eaLnBrk="1">
              <a:lnSpc>
                <a:spcPct val="93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fld id="{E82B9E8B-A810-4769-92EE-5CB7081520F1}" type="slidenum">
              <a:rPr lang="en-US" altLang="en-US"/>
              <a:pPr/>
              <a:t>‹#›</a:t>
            </a:fld>
            <a:endParaRPr lang="en-US" altLang="en-US"/>
          </a:p>
        </p:txBody>
      </p:sp>
      <p:sp>
        <p:nvSpPr>
          <p:cNvPr id="1030" name="Rectangle 5"/>
          <p:cNvSpPr>
            <a:spLocks noGrp="1" noChangeArrowheads="1"/>
          </p:cNvSpPr>
          <p:nvPr>
            <p:ph type="body" idx="1"/>
          </p:nvPr>
        </p:nvSpPr>
        <p:spPr bwMode="auto">
          <a:xfrm>
            <a:off x="457200" y="1604963"/>
            <a:ext cx="8221663" cy="45180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p:txStyles>
    <p:titleStyle>
      <a:lvl1pPr algn="l" defTabSz="457200" rtl="0" eaLnBrk="0" fontAlgn="base" hangingPunct="0">
        <a:lnSpc>
          <a:spcPct val="102000"/>
        </a:lnSpc>
        <a:spcBef>
          <a:spcPct val="0"/>
        </a:spcBef>
        <a:spcAft>
          <a:spcPct val="0"/>
        </a:spcAft>
        <a:buClr>
          <a:srgbClr val="000000"/>
        </a:buClr>
        <a:buSzPct val="100000"/>
        <a:buFont typeface="Times New Roman" pitchFamily="16" charset="0"/>
        <a:defRPr kern="1200">
          <a:solidFill>
            <a:srgbClr val="FFFFFF"/>
          </a:solidFill>
          <a:latin typeface="+mj-lt"/>
          <a:ea typeface="+mj-ea"/>
          <a:cs typeface="+mj-cs"/>
        </a:defRPr>
      </a:lvl1pPr>
      <a:lvl2pPr algn="l" defTabSz="457200" rtl="0" eaLnBrk="0" fontAlgn="base" hangingPunct="0">
        <a:lnSpc>
          <a:spcPct val="102000"/>
        </a:lnSpc>
        <a:spcBef>
          <a:spcPct val="0"/>
        </a:spcBef>
        <a:spcAft>
          <a:spcPct val="0"/>
        </a:spcAft>
        <a:buClr>
          <a:srgbClr val="000000"/>
        </a:buClr>
        <a:buSzPct val="100000"/>
        <a:buFont typeface="Times New Roman" pitchFamily="16" charset="0"/>
        <a:defRPr>
          <a:solidFill>
            <a:srgbClr val="FFFFFF"/>
          </a:solidFill>
          <a:latin typeface="Book Antiqua" panose="02040602050305030304" pitchFamily="18" charset="0"/>
          <a:ea typeface="Microsoft YaHei" panose="020B0503020204020204" pitchFamily="34" charset="-122"/>
        </a:defRPr>
      </a:lvl2pPr>
      <a:lvl3pPr algn="l" defTabSz="457200" rtl="0" eaLnBrk="0" fontAlgn="base" hangingPunct="0">
        <a:lnSpc>
          <a:spcPct val="102000"/>
        </a:lnSpc>
        <a:spcBef>
          <a:spcPct val="0"/>
        </a:spcBef>
        <a:spcAft>
          <a:spcPct val="0"/>
        </a:spcAft>
        <a:buClr>
          <a:srgbClr val="000000"/>
        </a:buClr>
        <a:buSzPct val="100000"/>
        <a:buFont typeface="Times New Roman" pitchFamily="16" charset="0"/>
        <a:defRPr>
          <a:solidFill>
            <a:srgbClr val="FFFFFF"/>
          </a:solidFill>
          <a:latin typeface="Book Antiqua" panose="02040602050305030304" pitchFamily="18" charset="0"/>
          <a:ea typeface="Microsoft YaHei" panose="020B0503020204020204" pitchFamily="34" charset="-122"/>
        </a:defRPr>
      </a:lvl3pPr>
      <a:lvl4pPr algn="l" defTabSz="457200" rtl="0" eaLnBrk="0" fontAlgn="base" hangingPunct="0">
        <a:lnSpc>
          <a:spcPct val="102000"/>
        </a:lnSpc>
        <a:spcBef>
          <a:spcPct val="0"/>
        </a:spcBef>
        <a:spcAft>
          <a:spcPct val="0"/>
        </a:spcAft>
        <a:buClr>
          <a:srgbClr val="000000"/>
        </a:buClr>
        <a:buSzPct val="100000"/>
        <a:buFont typeface="Times New Roman" pitchFamily="16" charset="0"/>
        <a:defRPr>
          <a:solidFill>
            <a:srgbClr val="FFFFFF"/>
          </a:solidFill>
          <a:latin typeface="Book Antiqua" panose="02040602050305030304" pitchFamily="18" charset="0"/>
          <a:ea typeface="Microsoft YaHei" panose="020B0503020204020204" pitchFamily="34" charset="-122"/>
        </a:defRPr>
      </a:lvl4pPr>
      <a:lvl5pPr algn="l" defTabSz="457200" rtl="0" eaLnBrk="0" fontAlgn="base" hangingPunct="0">
        <a:lnSpc>
          <a:spcPct val="102000"/>
        </a:lnSpc>
        <a:spcBef>
          <a:spcPct val="0"/>
        </a:spcBef>
        <a:spcAft>
          <a:spcPct val="0"/>
        </a:spcAft>
        <a:buClr>
          <a:srgbClr val="000000"/>
        </a:buClr>
        <a:buSzPct val="100000"/>
        <a:buFont typeface="Times New Roman" pitchFamily="16" charset="0"/>
        <a:defRPr>
          <a:solidFill>
            <a:srgbClr val="FFFFFF"/>
          </a:solidFill>
          <a:latin typeface="Book Antiqua" panose="02040602050305030304" pitchFamily="18" charset="0"/>
          <a:ea typeface="Microsoft YaHei" panose="020B0503020204020204" pitchFamily="34" charset="-122"/>
        </a:defRPr>
      </a:lvl5pPr>
      <a:lvl6pPr marL="25146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FFFFFF"/>
          </a:solidFill>
          <a:latin typeface="Book Antiqua" panose="02040602050305030304" pitchFamily="18" charset="0"/>
          <a:ea typeface="Microsoft YaHei" panose="020B0503020204020204" pitchFamily="34" charset="-122"/>
        </a:defRPr>
      </a:lvl6pPr>
      <a:lvl7pPr marL="29718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FFFFFF"/>
          </a:solidFill>
          <a:latin typeface="Book Antiqua" panose="02040602050305030304" pitchFamily="18" charset="0"/>
          <a:ea typeface="Microsoft YaHei" panose="020B0503020204020204" pitchFamily="34" charset="-122"/>
        </a:defRPr>
      </a:lvl7pPr>
      <a:lvl8pPr marL="34290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FFFFFF"/>
          </a:solidFill>
          <a:latin typeface="Book Antiqua" panose="02040602050305030304" pitchFamily="18" charset="0"/>
          <a:ea typeface="Microsoft YaHei" panose="020B0503020204020204" pitchFamily="34" charset="-122"/>
        </a:defRPr>
      </a:lvl8pPr>
      <a:lvl9pPr marL="38862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FFFFFF"/>
          </a:solidFill>
          <a:latin typeface="Book Antiqua" panose="02040602050305030304" pitchFamily="18" charset="0"/>
          <a:ea typeface="Microsoft YaHei" panose="020B0503020204020204" pitchFamily="34" charset="-122"/>
        </a:defRPr>
      </a:lvl9pPr>
    </p:titleStyle>
    <p:bodyStyle>
      <a:lvl1pPr marL="342900" indent="-342900" algn="l" defTabSz="457200" rtl="0" eaLnBrk="0" fontAlgn="base" hangingPunct="0">
        <a:lnSpc>
          <a:spcPct val="102000"/>
        </a:lnSpc>
        <a:spcBef>
          <a:spcPct val="0"/>
        </a:spcBef>
        <a:spcAft>
          <a:spcPts val="1425"/>
        </a:spcAft>
        <a:buClr>
          <a:srgbClr val="000000"/>
        </a:buClr>
        <a:buSzPct val="100000"/>
        <a:buFont typeface="Times New Roman" pitchFamily="16" charset="0"/>
        <a:defRPr sz="2800" kern="1200">
          <a:solidFill>
            <a:srgbClr val="FFFFFF"/>
          </a:solidFill>
          <a:latin typeface="+mn-lt"/>
          <a:ea typeface="+mn-ea"/>
          <a:cs typeface="+mn-cs"/>
        </a:defRPr>
      </a:lvl1pPr>
      <a:lvl2pPr marL="742950" indent="-285750" algn="l" defTabSz="457200" rtl="0" eaLnBrk="0" fontAlgn="base" hangingPunct="0">
        <a:lnSpc>
          <a:spcPct val="102000"/>
        </a:lnSpc>
        <a:spcBef>
          <a:spcPct val="0"/>
        </a:spcBef>
        <a:spcAft>
          <a:spcPts val="1138"/>
        </a:spcAft>
        <a:buClr>
          <a:srgbClr val="000000"/>
        </a:buClr>
        <a:buSzPct val="100000"/>
        <a:buFont typeface="Times New Roman" pitchFamily="16" charset="0"/>
        <a:defRPr sz="2200" kern="1200">
          <a:solidFill>
            <a:srgbClr val="FFFFFF"/>
          </a:solidFill>
          <a:latin typeface="+mn-lt"/>
          <a:ea typeface="+mn-ea"/>
          <a:cs typeface="+mn-cs"/>
        </a:defRPr>
      </a:lvl2pPr>
      <a:lvl3pPr marL="1143000" indent="-228600" algn="l" defTabSz="457200" rtl="0" eaLnBrk="0" fontAlgn="base" hangingPunct="0">
        <a:lnSpc>
          <a:spcPct val="102000"/>
        </a:lnSpc>
        <a:spcBef>
          <a:spcPct val="0"/>
        </a:spcBef>
        <a:spcAft>
          <a:spcPts val="850"/>
        </a:spcAft>
        <a:buClr>
          <a:srgbClr val="000000"/>
        </a:buClr>
        <a:buSzPct val="100000"/>
        <a:buFont typeface="Times New Roman" pitchFamily="16" charset="0"/>
        <a:defRPr sz="2000" kern="1200">
          <a:solidFill>
            <a:srgbClr val="FFFFFF"/>
          </a:solidFill>
          <a:latin typeface="+mn-lt"/>
          <a:ea typeface="+mn-ea"/>
          <a:cs typeface="+mn-cs"/>
        </a:defRPr>
      </a:lvl3pPr>
      <a:lvl4pPr marL="1600200" indent="-228600" algn="l" defTabSz="457200" rtl="0" eaLnBrk="0" fontAlgn="base" hangingPunct="0">
        <a:lnSpc>
          <a:spcPct val="102000"/>
        </a:lnSpc>
        <a:spcBef>
          <a:spcPct val="0"/>
        </a:spcBef>
        <a:spcAft>
          <a:spcPts val="575"/>
        </a:spcAft>
        <a:buClr>
          <a:srgbClr val="000000"/>
        </a:buClr>
        <a:buSzPct val="100000"/>
        <a:buFont typeface="Times New Roman" pitchFamily="16" charset="0"/>
        <a:defRPr sz="2000" kern="1200">
          <a:solidFill>
            <a:srgbClr val="FFFFFF"/>
          </a:solidFill>
          <a:latin typeface="+mn-lt"/>
          <a:ea typeface="+mn-ea"/>
          <a:cs typeface="+mn-cs"/>
        </a:defRPr>
      </a:lvl4pPr>
      <a:lvl5pPr marL="2057400" indent="-228600" algn="l" defTabSz="457200" rtl="0" eaLnBrk="0" fontAlgn="base" hangingPunct="0">
        <a:lnSpc>
          <a:spcPct val="102000"/>
        </a:lnSpc>
        <a:spcBef>
          <a:spcPct val="0"/>
        </a:spcBef>
        <a:spcAft>
          <a:spcPts val="288"/>
        </a:spcAft>
        <a:buClr>
          <a:srgbClr val="000000"/>
        </a:buClr>
        <a:buSzPct val="100000"/>
        <a:buFont typeface="Times New Roman" pitchFamily="16" charset="0"/>
        <a:defRPr sz="20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457200" y="274638"/>
            <a:ext cx="8221663" cy="1135062"/>
          </a:xfrm>
          <a:prstGeom prst="rect">
            <a:avLst/>
          </a:prstGeom>
          <a:noFill/>
          <a:ln w="9525">
            <a:noFill/>
            <a:round/>
            <a:headEnd/>
            <a:tailEnd/>
          </a:ln>
          <a:effectLst/>
        </p:spPr>
        <p:txBody>
          <a:bodyPr vert="horz" wrap="square" lIns="90000" tIns="45000" rIns="90000" bIns="45000" numCol="1" anchor="t" anchorCtr="0" compatLnSpc="1">
            <a:prstTxWarp prst="textNoShape">
              <a:avLst/>
            </a:prstTxWarp>
          </a:bodyPr>
          <a:lstStyle/>
          <a:p>
            <a:pPr lvl="0"/>
            <a:r>
              <a:rPr lang="en-GB" altLang="en-US"/>
              <a:t>Click to edit the title text format</a:t>
            </a:r>
          </a:p>
        </p:txBody>
      </p:sp>
      <p:sp>
        <p:nvSpPr>
          <p:cNvPr id="2051" name="Rectangle 2"/>
          <p:cNvSpPr>
            <a:spLocks noGrp="1" noChangeArrowheads="1"/>
          </p:cNvSpPr>
          <p:nvPr>
            <p:ph type="body" idx="1"/>
          </p:nvPr>
        </p:nvSpPr>
        <p:spPr bwMode="auto">
          <a:xfrm>
            <a:off x="457200" y="1600200"/>
            <a:ext cx="8221663" cy="4700588"/>
          </a:xfrm>
          <a:prstGeom prst="rect">
            <a:avLst/>
          </a:prstGeom>
          <a:noFill/>
          <a:ln w="9525">
            <a:noFill/>
            <a:round/>
            <a:headEnd/>
            <a:tailEnd/>
          </a:ln>
          <a:effectLst/>
        </p:spPr>
        <p:txBody>
          <a:bodyPr vert="horz" wrap="square" lIns="90000" tIns="45000" rIns="90000" bIns="450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p:cNvSpPr>
            <a:spLocks noGrp="1" noChangeArrowheads="1"/>
          </p:cNvSpPr>
          <p:nvPr>
            <p:ph type="dt"/>
          </p:nvPr>
        </p:nvSpPr>
        <p:spPr bwMode="auto">
          <a:xfrm>
            <a:off x="457200" y="6416675"/>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eaLnBrk="1" hangingPunct="1">
              <a:lnSpc>
                <a:spcPct val="100000"/>
              </a:lnSpc>
              <a:buClrTx/>
              <a:buSzPct val="100000"/>
              <a:buFontTx/>
              <a:buNone/>
              <a:tabLst>
                <a:tab pos="723900" algn="l"/>
                <a:tab pos="1447800" algn="l"/>
              </a:tabLst>
              <a:defRPr>
                <a:solidFill>
                  <a:srgbClr val="FFFFFF"/>
                </a:solidFill>
                <a:latin typeface="+mn-lt"/>
                <a:ea typeface="Microsoft YaHei" panose="020B0503020204020204" pitchFamily="34" charset="-122"/>
                <a:cs typeface="Arial Unicode MS" panose="020B0604020202020204" pitchFamily="34" charset="-128"/>
              </a:defRPr>
            </a:lvl1pPr>
          </a:lstStyle>
          <a:p>
            <a:pPr>
              <a:defRPr/>
            </a:pPr>
            <a:r>
              <a:rPr lang="en-US" altLang="en-US"/>
              <a:t>6/15/15</a:t>
            </a:r>
          </a:p>
        </p:txBody>
      </p:sp>
      <p:sp>
        <p:nvSpPr>
          <p:cNvPr id="2053" name="Text Box 4"/>
          <p:cNvSpPr txBox="1">
            <a:spLocks noChangeArrowheads="1"/>
          </p:cNvSpPr>
          <p:nvPr/>
        </p:nvSpPr>
        <p:spPr bwMode="auto">
          <a:xfrm>
            <a:off x="3124200" y="6416675"/>
            <a:ext cx="2895600" cy="365125"/>
          </a:xfrm>
          <a:prstGeom prst="rect">
            <a:avLst/>
          </a:prstGeom>
          <a:noFill/>
          <a:ln w="9525">
            <a:no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en-US" altLang="en-US"/>
          </a:p>
        </p:txBody>
      </p:sp>
      <p:sp>
        <p:nvSpPr>
          <p:cNvPr id="3" name="Rectangle 5"/>
          <p:cNvSpPr>
            <a:spLocks noGrp="1" noChangeArrowheads="1"/>
          </p:cNvSpPr>
          <p:nvPr>
            <p:ph type="sldNum"/>
          </p:nvPr>
        </p:nvSpPr>
        <p:spPr bwMode="auto">
          <a:xfrm>
            <a:off x="7924800" y="6416675"/>
            <a:ext cx="7540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eaLnBrk="1" hangingPunct="1">
              <a:buSzPct val="100000"/>
              <a:tabLst>
                <a:tab pos="723900" algn="l"/>
              </a:tabLst>
              <a:defRPr>
                <a:solidFill>
                  <a:srgbClr val="FFFFFF"/>
                </a:solidFill>
                <a:latin typeface="Book Antiqua" charset="0"/>
                <a:cs typeface="Arial Unicode MS" charset="0"/>
              </a:defRPr>
            </a:lvl1pPr>
          </a:lstStyle>
          <a:p>
            <a:fld id="{F88F951D-B4DE-451B-95B0-8335A152736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l" defTabSz="457200" rtl="0" eaLnBrk="0" fontAlgn="base" hangingPunct="0">
        <a:lnSpc>
          <a:spcPct val="102000"/>
        </a:lnSpc>
        <a:spcBef>
          <a:spcPct val="0"/>
        </a:spcBef>
        <a:spcAft>
          <a:spcPct val="0"/>
        </a:spcAft>
        <a:buClr>
          <a:srgbClr val="000000"/>
        </a:buClr>
        <a:buSzPct val="100000"/>
        <a:buFont typeface="Times New Roman" pitchFamily="16" charset="0"/>
        <a:defRPr kern="1200">
          <a:solidFill>
            <a:srgbClr val="FFFFFF"/>
          </a:solidFill>
          <a:latin typeface="+mj-lt"/>
          <a:ea typeface="+mj-ea"/>
          <a:cs typeface="+mj-cs"/>
        </a:defRPr>
      </a:lvl1pPr>
      <a:lvl2pPr algn="l" defTabSz="457200" rtl="0" eaLnBrk="0" fontAlgn="base" hangingPunct="0">
        <a:lnSpc>
          <a:spcPct val="102000"/>
        </a:lnSpc>
        <a:spcBef>
          <a:spcPct val="0"/>
        </a:spcBef>
        <a:spcAft>
          <a:spcPct val="0"/>
        </a:spcAft>
        <a:buClr>
          <a:srgbClr val="000000"/>
        </a:buClr>
        <a:buSzPct val="100000"/>
        <a:buFont typeface="Times New Roman" pitchFamily="16" charset="0"/>
        <a:defRPr>
          <a:solidFill>
            <a:srgbClr val="FFFFFF"/>
          </a:solidFill>
          <a:latin typeface="Book Antiqua" panose="02040602050305030304" pitchFamily="18" charset="0"/>
          <a:ea typeface="Microsoft YaHei" panose="020B0503020204020204" pitchFamily="34" charset="-122"/>
        </a:defRPr>
      </a:lvl2pPr>
      <a:lvl3pPr algn="l" defTabSz="457200" rtl="0" eaLnBrk="0" fontAlgn="base" hangingPunct="0">
        <a:lnSpc>
          <a:spcPct val="102000"/>
        </a:lnSpc>
        <a:spcBef>
          <a:spcPct val="0"/>
        </a:spcBef>
        <a:spcAft>
          <a:spcPct val="0"/>
        </a:spcAft>
        <a:buClr>
          <a:srgbClr val="000000"/>
        </a:buClr>
        <a:buSzPct val="100000"/>
        <a:buFont typeface="Times New Roman" pitchFamily="16" charset="0"/>
        <a:defRPr>
          <a:solidFill>
            <a:srgbClr val="FFFFFF"/>
          </a:solidFill>
          <a:latin typeface="Book Antiqua" panose="02040602050305030304" pitchFamily="18" charset="0"/>
          <a:ea typeface="Microsoft YaHei" panose="020B0503020204020204" pitchFamily="34" charset="-122"/>
        </a:defRPr>
      </a:lvl3pPr>
      <a:lvl4pPr algn="l" defTabSz="457200" rtl="0" eaLnBrk="0" fontAlgn="base" hangingPunct="0">
        <a:lnSpc>
          <a:spcPct val="102000"/>
        </a:lnSpc>
        <a:spcBef>
          <a:spcPct val="0"/>
        </a:spcBef>
        <a:spcAft>
          <a:spcPct val="0"/>
        </a:spcAft>
        <a:buClr>
          <a:srgbClr val="000000"/>
        </a:buClr>
        <a:buSzPct val="100000"/>
        <a:buFont typeface="Times New Roman" pitchFamily="16" charset="0"/>
        <a:defRPr>
          <a:solidFill>
            <a:srgbClr val="FFFFFF"/>
          </a:solidFill>
          <a:latin typeface="Book Antiqua" panose="02040602050305030304" pitchFamily="18" charset="0"/>
          <a:ea typeface="Microsoft YaHei" panose="020B0503020204020204" pitchFamily="34" charset="-122"/>
        </a:defRPr>
      </a:lvl4pPr>
      <a:lvl5pPr algn="l" defTabSz="457200" rtl="0" eaLnBrk="0" fontAlgn="base" hangingPunct="0">
        <a:lnSpc>
          <a:spcPct val="102000"/>
        </a:lnSpc>
        <a:spcBef>
          <a:spcPct val="0"/>
        </a:spcBef>
        <a:spcAft>
          <a:spcPct val="0"/>
        </a:spcAft>
        <a:buClr>
          <a:srgbClr val="000000"/>
        </a:buClr>
        <a:buSzPct val="100000"/>
        <a:buFont typeface="Times New Roman" pitchFamily="16" charset="0"/>
        <a:defRPr>
          <a:solidFill>
            <a:srgbClr val="FFFFFF"/>
          </a:solidFill>
          <a:latin typeface="Book Antiqua" panose="02040602050305030304" pitchFamily="18" charset="0"/>
          <a:ea typeface="Microsoft YaHei" panose="020B0503020204020204" pitchFamily="34" charset="-122"/>
        </a:defRPr>
      </a:lvl5pPr>
      <a:lvl6pPr marL="25146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FFFFFF"/>
          </a:solidFill>
          <a:latin typeface="Book Antiqua" panose="02040602050305030304" pitchFamily="18" charset="0"/>
          <a:ea typeface="Microsoft YaHei" panose="020B0503020204020204" pitchFamily="34" charset="-122"/>
        </a:defRPr>
      </a:lvl6pPr>
      <a:lvl7pPr marL="29718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FFFFFF"/>
          </a:solidFill>
          <a:latin typeface="Book Antiqua" panose="02040602050305030304" pitchFamily="18" charset="0"/>
          <a:ea typeface="Microsoft YaHei" panose="020B0503020204020204" pitchFamily="34" charset="-122"/>
        </a:defRPr>
      </a:lvl7pPr>
      <a:lvl8pPr marL="34290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FFFFFF"/>
          </a:solidFill>
          <a:latin typeface="Book Antiqua" panose="02040602050305030304" pitchFamily="18" charset="0"/>
          <a:ea typeface="Microsoft YaHei" panose="020B0503020204020204" pitchFamily="34" charset="-122"/>
        </a:defRPr>
      </a:lvl8pPr>
      <a:lvl9pPr marL="38862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FFFFFF"/>
          </a:solidFill>
          <a:latin typeface="Book Antiqua" panose="02040602050305030304" pitchFamily="18" charset="0"/>
          <a:ea typeface="Microsoft YaHei" panose="020B0503020204020204" pitchFamily="34" charset="-122"/>
        </a:defRPr>
      </a:lvl9pPr>
    </p:titleStyle>
    <p:bodyStyle>
      <a:lvl1pPr marL="342900" indent="-342900" algn="l" defTabSz="457200" rtl="0" eaLnBrk="0" fontAlgn="base" hangingPunct="0">
        <a:lnSpc>
          <a:spcPct val="102000"/>
        </a:lnSpc>
        <a:spcBef>
          <a:spcPct val="0"/>
        </a:spcBef>
        <a:spcAft>
          <a:spcPts val="1425"/>
        </a:spcAft>
        <a:buClr>
          <a:srgbClr val="000000"/>
        </a:buClr>
        <a:buSzPct val="100000"/>
        <a:buFont typeface="Times New Roman" pitchFamily="16" charset="0"/>
        <a:defRPr sz="2800" kern="1200">
          <a:solidFill>
            <a:srgbClr val="FFFFFF"/>
          </a:solidFill>
          <a:latin typeface="+mn-lt"/>
          <a:ea typeface="+mn-ea"/>
          <a:cs typeface="+mn-cs"/>
        </a:defRPr>
      </a:lvl1pPr>
      <a:lvl2pPr marL="742950" indent="-285750" algn="l" defTabSz="457200" rtl="0" eaLnBrk="0" fontAlgn="base" hangingPunct="0">
        <a:lnSpc>
          <a:spcPct val="102000"/>
        </a:lnSpc>
        <a:spcBef>
          <a:spcPct val="0"/>
        </a:spcBef>
        <a:spcAft>
          <a:spcPts val="1138"/>
        </a:spcAft>
        <a:buClr>
          <a:srgbClr val="000000"/>
        </a:buClr>
        <a:buSzPct val="100000"/>
        <a:buFont typeface="Times New Roman" pitchFamily="16" charset="0"/>
        <a:defRPr sz="2200" kern="1200">
          <a:solidFill>
            <a:srgbClr val="FFFFFF"/>
          </a:solidFill>
          <a:latin typeface="+mn-lt"/>
          <a:ea typeface="+mn-ea"/>
          <a:cs typeface="+mn-cs"/>
        </a:defRPr>
      </a:lvl2pPr>
      <a:lvl3pPr marL="1143000" indent="-228600" algn="l" defTabSz="457200" rtl="0" eaLnBrk="0" fontAlgn="base" hangingPunct="0">
        <a:lnSpc>
          <a:spcPct val="102000"/>
        </a:lnSpc>
        <a:spcBef>
          <a:spcPct val="0"/>
        </a:spcBef>
        <a:spcAft>
          <a:spcPts val="850"/>
        </a:spcAft>
        <a:buClr>
          <a:srgbClr val="000000"/>
        </a:buClr>
        <a:buSzPct val="100000"/>
        <a:buFont typeface="Times New Roman" pitchFamily="16" charset="0"/>
        <a:defRPr sz="2000" kern="1200">
          <a:solidFill>
            <a:srgbClr val="FFFFFF"/>
          </a:solidFill>
          <a:latin typeface="+mn-lt"/>
          <a:ea typeface="+mn-ea"/>
          <a:cs typeface="+mn-cs"/>
        </a:defRPr>
      </a:lvl3pPr>
      <a:lvl4pPr marL="1600200" indent="-228600" algn="l" defTabSz="457200" rtl="0" eaLnBrk="0" fontAlgn="base" hangingPunct="0">
        <a:lnSpc>
          <a:spcPct val="102000"/>
        </a:lnSpc>
        <a:spcBef>
          <a:spcPct val="0"/>
        </a:spcBef>
        <a:spcAft>
          <a:spcPts val="575"/>
        </a:spcAft>
        <a:buClr>
          <a:srgbClr val="000000"/>
        </a:buClr>
        <a:buSzPct val="100000"/>
        <a:buFont typeface="Times New Roman" pitchFamily="16" charset="0"/>
        <a:defRPr sz="2000" kern="1200">
          <a:solidFill>
            <a:srgbClr val="FFFFFF"/>
          </a:solidFill>
          <a:latin typeface="+mn-lt"/>
          <a:ea typeface="+mn-ea"/>
          <a:cs typeface="+mn-cs"/>
        </a:defRPr>
      </a:lvl4pPr>
      <a:lvl5pPr marL="2057400" indent="-228600" algn="l" defTabSz="457200" rtl="0" eaLnBrk="0" fontAlgn="base" hangingPunct="0">
        <a:lnSpc>
          <a:spcPct val="102000"/>
        </a:lnSpc>
        <a:spcBef>
          <a:spcPct val="0"/>
        </a:spcBef>
        <a:spcAft>
          <a:spcPts val="288"/>
        </a:spcAft>
        <a:buClr>
          <a:srgbClr val="000000"/>
        </a:buClr>
        <a:buSzPct val="100000"/>
        <a:buFont typeface="Times New Roman" pitchFamily="16" charset="0"/>
        <a:defRPr sz="20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title" idx="4294967295"/>
          </p:nvPr>
        </p:nvSpPr>
        <p:spPr>
          <a:xfrm>
            <a:off x="422275" y="990600"/>
            <a:ext cx="8035925" cy="4311650"/>
          </a:xfrm>
        </p:spPr>
        <p:txBody>
          <a:bodyPr lIns="90000" tIns="45000" rIns="90000" bIns="45000" anchor="t"/>
          <a:lstStyle/>
          <a:p>
            <a:pPr algn="ctr" eaLnBrk="1" hangingPunct="1">
              <a:lnSpc>
                <a:spcPct val="100000"/>
              </a:lnSpc>
              <a:buClrTx/>
              <a:buFontTx/>
              <a:buNone/>
              <a:tabLst>
                <a:tab pos="0" algn="l"/>
                <a:tab pos="717550" algn="l"/>
                <a:tab pos="1441450" algn="l"/>
                <a:tab pos="2165350" algn="l"/>
                <a:tab pos="2889250" algn="l"/>
                <a:tab pos="3613150" algn="l"/>
                <a:tab pos="4343400" algn="l"/>
                <a:tab pos="5060950" algn="l"/>
                <a:tab pos="5784850" algn="l"/>
                <a:tab pos="6508750" algn="l"/>
                <a:tab pos="7232650" algn="l"/>
                <a:tab pos="7956550" algn="l"/>
                <a:tab pos="8229600" algn="l"/>
                <a:tab pos="8686800" algn="l"/>
                <a:tab pos="9144000" algn="l"/>
                <a:tab pos="9601200" algn="l"/>
                <a:tab pos="10058400" algn="l"/>
                <a:tab pos="10515600" algn="l"/>
              </a:tabLst>
            </a:pPr>
            <a:r>
              <a:rPr lang="en-US" altLang="en-US" sz="4100" b="1" dirty="0">
                <a:solidFill>
                  <a:srgbClr val="000000"/>
                </a:solidFill>
                <a:latin typeface="Lucida Sans" charset="0"/>
              </a:rPr>
              <a:t>Data Analysis</a:t>
            </a:r>
            <a:br>
              <a:rPr lang="en-US" altLang="en-US" sz="4100" b="1" dirty="0">
                <a:solidFill>
                  <a:srgbClr val="000000"/>
                </a:solidFill>
                <a:latin typeface="Lucida Sans" charset="0"/>
              </a:rPr>
            </a:br>
            <a:r>
              <a:rPr lang="en-US" altLang="en-US" sz="4100" b="1" dirty="0">
                <a:solidFill>
                  <a:srgbClr val="000000"/>
                </a:solidFill>
                <a:latin typeface="Lucida Sans" charset="0"/>
              </a:rPr>
              <a:t>for</a:t>
            </a:r>
            <a:br>
              <a:rPr lang="en-US" altLang="en-US" sz="4100" b="1" dirty="0">
                <a:solidFill>
                  <a:srgbClr val="000000"/>
                </a:solidFill>
                <a:latin typeface="Lucida Sans" charset="0"/>
              </a:rPr>
            </a:br>
            <a:r>
              <a:rPr lang="en-US" altLang="en-US" sz="4100" b="1" dirty="0">
                <a:solidFill>
                  <a:srgbClr val="000000"/>
                </a:solidFill>
                <a:latin typeface="Lucida Sans" charset="0"/>
              </a:rPr>
              <a:t>Optical Design</a:t>
            </a:r>
            <a:br>
              <a:rPr lang="en-US" altLang="en-US" sz="4100" b="1" dirty="0">
                <a:solidFill>
                  <a:srgbClr val="000000"/>
                </a:solidFill>
                <a:latin typeface="Lucida Sans" charset="0"/>
              </a:rPr>
            </a:br>
            <a:endParaRPr lang="en-US" altLang="en-US" sz="4100" b="1" dirty="0">
              <a:solidFill>
                <a:srgbClr val="000000"/>
              </a:solidFill>
              <a:latin typeface="Lucida Sans" charset="0"/>
            </a:endParaRPr>
          </a:p>
        </p:txBody>
      </p:sp>
      <p:sp>
        <p:nvSpPr>
          <p:cNvPr id="4099" name="Rectangle 2"/>
          <p:cNvSpPr>
            <a:spLocks noGrp="1" noChangeArrowheads="1"/>
          </p:cNvSpPr>
          <p:nvPr>
            <p:ph type="subTitle" idx="4294967295"/>
          </p:nvPr>
        </p:nvSpPr>
        <p:spPr>
          <a:xfrm>
            <a:off x="1371600" y="3565525"/>
            <a:ext cx="6400800" cy="1736725"/>
          </a:xfrm>
        </p:spPr>
        <p:txBody>
          <a:bodyPr lIns="90000" tIns="45000" rIns="90000" bIns="45000"/>
          <a:lstStyle/>
          <a:p>
            <a:pPr marL="0" indent="0" algn="ctr"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4100" b="1" dirty="0">
                <a:solidFill>
                  <a:srgbClr val="000000"/>
                </a:solidFill>
                <a:latin typeface="Lucida Sans" charset="0"/>
              </a:rPr>
              <a:t>Marceline</a:t>
            </a:r>
          </a:p>
          <a:p>
            <a:pPr marL="0" indent="0" algn="ctr"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4100" b="1" dirty="0" err="1">
                <a:solidFill>
                  <a:srgbClr val="000000"/>
                </a:solidFill>
                <a:latin typeface="Lucida Sans" charset="0"/>
              </a:rPr>
              <a:t>Hosenback</a:t>
            </a:r>
            <a:endParaRPr lang="en-US" altLang="en-US" sz="4100" b="1" dirty="0">
              <a:solidFill>
                <a:srgbClr val="000000"/>
              </a:solidFill>
              <a:latin typeface="Lucida San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a:solidFill>
                  <a:srgbClr val="000000"/>
                </a:solidFill>
                <a:latin typeface="Lucida Sans" charset="0"/>
              </a:rPr>
              <a:t>Comparison with Zemax</a:t>
            </a:r>
          </a:p>
        </p:txBody>
      </p:sp>
      <p:sp>
        <p:nvSpPr>
          <p:cNvPr id="13314" name="Text Box 2"/>
          <p:cNvSpPr txBox="1">
            <a:spLocks noChangeArrowheads="1"/>
          </p:cNvSpPr>
          <p:nvPr/>
        </p:nvSpPr>
        <p:spPr bwMode="auto">
          <a:xfrm>
            <a:off x="381000" y="1066800"/>
            <a:ext cx="8229600" cy="541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541338" indent="-40640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1pPr>
            <a:lvl2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2pPr>
            <a:lvl3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3pPr>
            <a:lvl4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4pPr>
            <a:lvl5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9pPr>
          </a:lstStyle>
          <a:p>
            <a:pPr eaLnBrk="1" hangingPunct="1">
              <a:spcBef>
                <a:spcPts val="563"/>
              </a:spcBef>
              <a:spcAft>
                <a:spcPts val="1425"/>
              </a:spcAft>
              <a:buClr>
                <a:srgbClr val="F9F9F9"/>
              </a:buClr>
              <a:buSzPct val="65000"/>
              <a:buFont typeface="Wingdings 2" panose="05020102010507070707" pitchFamily="18" charset="2"/>
              <a:buChar char=""/>
              <a:defRPr/>
            </a:pPr>
            <a:r>
              <a:rPr lang="en-US" altLang="en-US" sz="2800" dirty="0">
                <a:latin typeface="Book Antiqua" panose="02040602050305030304" pitchFamily="18" charset="0"/>
              </a:rPr>
              <a:t>Screen shot of the RMS spot size of an optimized Double Gauss using </a:t>
            </a:r>
            <a:r>
              <a:rPr lang="en-US" altLang="en-US" sz="2800" dirty="0" err="1">
                <a:latin typeface="Book Antiqua" panose="02040602050305030304" pitchFamily="18" charset="0"/>
              </a:rPr>
              <a:t>zemax</a:t>
            </a:r>
            <a:endParaRPr lang="en-US" altLang="en-US" sz="2800" dirty="0">
              <a:latin typeface="Book Antiqua" panose="02040602050305030304" pitchFamily="18" charset="0"/>
            </a:endParaRPr>
          </a:p>
          <a:p>
            <a:pPr marL="134938" indent="0" eaLnBrk="1" hangingPunct="1">
              <a:spcBef>
                <a:spcPts val="563"/>
              </a:spcBef>
              <a:spcAft>
                <a:spcPts val="1425"/>
              </a:spcAft>
              <a:buClr>
                <a:srgbClr val="F9F9F9"/>
              </a:buClr>
              <a:buSzPct val="65000"/>
              <a:buFont typeface="Times New Roman" panose="02020603050405020304" pitchFamily="18" charset="0"/>
              <a:buNone/>
              <a:defRPr/>
            </a:pPr>
            <a:endParaRPr lang="en-US" altLang="en-US" sz="2800" dirty="0">
              <a:latin typeface="Book Antiqua" panose="02040602050305030304" pitchFamily="18" charset="0"/>
            </a:endParaRPr>
          </a:p>
        </p:txBody>
      </p:sp>
      <p:pic>
        <p:nvPicPr>
          <p:cNvPr id="24580" name="Picture 1"/>
          <p:cNvPicPr>
            <a:picLocks noChangeAspect="1"/>
          </p:cNvPicPr>
          <p:nvPr/>
        </p:nvPicPr>
        <p:blipFill>
          <a:blip r:embed="rId3"/>
          <a:srcRect/>
          <a:stretch>
            <a:fillRect/>
          </a:stretch>
        </p:blipFill>
        <p:spPr bwMode="auto">
          <a:xfrm>
            <a:off x="76200" y="2070100"/>
            <a:ext cx="9210675" cy="47879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a:solidFill>
                  <a:srgbClr val="000000"/>
                </a:solidFill>
                <a:latin typeface="Lucida Sans" charset="0"/>
              </a:rPr>
              <a:t>Comparison with Zemax</a:t>
            </a:r>
          </a:p>
        </p:txBody>
      </p:sp>
      <p:sp>
        <p:nvSpPr>
          <p:cNvPr id="13314" name="Text Box 2"/>
          <p:cNvSpPr txBox="1">
            <a:spLocks noChangeArrowheads="1"/>
          </p:cNvSpPr>
          <p:nvPr/>
        </p:nvSpPr>
        <p:spPr bwMode="auto">
          <a:xfrm>
            <a:off x="381000" y="1066800"/>
            <a:ext cx="8229600" cy="541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541338" indent="-40640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1pPr>
            <a:lvl2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2pPr>
            <a:lvl3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3pPr>
            <a:lvl4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4pPr>
            <a:lvl5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9pPr>
          </a:lstStyle>
          <a:p>
            <a:pPr eaLnBrk="1" hangingPunct="1">
              <a:spcBef>
                <a:spcPts val="563"/>
              </a:spcBef>
              <a:spcAft>
                <a:spcPts val="1425"/>
              </a:spcAft>
              <a:buClr>
                <a:srgbClr val="F9F9F9"/>
              </a:buClr>
              <a:buSzPct val="65000"/>
              <a:buFont typeface="Wingdings 2" panose="05020102010507070707" pitchFamily="18" charset="2"/>
              <a:buChar char=""/>
              <a:defRPr/>
            </a:pPr>
            <a:r>
              <a:rPr lang="en-US" altLang="en-US" sz="2800" dirty="0">
                <a:latin typeface="Book Antiqua" panose="02040602050305030304" pitchFamily="18" charset="0"/>
              </a:rPr>
              <a:t>Screen shot of the RMS spot size of an optimized Double Gauss using </a:t>
            </a:r>
            <a:r>
              <a:rPr lang="en-US" altLang="en-US" sz="2800" dirty="0" err="1">
                <a:latin typeface="Book Antiqua" panose="02040602050305030304" pitchFamily="18" charset="0"/>
              </a:rPr>
              <a:t>zemax</a:t>
            </a:r>
            <a:endParaRPr lang="en-US" altLang="en-US" sz="2800" dirty="0">
              <a:latin typeface="Book Antiqua" panose="02040602050305030304" pitchFamily="18" charset="0"/>
            </a:endParaRPr>
          </a:p>
          <a:p>
            <a:pPr marL="134938" indent="0" eaLnBrk="1" hangingPunct="1">
              <a:spcBef>
                <a:spcPts val="563"/>
              </a:spcBef>
              <a:spcAft>
                <a:spcPts val="1425"/>
              </a:spcAft>
              <a:buClr>
                <a:srgbClr val="F9F9F9"/>
              </a:buClr>
              <a:buSzPct val="65000"/>
              <a:buFont typeface="Times New Roman" panose="02020603050405020304" pitchFamily="18" charset="0"/>
              <a:buNone/>
              <a:defRPr/>
            </a:pPr>
            <a:endParaRPr lang="en-US" altLang="en-US" sz="2800" dirty="0">
              <a:latin typeface="Book Antiqua" panose="02040602050305030304" pitchFamily="18" charset="0"/>
            </a:endParaRPr>
          </a:p>
        </p:txBody>
      </p:sp>
      <p:pic>
        <p:nvPicPr>
          <p:cNvPr id="26628" name="Picture 2"/>
          <p:cNvPicPr>
            <a:picLocks noChangeAspect="1"/>
          </p:cNvPicPr>
          <p:nvPr/>
        </p:nvPicPr>
        <p:blipFill>
          <a:blip r:embed="rId3"/>
          <a:srcRect/>
          <a:stretch>
            <a:fillRect/>
          </a:stretch>
        </p:blipFill>
        <p:spPr bwMode="auto">
          <a:xfrm>
            <a:off x="-63500" y="1905000"/>
            <a:ext cx="9291638" cy="48768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a:solidFill>
                  <a:srgbClr val="000000"/>
                </a:solidFill>
                <a:latin typeface="Lucida Sans" charset="0"/>
              </a:rPr>
              <a:t>Comparison with Zemax</a:t>
            </a:r>
          </a:p>
        </p:txBody>
      </p:sp>
      <p:sp>
        <p:nvSpPr>
          <p:cNvPr id="13314" name="Text Box 2"/>
          <p:cNvSpPr txBox="1">
            <a:spLocks noChangeArrowheads="1"/>
          </p:cNvSpPr>
          <p:nvPr/>
        </p:nvSpPr>
        <p:spPr bwMode="auto">
          <a:xfrm>
            <a:off x="381000" y="1066800"/>
            <a:ext cx="8229600" cy="541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541338" indent="-40640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1pPr>
            <a:lvl2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2pPr>
            <a:lvl3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3pPr>
            <a:lvl4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4pPr>
            <a:lvl5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9pPr>
          </a:lstStyle>
          <a:p>
            <a:pPr eaLnBrk="1" hangingPunct="1">
              <a:spcBef>
                <a:spcPts val="563"/>
              </a:spcBef>
              <a:spcAft>
                <a:spcPts val="1425"/>
              </a:spcAft>
              <a:buClr>
                <a:srgbClr val="F9F9F9"/>
              </a:buClr>
              <a:buSzPct val="65000"/>
              <a:buFont typeface="Wingdings 2" panose="05020102010507070707" pitchFamily="18" charset="2"/>
              <a:buChar char=""/>
              <a:defRPr/>
            </a:pPr>
            <a:r>
              <a:rPr lang="en-US" altLang="en-US" sz="2800" dirty="0">
                <a:latin typeface="Book Antiqua" panose="02040602050305030304" pitchFamily="18" charset="0"/>
              </a:rPr>
              <a:t>Screen shot of the RMS spot size of an optimized Cooke Triplet using </a:t>
            </a:r>
            <a:r>
              <a:rPr lang="en-US" altLang="en-US" sz="2800" dirty="0" err="1">
                <a:latin typeface="Book Antiqua" panose="02040602050305030304" pitchFamily="18" charset="0"/>
              </a:rPr>
              <a:t>zemax</a:t>
            </a:r>
            <a:endParaRPr lang="en-US" altLang="en-US" sz="2800" dirty="0">
              <a:latin typeface="Book Antiqua" panose="02040602050305030304" pitchFamily="18" charset="0"/>
            </a:endParaRPr>
          </a:p>
          <a:p>
            <a:pPr marL="134938" indent="0" eaLnBrk="1" hangingPunct="1">
              <a:spcBef>
                <a:spcPts val="563"/>
              </a:spcBef>
              <a:spcAft>
                <a:spcPts val="1425"/>
              </a:spcAft>
              <a:buClr>
                <a:srgbClr val="F9F9F9"/>
              </a:buClr>
              <a:buSzPct val="65000"/>
              <a:buFont typeface="Times New Roman" panose="02020603050405020304" pitchFamily="18" charset="0"/>
              <a:buNone/>
              <a:defRPr/>
            </a:pPr>
            <a:endParaRPr lang="en-US" altLang="en-US" sz="2800" dirty="0">
              <a:latin typeface="Book Antiqua" panose="02040602050305030304" pitchFamily="18" charset="0"/>
            </a:endParaRPr>
          </a:p>
        </p:txBody>
      </p:sp>
      <p:pic>
        <p:nvPicPr>
          <p:cNvPr id="28676" name="Picture 6"/>
          <p:cNvPicPr>
            <a:picLocks noChangeAspect="1"/>
          </p:cNvPicPr>
          <p:nvPr/>
        </p:nvPicPr>
        <p:blipFill>
          <a:blip r:embed="rId3"/>
          <a:srcRect/>
          <a:stretch>
            <a:fillRect/>
          </a:stretch>
        </p:blipFill>
        <p:spPr bwMode="auto">
          <a:xfrm>
            <a:off x="0" y="1828800"/>
            <a:ext cx="9450388" cy="50292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a:solidFill>
                  <a:srgbClr val="000000"/>
                </a:solidFill>
                <a:latin typeface="Lucida Sans" charset="0"/>
              </a:rPr>
              <a:t>Comparison with Zemax</a:t>
            </a:r>
          </a:p>
        </p:txBody>
      </p:sp>
      <p:sp>
        <p:nvSpPr>
          <p:cNvPr id="13314" name="Text Box 2"/>
          <p:cNvSpPr txBox="1">
            <a:spLocks noChangeArrowheads="1"/>
          </p:cNvSpPr>
          <p:nvPr/>
        </p:nvSpPr>
        <p:spPr bwMode="auto">
          <a:xfrm>
            <a:off x="381000" y="1066800"/>
            <a:ext cx="8229600" cy="541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541338" indent="-40640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1pPr>
            <a:lvl2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2pPr>
            <a:lvl3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3pPr>
            <a:lvl4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4pPr>
            <a:lvl5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9pPr>
          </a:lstStyle>
          <a:p>
            <a:pPr eaLnBrk="1" hangingPunct="1">
              <a:spcBef>
                <a:spcPts val="563"/>
              </a:spcBef>
              <a:spcAft>
                <a:spcPts val="1425"/>
              </a:spcAft>
              <a:buClr>
                <a:srgbClr val="F9F9F9"/>
              </a:buClr>
              <a:buSzPct val="65000"/>
              <a:buFont typeface="Wingdings 2" panose="05020102010507070707" pitchFamily="18" charset="2"/>
              <a:buChar char=""/>
              <a:defRPr/>
            </a:pPr>
            <a:r>
              <a:rPr lang="en-US" altLang="en-US" sz="2800" dirty="0">
                <a:latin typeface="Book Antiqua" panose="02040602050305030304" pitchFamily="18" charset="0"/>
              </a:rPr>
              <a:t>Screen shot of the RMS spot size of an optimized Cooke Triplet using </a:t>
            </a:r>
            <a:r>
              <a:rPr lang="en-US" altLang="en-US" sz="2800" dirty="0" err="1">
                <a:latin typeface="Book Antiqua" panose="02040602050305030304" pitchFamily="18" charset="0"/>
              </a:rPr>
              <a:t>zemax</a:t>
            </a:r>
            <a:endParaRPr lang="en-US" altLang="en-US" sz="2800" dirty="0">
              <a:latin typeface="Book Antiqua" panose="02040602050305030304" pitchFamily="18" charset="0"/>
            </a:endParaRPr>
          </a:p>
          <a:p>
            <a:pPr marL="134938" indent="0" eaLnBrk="1" hangingPunct="1">
              <a:spcBef>
                <a:spcPts val="563"/>
              </a:spcBef>
              <a:spcAft>
                <a:spcPts val="1425"/>
              </a:spcAft>
              <a:buClr>
                <a:srgbClr val="F9F9F9"/>
              </a:buClr>
              <a:buSzPct val="65000"/>
              <a:buFont typeface="Times New Roman" panose="02020603050405020304" pitchFamily="18" charset="0"/>
              <a:buNone/>
              <a:defRPr/>
            </a:pPr>
            <a:endParaRPr lang="en-US" altLang="en-US" sz="2800" dirty="0">
              <a:latin typeface="Book Antiqua" panose="02040602050305030304" pitchFamily="18" charset="0"/>
            </a:endParaRPr>
          </a:p>
        </p:txBody>
      </p:sp>
      <p:pic>
        <p:nvPicPr>
          <p:cNvPr id="30724" name="Picture 5"/>
          <p:cNvPicPr>
            <a:picLocks noChangeAspect="1"/>
          </p:cNvPicPr>
          <p:nvPr/>
        </p:nvPicPr>
        <p:blipFill>
          <a:blip r:embed="rId3"/>
          <a:srcRect/>
          <a:stretch>
            <a:fillRect/>
          </a:stretch>
        </p:blipFill>
        <p:spPr bwMode="auto">
          <a:xfrm>
            <a:off x="33338" y="2057400"/>
            <a:ext cx="9063037" cy="48006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a:solidFill>
                  <a:srgbClr val="000000"/>
                </a:solidFill>
                <a:latin typeface="Lucida Sans" charset="0"/>
              </a:rPr>
              <a:t>Comparison with Zemax</a:t>
            </a:r>
          </a:p>
        </p:txBody>
      </p:sp>
      <p:sp>
        <p:nvSpPr>
          <p:cNvPr id="13314" name="Text Box 2"/>
          <p:cNvSpPr txBox="1">
            <a:spLocks noChangeArrowheads="1"/>
          </p:cNvSpPr>
          <p:nvPr/>
        </p:nvSpPr>
        <p:spPr bwMode="auto">
          <a:xfrm>
            <a:off x="381000" y="1219200"/>
            <a:ext cx="8229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541338" indent="-40640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1pPr>
            <a:lvl2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2pPr>
            <a:lvl3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3pPr>
            <a:lvl4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4pPr>
            <a:lvl5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9pPr>
          </a:lstStyle>
          <a:p>
            <a:pPr eaLnBrk="1" hangingPunct="1">
              <a:spcBef>
                <a:spcPts val="563"/>
              </a:spcBef>
              <a:spcAft>
                <a:spcPts val="1425"/>
              </a:spcAft>
              <a:buClr>
                <a:srgbClr val="F9F9F9"/>
              </a:buClr>
              <a:buSzPct val="65000"/>
              <a:buFont typeface="Wingdings 2" panose="05020102010507070707" pitchFamily="18" charset="2"/>
              <a:buChar char=""/>
              <a:defRPr/>
            </a:pPr>
            <a:r>
              <a:rPr lang="en-US" altLang="en-US" sz="2800" dirty="0">
                <a:latin typeface="Book Antiqua" panose="02040602050305030304" pitchFamily="18" charset="0"/>
              </a:rPr>
              <a:t>The same parameters are entered into the CAOPAD with same variables as constraints.</a:t>
            </a:r>
          </a:p>
          <a:p>
            <a:pPr eaLnBrk="1" hangingPunct="1">
              <a:spcBef>
                <a:spcPts val="563"/>
              </a:spcBef>
              <a:spcAft>
                <a:spcPts val="1425"/>
              </a:spcAft>
              <a:buClr>
                <a:srgbClr val="F9F9F9"/>
              </a:buClr>
              <a:buSzPct val="65000"/>
              <a:buFont typeface="Wingdings 2" panose="05020102010507070707" pitchFamily="18" charset="2"/>
              <a:buChar char=""/>
              <a:defRPr/>
            </a:pPr>
            <a:endParaRPr lang="en-US" altLang="en-US" sz="2800" dirty="0">
              <a:latin typeface="Book Antiqua" panose="02040602050305030304" pitchFamily="18" charset="0"/>
            </a:endParaRPr>
          </a:p>
          <a:p>
            <a:pPr marL="134938" indent="0" eaLnBrk="1" hangingPunct="1">
              <a:spcBef>
                <a:spcPts val="563"/>
              </a:spcBef>
              <a:spcAft>
                <a:spcPts val="1425"/>
              </a:spcAft>
              <a:buClr>
                <a:srgbClr val="F9F9F9"/>
              </a:buClr>
              <a:buSzPct val="65000"/>
              <a:buFont typeface="Times New Roman" panose="02020603050405020304" pitchFamily="18" charset="0"/>
              <a:buNone/>
              <a:defRPr/>
            </a:pPr>
            <a:endParaRPr lang="en-US" altLang="en-US" sz="2800" dirty="0">
              <a:latin typeface="Book Antiqua" panose="02040602050305030304" pitchFamily="18" charset="0"/>
            </a:endParaRPr>
          </a:p>
        </p:txBody>
      </p:sp>
      <p:pic>
        <p:nvPicPr>
          <p:cNvPr id="32772" name="Picture 2"/>
          <p:cNvPicPr>
            <a:picLocks noChangeAspect="1"/>
          </p:cNvPicPr>
          <p:nvPr/>
        </p:nvPicPr>
        <p:blipFill>
          <a:blip r:embed="rId3"/>
          <a:srcRect/>
          <a:stretch>
            <a:fillRect/>
          </a:stretch>
        </p:blipFill>
        <p:spPr bwMode="auto">
          <a:xfrm>
            <a:off x="0" y="2209800"/>
            <a:ext cx="9086850" cy="43688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a:solidFill>
                  <a:srgbClr val="000000"/>
                </a:solidFill>
                <a:latin typeface="Lucida Sans" charset="0"/>
              </a:rPr>
              <a:t>Comparison with Zemax</a:t>
            </a:r>
          </a:p>
        </p:txBody>
      </p:sp>
      <p:sp>
        <p:nvSpPr>
          <p:cNvPr id="13314" name="Text Box 2"/>
          <p:cNvSpPr txBox="1">
            <a:spLocks noChangeArrowheads="1"/>
          </p:cNvSpPr>
          <p:nvPr/>
        </p:nvSpPr>
        <p:spPr bwMode="auto">
          <a:xfrm>
            <a:off x="381000" y="1219200"/>
            <a:ext cx="8229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541338" indent="-40640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1pPr>
            <a:lvl2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2pPr>
            <a:lvl3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3pPr>
            <a:lvl4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4pPr>
            <a:lvl5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9pPr>
          </a:lstStyle>
          <a:p>
            <a:pPr eaLnBrk="1" hangingPunct="1">
              <a:spcBef>
                <a:spcPts val="563"/>
              </a:spcBef>
              <a:spcAft>
                <a:spcPts val="1425"/>
              </a:spcAft>
              <a:buClr>
                <a:srgbClr val="F9F9F9"/>
              </a:buClr>
              <a:buSzPct val="65000"/>
              <a:buFont typeface="Wingdings 2" panose="05020102010507070707" pitchFamily="18" charset="2"/>
              <a:buChar char=""/>
              <a:defRPr/>
            </a:pPr>
            <a:r>
              <a:rPr lang="en-US" altLang="en-US" sz="2800" dirty="0">
                <a:latin typeface="Book Antiqua" panose="02040602050305030304" pitchFamily="18" charset="0"/>
              </a:rPr>
              <a:t>The same parameters are entered into the CAOPAD after optimization.</a:t>
            </a:r>
          </a:p>
          <a:p>
            <a:pPr eaLnBrk="1" hangingPunct="1">
              <a:spcBef>
                <a:spcPts val="563"/>
              </a:spcBef>
              <a:spcAft>
                <a:spcPts val="1425"/>
              </a:spcAft>
              <a:buClr>
                <a:srgbClr val="F9F9F9"/>
              </a:buClr>
              <a:buSzPct val="65000"/>
              <a:buFont typeface="Wingdings 2" panose="05020102010507070707" pitchFamily="18" charset="2"/>
              <a:buChar char=""/>
              <a:defRPr/>
            </a:pPr>
            <a:endParaRPr lang="en-US" altLang="en-US" sz="2800" dirty="0">
              <a:latin typeface="Book Antiqua" panose="02040602050305030304" pitchFamily="18" charset="0"/>
            </a:endParaRPr>
          </a:p>
          <a:p>
            <a:pPr marL="134938" indent="0" eaLnBrk="1" hangingPunct="1">
              <a:spcBef>
                <a:spcPts val="563"/>
              </a:spcBef>
              <a:spcAft>
                <a:spcPts val="1425"/>
              </a:spcAft>
              <a:buClr>
                <a:srgbClr val="F9F9F9"/>
              </a:buClr>
              <a:buSzPct val="65000"/>
              <a:buFont typeface="Times New Roman" panose="02020603050405020304" pitchFamily="18" charset="0"/>
              <a:buNone/>
              <a:defRPr/>
            </a:pPr>
            <a:endParaRPr lang="en-US" altLang="en-US" sz="2800" dirty="0">
              <a:latin typeface="Book Antiqua" panose="02040602050305030304" pitchFamily="18" charset="0"/>
            </a:endParaRPr>
          </a:p>
        </p:txBody>
      </p:sp>
      <p:pic>
        <p:nvPicPr>
          <p:cNvPr id="34820" name="Picture 1"/>
          <p:cNvPicPr>
            <a:picLocks noChangeAspect="1"/>
          </p:cNvPicPr>
          <p:nvPr/>
        </p:nvPicPr>
        <p:blipFill>
          <a:blip r:embed="rId3"/>
          <a:srcRect/>
          <a:stretch>
            <a:fillRect/>
          </a:stretch>
        </p:blipFill>
        <p:spPr bwMode="auto">
          <a:xfrm>
            <a:off x="212725" y="2133600"/>
            <a:ext cx="8718550" cy="456247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a:solidFill>
                  <a:srgbClr val="000000"/>
                </a:solidFill>
                <a:latin typeface="Lucida Sans" charset="0"/>
              </a:rPr>
              <a:t>Comparison with Zemax</a:t>
            </a:r>
          </a:p>
        </p:txBody>
      </p:sp>
      <p:sp>
        <p:nvSpPr>
          <p:cNvPr id="13314" name="Text Box 2"/>
          <p:cNvSpPr txBox="1">
            <a:spLocks noChangeArrowheads="1"/>
          </p:cNvSpPr>
          <p:nvPr/>
        </p:nvSpPr>
        <p:spPr bwMode="auto">
          <a:xfrm>
            <a:off x="381000" y="1066800"/>
            <a:ext cx="8229600" cy="541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541338" indent="-40640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1pPr>
            <a:lvl2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2pPr>
            <a:lvl3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3pPr>
            <a:lvl4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4pPr>
            <a:lvl5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9pPr>
          </a:lstStyle>
          <a:p>
            <a:pPr eaLnBrk="1" hangingPunct="1">
              <a:spcBef>
                <a:spcPts val="563"/>
              </a:spcBef>
              <a:spcAft>
                <a:spcPts val="1425"/>
              </a:spcAft>
              <a:buClr>
                <a:srgbClr val="F9F9F9"/>
              </a:buClr>
              <a:buSzPct val="65000"/>
              <a:buFont typeface="Wingdings 2" panose="05020102010507070707" pitchFamily="18" charset="2"/>
              <a:buChar char=""/>
              <a:defRPr/>
            </a:pPr>
            <a:r>
              <a:rPr lang="en-US" altLang="en-US" sz="2800" dirty="0">
                <a:latin typeface="Book Antiqua" panose="02040602050305030304" pitchFamily="18" charset="0"/>
              </a:rPr>
              <a:t>Screen shot of the RMS spot size of an optimized Cooke Triplet using </a:t>
            </a:r>
            <a:r>
              <a:rPr lang="en-US" altLang="en-US" sz="2800" dirty="0" err="1">
                <a:latin typeface="Book Antiqua" panose="02040602050305030304" pitchFamily="18" charset="0"/>
              </a:rPr>
              <a:t>zemax</a:t>
            </a:r>
            <a:endParaRPr lang="en-US" altLang="en-US" sz="2800" dirty="0">
              <a:latin typeface="Book Antiqua" panose="02040602050305030304" pitchFamily="18" charset="0"/>
            </a:endParaRPr>
          </a:p>
          <a:p>
            <a:pPr marL="134938" indent="0" eaLnBrk="1" hangingPunct="1">
              <a:spcBef>
                <a:spcPts val="563"/>
              </a:spcBef>
              <a:spcAft>
                <a:spcPts val="1425"/>
              </a:spcAft>
              <a:buClr>
                <a:srgbClr val="F9F9F9"/>
              </a:buClr>
              <a:buSzPct val="65000"/>
              <a:buFont typeface="Times New Roman" panose="02020603050405020304" pitchFamily="18" charset="0"/>
              <a:buNone/>
              <a:defRPr/>
            </a:pPr>
            <a:endParaRPr lang="en-US" altLang="en-US" sz="2800" dirty="0">
              <a:latin typeface="Book Antiqua" panose="02040602050305030304" pitchFamily="18" charset="0"/>
            </a:endParaRPr>
          </a:p>
        </p:txBody>
      </p:sp>
      <p:pic>
        <p:nvPicPr>
          <p:cNvPr id="36868" name="Picture 1"/>
          <p:cNvPicPr>
            <a:picLocks noChangeAspect="1"/>
          </p:cNvPicPr>
          <p:nvPr/>
        </p:nvPicPr>
        <p:blipFill>
          <a:blip r:embed="rId3"/>
          <a:srcRect/>
          <a:stretch>
            <a:fillRect/>
          </a:stretch>
        </p:blipFill>
        <p:spPr bwMode="auto">
          <a:xfrm>
            <a:off x="152400" y="2090738"/>
            <a:ext cx="8991600" cy="4799012"/>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a:solidFill>
                  <a:srgbClr val="000000"/>
                </a:solidFill>
                <a:latin typeface="Lucida Sans" charset="0"/>
              </a:rPr>
              <a:t>Comparison with Zemax</a:t>
            </a:r>
          </a:p>
        </p:txBody>
      </p:sp>
      <p:sp>
        <p:nvSpPr>
          <p:cNvPr id="13314" name="Text Box 2"/>
          <p:cNvSpPr txBox="1">
            <a:spLocks noChangeArrowheads="1"/>
          </p:cNvSpPr>
          <p:nvPr/>
        </p:nvSpPr>
        <p:spPr bwMode="auto">
          <a:xfrm>
            <a:off x="381000" y="1524000"/>
            <a:ext cx="8229600"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541338" indent="-40640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1pPr>
            <a:lvl2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2pPr>
            <a:lvl3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3pPr>
            <a:lvl4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4pPr>
            <a:lvl5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9pPr>
          </a:lstStyle>
          <a:p>
            <a:pPr eaLnBrk="1" hangingPunct="1">
              <a:spcBef>
                <a:spcPts val="563"/>
              </a:spcBef>
              <a:spcAft>
                <a:spcPts val="1425"/>
              </a:spcAft>
              <a:buClr>
                <a:srgbClr val="F9F9F9"/>
              </a:buClr>
              <a:buSzPct val="65000"/>
              <a:buFont typeface="Wingdings 2" panose="05020102010507070707" pitchFamily="18" charset="2"/>
              <a:buChar char=""/>
              <a:defRPr/>
            </a:pPr>
            <a:r>
              <a:rPr lang="en-US" altLang="en-US" sz="2800" dirty="0">
                <a:latin typeface="Book Antiqua" panose="02040602050305030304" pitchFamily="18" charset="0"/>
              </a:rPr>
              <a:t>For the same system, merit function and variables or constraints,</a:t>
            </a:r>
          </a:p>
          <a:p>
            <a:pPr eaLnBrk="1" hangingPunct="1">
              <a:spcBef>
                <a:spcPts val="563"/>
              </a:spcBef>
              <a:spcAft>
                <a:spcPts val="1425"/>
              </a:spcAft>
              <a:buClr>
                <a:srgbClr val="F9F9F9"/>
              </a:buClr>
              <a:buSzPct val="65000"/>
              <a:buFont typeface="Wingdings 2" panose="05020102010507070707" pitchFamily="18" charset="2"/>
              <a:buChar char=""/>
              <a:defRPr/>
            </a:pPr>
            <a:r>
              <a:rPr lang="en-US" altLang="en-US" sz="2800" dirty="0">
                <a:latin typeface="Book Antiqua" panose="02040602050305030304" pitchFamily="18" charset="0"/>
              </a:rPr>
              <a:t>The CAOPAD was able to find a configuration with a smaller RMS spot size that with </a:t>
            </a:r>
            <a:r>
              <a:rPr lang="en-US" altLang="en-US" sz="2800" dirty="0" err="1">
                <a:latin typeface="Book Antiqua" panose="02040602050305030304" pitchFamily="18" charset="0"/>
              </a:rPr>
              <a:t>Zemax</a:t>
            </a:r>
            <a:r>
              <a:rPr lang="en-US" altLang="en-US" sz="2800" dirty="0">
                <a:latin typeface="Book Antiqua" panose="02040602050305030304" pitchFamily="18" charset="0"/>
              </a:rPr>
              <a:t>.</a:t>
            </a:r>
          </a:p>
          <a:p>
            <a:pPr eaLnBrk="1" hangingPunct="1">
              <a:spcBef>
                <a:spcPts val="563"/>
              </a:spcBef>
              <a:spcAft>
                <a:spcPts val="1425"/>
              </a:spcAft>
              <a:buClr>
                <a:srgbClr val="F9F9F9"/>
              </a:buClr>
              <a:buSzPct val="65000"/>
              <a:buFont typeface="Wingdings 2" panose="05020102010507070707" pitchFamily="18" charset="2"/>
              <a:buChar char=""/>
              <a:defRPr/>
            </a:pPr>
            <a:r>
              <a:rPr lang="en-US" altLang="en-US" sz="2800" dirty="0">
                <a:latin typeface="Book Antiqua" panose="02040602050305030304" pitchFamily="18" charset="0"/>
              </a:rPr>
              <a:t>This is because Simulated Annealing was able to persist to global minimum.</a:t>
            </a:r>
          </a:p>
          <a:p>
            <a:pPr eaLnBrk="1" hangingPunct="1">
              <a:spcBef>
                <a:spcPts val="563"/>
              </a:spcBef>
              <a:spcAft>
                <a:spcPts val="1425"/>
              </a:spcAft>
              <a:buClr>
                <a:srgbClr val="F9F9F9"/>
              </a:buClr>
              <a:buSzPct val="65000"/>
              <a:buFont typeface="Wingdings 2" panose="05020102010507070707" pitchFamily="18" charset="2"/>
              <a:buChar char=""/>
              <a:defRPr/>
            </a:pPr>
            <a:r>
              <a:rPr lang="en-US" altLang="en-US" sz="2800" dirty="0">
                <a:latin typeface="Book Antiqua" panose="02040602050305030304" pitchFamily="18" charset="0"/>
              </a:rPr>
              <a:t>Systems with better imaging can be designed using this type of optimization.</a:t>
            </a:r>
          </a:p>
          <a:p>
            <a:pPr eaLnBrk="1" hangingPunct="1">
              <a:spcBef>
                <a:spcPts val="563"/>
              </a:spcBef>
              <a:spcAft>
                <a:spcPts val="1425"/>
              </a:spcAft>
              <a:buClr>
                <a:srgbClr val="F9F9F9"/>
              </a:buClr>
              <a:buSzPct val="65000"/>
              <a:buFont typeface="Wingdings 2" panose="05020102010507070707" pitchFamily="18" charset="2"/>
              <a:buChar char=""/>
              <a:defRPr/>
            </a:pPr>
            <a:endParaRPr lang="en-US" altLang="en-US" sz="2800" dirty="0">
              <a:latin typeface="Book Antiqua" panose="02040602050305030304" pitchFamily="18" charset="0"/>
            </a:endParaRPr>
          </a:p>
          <a:p>
            <a:pPr marL="134938" indent="0" eaLnBrk="1" hangingPunct="1">
              <a:spcBef>
                <a:spcPts val="563"/>
              </a:spcBef>
              <a:spcAft>
                <a:spcPts val="1425"/>
              </a:spcAft>
              <a:buClr>
                <a:srgbClr val="F9F9F9"/>
              </a:buClr>
              <a:buSzPct val="65000"/>
              <a:buFont typeface="Times New Roman" panose="02020603050405020304" pitchFamily="18" charset="0"/>
              <a:buNone/>
              <a:defRPr/>
            </a:pPr>
            <a:endParaRPr lang="en-US" altLang="en-US" sz="2800" dirty="0">
              <a:latin typeface="Book Antiqua" panose="0204060205030503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a:solidFill>
                  <a:srgbClr val="000000"/>
                </a:solidFill>
                <a:latin typeface="Lucida Sans" charset="0"/>
              </a:rPr>
              <a:t>Applications</a:t>
            </a:r>
          </a:p>
        </p:txBody>
      </p:sp>
      <p:sp>
        <p:nvSpPr>
          <p:cNvPr id="45059" name="Text Box 2"/>
          <p:cNvSpPr txBox="1">
            <a:spLocks noChangeArrowheads="1"/>
          </p:cNvSpPr>
          <p:nvPr/>
        </p:nvSpPr>
        <p:spPr bwMode="auto">
          <a:xfrm>
            <a:off x="228600" y="1524000"/>
            <a:ext cx="8610600" cy="4784725"/>
          </a:xfrm>
          <a:prstGeom prst="rect">
            <a:avLst/>
          </a:prstGeom>
          <a:noFill/>
          <a:ln w="9525">
            <a:noFill/>
            <a:round/>
            <a:headEnd/>
            <a:tailEnd/>
          </a:ln>
          <a:effectLst/>
        </p:spPr>
        <p:txBody>
          <a:bodyPr lIns="90000" tIns="45000" rIns="90000" bIns="45000"/>
          <a:lstStyle/>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a:solidFill>
                  <a:srgbClr val="000000"/>
                </a:solidFill>
                <a:latin typeface="Book Antiqua" charset="0"/>
              </a:rPr>
              <a:t>Shown is the designing a Projector using CAOPAD. – original</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endParaRPr lang="en-US" altLang="en-US" sz="2800">
              <a:solidFill>
                <a:srgbClr val="000000"/>
              </a:solidFill>
              <a:latin typeface="Book Antiqua" charset="0"/>
            </a:endParaRP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endParaRPr lang="en-US" altLang="en-US" sz="2800">
              <a:solidFill>
                <a:srgbClr val="000000"/>
              </a:solidFill>
              <a:latin typeface="Book Antiqua" charset="0"/>
            </a:endParaRPr>
          </a:p>
        </p:txBody>
      </p:sp>
      <p:pic>
        <p:nvPicPr>
          <p:cNvPr id="45060" name="Picture 2"/>
          <p:cNvPicPr>
            <a:picLocks noChangeAspect="1"/>
          </p:cNvPicPr>
          <p:nvPr/>
        </p:nvPicPr>
        <p:blipFill>
          <a:blip r:embed="rId3"/>
          <a:srcRect/>
          <a:stretch>
            <a:fillRect/>
          </a:stretch>
        </p:blipFill>
        <p:spPr bwMode="auto">
          <a:xfrm>
            <a:off x="0" y="2362200"/>
            <a:ext cx="8839200" cy="456247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a:solidFill>
                  <a:srgbClr val="000000"/>
                </a:solidFill>
                <a:latin typeface="Lucida Sans" charset="0"/>
              </a:rPr>
              <a:t>Applications</a:t>
            </a:r>
          </a:p>
        </p:txBody>
      </p:sp>
      <p:sp>
        <p:nvSpPr>
          <p:cNvPr id="47107" name="Text Box 2"/>
          <p:cNvSpPr txBox="1">
            <a:spLocks noChangeArrowheads="1"/>
          </p:cNvSpPr>
          <p:nvPr/>
        </p:nvSpPr>
        <p:spPr bwMode="auto">
          <a:xfrm>
            <a:off x="228600" y="1524000"/>
            <a:ext cx="8610600" cy="4784725"/>
          </a:xfrm>
          <a:prstGeom prst="rect">
            <a:avLst/>
          </a:prstGeom>
          <a:noFill/>
          <a:ln w="9525">
            <a:noFill/>
            <a:round/>
            <a:headEnd/>
            <a:tailEnd/>
          </a:ln>
          <a:effectLst/>
        </p:spPr>
        <p:txBody>
          <a:bodyPr lIns="90000" tIns="45000" rIns="90000" bIns="45000"/>
          <a:lstStyle/>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a:solidFill>
                  <a:srgbClr val="000000"/>
                </a:solidFill>
                <a:latin typeface="Book Antiqua" charset="0"/>
              </a:rPr>
              <a:t>Shown is the designing a Projector using CAOPAD. – optimization using zemax</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endParaRPr lang="en-US" altLang="en-US" sz="2800">
              <a:solidFill>
                <a:srgbClr val="000000"/>
              </a:solidFill>
              <a:latin typeface="Book Antiqua" charset="0"/>
            </a:endParaRPr>
          </a:p>
        </p:txBody>
      </p:sp>
      <p:pic>
        <p:nvPicPr>
          <p:cNvPr id="47108" name="Picture 1"/>
          <p:cNvPicPr>
            <a:picLocks noChangeAspect="1"/>
          </p:cNvPicPr>
          <p:nvPr/>
        </p:nvPicPr>
        <p:blipFill>
          <a:blip r:embed="rId3"/>
          <a:srcRect/>
          <a:stretch>
            <a:fillRect/>
          </a:stretch>
        </p:blipFill>
        <p:spPr bwMode="auto">
          <a:xfrm>
            <a:off x="222250" y="2438400"/>
            <a:ext cx="8312150" cy="4405313"/>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a:solidFill>
                  <a:srgbClr val="000000"/>
                </a:solidFill>
                <a:latin typeface="Lucida Sans" charset="0"/>
              </a:rPr>
              <a:t>Contents</a:t>
            </a:r>
            <a:br>
              <a:rPr lang="en-US" altLang="en-US" sz="4100" b="1">
                <a:solidFill>
                  <a:srgbClr val="000000"/>
                </a:solidFill>
                <a:latin typeface="Lucida Sans" charset="0"/>
              </a:rPr>
            </a:br>
            <a:endParaRPr lang="en-US" altLang="en-US" sz="4100" b="1">
              <a:solidFill>
                <a:srgbClr val="000000"/>
              </a:solidFill>
              <a:latin typeface="Lucida Sans" charset="0"/>
            </a:endParaRPr>
          </a:p>
        </p:txBody>
      </p:sp>
      <p:sp>
        <p:nvSpPr>
          <p:cNvPr id="6147" name="Text Box 2"/>
          <p:cNvSpPr txBox="1">
            <a:spLocks noChangeArrowheads="1"/>
          </p:cNvSpPr>
          <p:nvPr/>
        </p:nvSpPr>
        <p:spPr bwMode="auto">
          <a:xfrm>
            <a:off x="365125" y="914400"/>
            <a:ext cx="8596313" cy="5715000"/>
          </a:xfrm>
          <a:prstGeom prst="rect">
            <a:avLst/>
          </a:prstGeom>
          <a:noFill/>
          <a:ln w="9525">
            <a:noFill/>
            <a:round/>
            <a:headEnd/>
            <a:tailEnd/>
          </a:ln>
          <a:effectLst/>
        </p:spPr>
        <p:txBody>
          <a:bodyPr lIns="90000" tIns="45000" rIns="90000" bIns="45000"/>
          <a:lstStyle/>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400" dirty="0">
                <a:solidFill>
                  <a:srgbClr val="000000"/>
                </a:solidFill>
                <a:latin typeface="Book Antiqua" charset="0"/>
              </a:rPr>
              <a:t>Introduction to CAOPAD</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400" dirty="0">
                <a:solidFill>
                  <a:srgbClr val="000000"/>
                </a:solidFill>
                <a:latin typeface="Book Antiqua" charset="0"/>
              </a:rPr>
              <a:t>Paraxial Design</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400" dirty="0">
                <a:solidFill>
                  <a:srgbClr val="000000"/>
                </a:solidFill>
                <a:latin typeface="Book Antiqua" charset="0"/>
              </a:rPr>
              <a:t>Aberration Balancing</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400" dirty="0">
                <a:solidFill>
                  <a:srgbClr val="000000"/>
                </a:solidFill>
                <a:latin typeface="Book Antiqua" charset="0"/>
              </a:rPr>
              <a:t>Optimization</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400" dirty="0">
                <a:solidFill>
                  <a:srgbClr val="000000"/>
                </a:solidFill>
                <a:latin typeface="Book Antiqua" charset="0"/>
              </a:rPr>
              <a:t>Advantages of </a:t>
            </a:r>
            <a:r>
              <a:rPr lang="en-US" altLang="en-US" sz="2400" dirty="0" err="1">
                <a:solidFill>
                  <a:srgbClr val="000000"/>
                </a:solidFill>
                <a:latin typeface="Book Antiqua" charset="0"/>
              </a:rPr>
              <a:t>Tibco</a:t>
            </a:r>
            <a:r>
              <a:rPr lang="en-US" altLang="en-US" sz="2400" dirty="0">
                <a:solidFill>
                  <a:srgbClr val="000000"/>
                </a:solidFill>
                <a:latin typeface="Book Antiqua" charset="0"/>
              </a:rPr>
              <a:t> &amp; Simulated Annealing</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400" dirty="0">
                <a:solidFill>
                  <a:srgbClr val="000000"/>
                </a:solidFill>
                <a:latin typeface="Book Antiqua" charset="0"/>
              </a:rPr>
              <a:t>Comparison with </a:t>
            </a:r>
            <a:r>
              <a:rPr lang="en-US" altLang="en-US" sz="2400" dirty="0" err="1">
                <a:solidFill>
                  <a:srgbClr val="000000"/>
                </a:solidFill>
                <a:latin typeface="Book Antiqua" charset="0"/>
              </a:rPr>
              <a:t>Zemax</a:t>
            </a:r>
            <a:endParaRPr lang="en-US" altLang="en-US" sz="2400" dirty="0">
              <a:solidFill>
                <a:srgbClr val="000000"/>
              </a:solidFill>
              <a:latin typeface="Book Antiqua" charset="0"/>
            </a:endParaRP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400" dirty="0">
                <a:solidFill>
                  <a:srgbClr val="000000"/>
                </a:solidFill>
                <a:latin typeface="Book Antiqua" charset="0"/>
              </a:rPr>
              <a:t>Applications: Lithography, Projector, Electro-optic laser tuner</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400" dirty="0">
                <a:solidFill>
                  <a:srgbClr val="000000"/>
                </a:solidFill>
                <a:latin typeface="Book Antiqua" charset="0"/>
              </a:rPr>
              <a:t>Future Work &amp; Conclusion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a:solidFill>
                  <a:srgbClr val="000000"/>
                </a:solidFill>
                <a:latin typeface="Lucida Sans" charset="0"/>
              </a:rPr>
              <a:t>Applications</a:t>
            </a:r>
          </a:p>
        </p:txBody>
      </p:sp>
      <p:sp>
        <p:nvSpPr>
          <p:cNvPr id="49155" name="Text Box 2"/>
          <p:cNvSpPr txBox="1">
            <a:spLocks noChangeArrowheads="1"/>
          </p:cNvSpPr>
          <p:nvPr/>
        </p:nvSpPr>
        <p:spPr bwMode="auto">
          <a:xfrm>
            <a:off x="228600" y="1524000"/>
            <a:ext cx="8839200" cy="4784725"/>
          </a:xfrm>
          <a:prstGeom prst="rect">
            <a:avLst/>
          </a:prstGeom>
          <a:noFill/>
          <a:ln w="9525">
            <a:noFill/>
            <a:round/>
            <a:headEnd/>
            <a:tailEnd/>
          </a:ln>
          <a:effectLst/>
        </p:spPr>
        <p:txBody>
          <a:bodyPr lIns="90000" tIns="45000" rIns="90000" bIns="45000"/>
          <a:lstStyle/>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a:solidFill>
                  <a:srgbClr val="000000"/>
                </a:solidFill>
                <a:latin typeface="Book Antiqua" charset="0"/>
              </a:rPr>
              <a:t>Shown is the designing a Projector using CAOPAD. Optimization using CAOPAD, in zemax</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endParaRPr lang="en-US" altLang="en-US" sz="2800">
              <a:solidFill>
                <a:srgbClr val="000000"/>
              </a:solidFill>
              <a:latin typeface="Book Antiqua" charset="0"/>
            </a:endParaRPr>
          </a:p>
        </p:txBody>
      </p:sp>
      <p:pic>
        <p:nvPicPr>
          <p:cNvPr id="49156" name="Picture 1"/>
          <p:cNvPicPr>
            <a:picLocks noChangeAspect="1"/>
          </p:cNvPicPr>
          <p:nvPr/>
        </p:nvPicPr>
        <p:blipFill>
          <a:blip r:embed="rId3"/>
          <a:srcRect/>
          <a:stretch>
            <a:fillRect/>
          </a:stretch>
        </p:blipFill>
        <p:spPr bwMode="auto">
          <a:xfrm>
            <a:off x="227013" y="2379663"/>
            <a:ext cx="8459787" cy="435927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a:solidFill>
                  <a:srgbClr val="000000"/>
                </a:solidFill>
                <a:latin typeface="Lucida Sans" charset="0"/>
              </a:rPr>
              <a:t>Applications</a:t>
            </a:r>
          </a:p>
        </p:txBody>
      </p:sp>
      <p:sp>
        <p:nvSpPr>
          <p:cNvPr id="51203" name="Text Box 2"/>
          <p:cNvSpPr txBox="1">
            <a:spLocks noChangeArrowheads="1"/>
          </p:cNvSpPr>
          <p:nvPr/>
        </p:nvSpPr>
        <p:spPr bwMode="auto">
          <a:xfrm>
            <a:off x="228600" y="1524000"/>
            <a:ext cx="8839200" cy="4784725"/>
          </a:xfrm>
          <a:prstGeom prst="rect">
            <a:avLst/>
          </a:prstGeom>
          <a:noFill/>
          <a:ln w="9525">
            <a:noFill/>
            <a:round/>
            <a:headEnd/>
            <a:tailEnd/>
          </a:ln>
          <a:effectLst/>
        </p:spPr>
        <p:txBody>
          <a:bodyPr lIns="90000" tIns="45000" rIns="90000" bIns="45000"/>
          <a:lstStyle/>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a:solidFill>
                  <a:srgbClr val="000000"/>
                </a:solidFill>
                <a:latin typeface="Book Antiqua" charset="0"/>
              </a:rPr>
              <a:t>Shown is the designing a Projector using CAOPAD. Optimization using CAOPAD, in zemax</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endParaRPr lang="en-US" altLang="en-US" sz="2800">
              <a:solidFill>
                <a:srgbClr val="000000"/>
              </a:solidFill>
              <a:latin typeface="Book Antiqua" charset="0"/>
            </a:endParaRPr>
          </a:p>
        </p:txBody>
      </p:sp>
      <p:pic>
        <p:nvPicPr>
          <p:cNvPr id="51204" name="Picture 1"/>
          <p:cNvPicPr>
            <a:picLocks noChangeAspect="1"/>
          </p:cNvPicPr>
          <p:nvPr/>
        </p:nvPicPr>
        <p:blipFill>
          <a:blip r:embed="rId3"/>
          <a:srcRect/>
          <a:stretch>
            <a:fillRect/>
          </a:stretch>
        </p:blipFill>
        <p:spPr bwMode="auto">
          <a:xfrm>
            <a:off x="228600" y="2489200"/>
            <a:ext cx="8382000" cy="4357688"/>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a:solidFill>
                  <a:srgbClr val="000000"/>
                </a:solidFill>
                <a:latin typeface="Lucida Sans" charset="0"/>
              </a:rPr>
              <a:t>Applications</a:t>
            </a:r>
          </a:p>
        </p:txBody>
      </p:sp>
      <p:sp>
        <p:nvSpPr>
          <p:cNvPr id="53251" name="Text Box 2"/>
          <p:cNvSpPr txBox="1">
            <a:spLocks noChangeArrowheads="1"/>
          </p:cNvSpPr>
          <p:nvPr/>
        </p:nvSpPr>
        <p:spPr bwMode="auto">
          <a:xfrm>
            <a:off x="228600" y="1524000"/>
            <a:ext cx="8839200" cy="4784725"/>
          </a:xfrm>
          <a:prstGeom prst="rect">
            <a:avLst/>
          </a:prstGeom>
          <a:noFill/>
          <a:ln w="9525">
            <a:noFill/>
            <a:round/>
            <a:headEnd/>
            <a:tailEnd/>
          </a:ln>
          <a:effectLst/>
        </p:spPr>
        <p:txBody>
          <a:bodyPr lIns="90000" tIns="45000" rIns="90000" bIns="45000"/>
          <a:lstStyle/>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a:solidFill>
                  <a:srgbClr val="000000"/>
                </a:solidFill>
                <a:latin typeface="Book Antiqua" charset="0"/>
              </a:rPr>
              <a:t>Shown is the designing a Projector using CAOPAD. Optimization using CAOPAD, in zemax</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endParaRPr lang="en-US" altLang="en-US" sz="2800">
              <a:solidFill>
                <a:srgbClr val="000000"/>
              </a:solidFill>
              <a:latin typeface="Book Antiqua" charset="0"/>
            </a:endParaRPr>
          </a:p>
        </p:txBody>
      </p:sp>
      <p:pic>
        <p:nvPicPr>
          <p:cNvPr id="53252" name="Picture 2"/>
          <p:cNvPicPr>
            <a:picLocks noChangeAspect="1"/>
          </p:cNvPicPr>
          <p:nvPr/>
        </p:nvPicPr>
        <p:blipFill>
          <a:blip r:embed="rId3"/>
          <a:srcRect/>
          <a:stretch>
            <a:fillRect/>
          </a:stretch>
        </p:blipFill>
        <p:spPr bwMode="auto">
          <a:xfrm>
            <a:off x="250825" y="2362200"/>
            <a:ext cx="8588375" cy="448945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a:solidFill>
                  <a:srgbClr val="000000"/>
                </a:solidFill>
                <a:latin typeface="Lucida Sans" charset="0"/>
              </a:rPr>
              <a:t>Applications</a:t>
            </a:r>
          </a:p>
        </p:txBody>
      </p:sp>
      <p:sp>
        <p:nvSpPr>
          <p:cNvPr id="55299" name="Text Box 2"/>
          <p:cNvSpPr txBox="1">
            <a:spLocks noChangeArrowheads="1"/>
          </p:cNvSpPr>
          <p:nvPr/>
        </p:nvSpPr>
        <p:spPr bwMode="auto">
          <a:xfrm>
            <a:off x="228600" y="1524000"/>
            <a:ext cx="8839200" cy="4784725"/>
          </a:xfrm>
          <a:prstGeom prst="rect">
            <a:avLst/>
          </a:prstGeom>
          <a:noFill/>
          <a:ln w="9525">
            <a:noFill/>
            <a:round/>
            <a:headEnd/>
            <a:tailEnd/>
          </a:ln>
          <a:effectLst/>
        </p:spPr>
        <p:txBody>
          <a:bodyPr lIns="90000" tIns="45000" rIns="90000" bIns="45000"/>
          <a:lstStyle/>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a:solidFill>
                  <a:srgbClr val="000000"/>
                </a:solidFill>
                <a:latin typeface="Book Antiqua" charset="0"/>
              </a:rPr>
              <a:t>Shown is the designing a Projector using CAOPAD. Optimization using CAOPAD, in zemax</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endParaRPr lang="en-US" altLang="en-US" sz="2800">
              <a:solidFill>
                <a:srgbClr val="000000"/>
              </a:solidFill>
              <a:latin typeface="Book Antiqua" charset="0"/>
            </a:endParaRPr>
          </a:p>
        </p:txBody>
      </p:sp>
      <p:pic>
        <p:nvPicPr>
          <p:cNvPr id="55300" name="Picture 3"/>
          <p:cNvPicPr>
            <a:picLocks noChangeAspect="1"/>
          </p:cNvPicPr>
          <p:nvPr/>
        </p:nvPicPr>
        <p:blipFill>
          <a:blip r:embed="rId3"/>
          <a:srcRect/>
          <a:stretch>
            <a:fillRect/>
          </a:stretch>
        </p:blipFill>
        <p:spPr bwMode="auto">
          <a:xfrm>
            <a:off x="14288" y="2438400"/>
            <a:ext cx="8815387" cy="428625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a:solidFill>
                  <a:srgbClr val="000000"/>
                </a:solidFill>
                <a:latin typeface="Lucida Sans" charset="0"/>
              </a:rPr>
              <a:t>Applications</a:t>
            </a:r>
          </a:p>
        </p:txBody>
      </p:sp>
      <p:sp>
        <p:nvSpPr>
          <p:cNvPr id="57347" name="Text Box 2"/>
          <p:cNvSpPr txBox="1">
            <a:spLocks noChangeArrowheads="1"/>
          </p:cNvSpPr>
          <p:nvPr/>
        </p:nvSpPr>
        <p:spPr bwMode="auto">
          <a:xfrm>
            <a:off x="228600" y="1524000"/>
            <a:ext cx="8839200" cy="4784725"/>
          </a:xfrm>
          <a:prstGeom prst="rect">
            <a:avLst/>
          </a:prstGeom>
          <a:noFill/>
          <a:ln w="9525">
            <a:noFill/>
            <a:round/>
            <a:headEnd/>
            <a:tailEnd/>
          </a:ln>
          <a:effectLst/>
        </p:spPr>
        <p:txBody>
          <a:bodyPr lIns="90000" tIns="45000" rIns="90000" bIns="45000"/>
          <a:lstStyle/>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a:solidFill>
                  <a:srgbClr val="000000"/>
                </a:solidFill>
                <a:latin typeface="Book Antiqua" charset="0"/>
              </a:rPr>
              <a:t>Shown is the designing a Projector using CAOPAD. Optimization using CAOPAD, in zemax</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endParaRPr lang="en-US" altLang="en-US" sz="2800">
              <a:solidFill>
                <a:srgbClr val="000000"/>
              </a:solidFill>
              <a:latin typeface="Book Antiqua" charset="0"/>
            </a:endParaRPr>
          </a:p>
        </p:txBody>
      </p:sp>
      <p:pic>
        <p:nvPicPr>
          <p:cNvPr id="57348" name="Picture 2"/>
          <p:cNvPicPr>
            <a:picLocks noChangeAspect="1"/>
          </p:cNvPicPr>
          <p:nvPr/>
        </p:nvPicPr>
        <p:blipFill>
          <a:blip r:embed="rId3"/>
          <a:srcRect/>
          <a:stretch>
            <a:fillRect/>
          </a:stretch>
        </p:blipFill>
        <p:spPr bwMode="auto">
          <a:xfrm>
            <a:off x="0" y="2514600"/>
            <a:ext cx="8153400" cy="4198938"/>
          </a:xfrm>
          <a:prstGeom prst="rect">
            <a:avLst/>
          </a:prstGeom>
          <a:noFill/>
          <a:ln w="9525">
            <a:noFill/>
            <a:miter lim="800000"/>
            <a:headEnd/>
            <a:tailEnd/>
          </a:ln>
        </p:spPr>
      </p:pic>
      <p:pic>
        <p:nvPicPr>
          <p:cNvPr id="57349" name="Picture 3"/>
          <p:cNvPicPr>
            <a:picLocks noChangeAspect="1"/>
          </p:cNvPicPr>
          <p:nvPr/>
        </p:nvPicPr>
        <p:blipFill>
          <a:blip r:embed="rId4"/>
          <a:srcRect/>
          <a:stretch>
            <a:fillRect/>
          </a:stretch>
        </p:blipFill>
        <p:spPr bwMode="auto">
          <a:xfrm>
            <a:off x="4076700" y="2984500"/>
            <a:ext cx="4897438" cy="2649538"/>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a:solidFill>
                  <a:srgbClr val="000000"/>
                </a:solidFill>
                <a:latin typeface="Lucida Sans" charset="0"/>
              </a:rPr>
              <a:t>Applications</a:t>
            </a:r>
          </a:p>
        </p:txBody>
      </p:sp>
      <p:sp>
        <p:nvSpPr>
          <p:cNvPr id="59395" name="Text Box 2"/>
          <p:cNvSpPr txBox="1">
            <a:spLocks noChangeArrowheads="1"/>
          </p:cNvSpPr>
          <p:nvPr/>
        </p:nvSpPr>
        <p:spPr bwMode="auto">
          <a:xfrm>
            <a:off x="228600" y="1524000"/>
            <a:ext cx="8839200" cy="4784725"/>
          </a:xfrm>
          <a:prstGeom prst="rect">
            <a:avLst/>
          </a:prstGeom>
          <a:noFill/>
          <a:ln w="9525">
            <a:noFill/>
            <a:round/>
            <a:headEnd/>
            <a:tailEnd/>
          </a:ln>
          <a:effectLst/>
        </p:spPr>
        <p:txBody>
          <a:bodyPr lIns="90000" tIns="45000" rIns="90000" bIns="45000"/>
          <a:lstStyle/>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a:solidFill>
                  <a:srgbClr val="000000"/>
                </a:solidFill>
                <a:latin typeface="Book Antiqua" charset="0"/>
              </a:rPr>
              <a:t>Shown is the designing a Projector using CAOPAD. Optimization using CAOPAD, in zemax</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endParaRPr lang="en-US" altLang="en-US" sz="2800">
              <a:solidFill>
                <a:srgbClr val="000000"/>
              </a:solidFill>
              <a:latin typeface="Book Antiqua" charset="0"/>
            </a:endParaRPr>
          </a:p>
        </p:txBody>
      </p:sp>
      <p:pic>
        <p:nvPicPr>
          <p:cNvPr id="59396" name="Picture 1"/>
          <p:cNvPicPr>
            <a:picLocks noChangeAspect="1"/>
          </p:cNvPicPr>
          <p:nvPr/>
        </p:nvPicPr>
        <p:blipFill>
          <a:blip r:embed="rId3"/>
          <a:srcRect/>
          <a:stretch>
            <a:fillRect/>
          </a:stretch>
        </p:blipFill>
        <p:spPr bwMode="auto">
          <a:xfrm>
            <a:off x="228600" y="2401888"/>
            <a:ext cx="8458200" cy="435927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a:solidFill>
                  <a:srgbClr val="000000"/>
                </a:solidFill>
                <a:latin typeface="Lucida Sans" charset="0"/>
              </a:rPr>
              <a:t>Future Work</a:t>
            </a:r>
          </a:p>
        </p:txBody>
      </p:sp>
      <p:sp>
        <p:nvSpPr>
          <p:cNvPr id="63491" name="Text Box 2"/>
          <p:cNvSpPr txBox="1">
            <a:spLocks noChangeArrowheads="1"/>
          </p:cNvSpPr>
          <p:nvPr/>
        </p:nvSpPr>
        <p:spPr bwMode="auto">
          <a:xfrm>
            <a:off x="381000" y="1600200"/>
            <a:ext cx="8229600" cy="4708525"/>
          </a:xfrm>
          <a:prstGeom prst="rect">
            <a:avLst/>
          </a:prstGeom>
          <a:noFill/>
          <a:ln w="9525">
            <a:noFill/>
            <a:round/>
            <a:headEnd/>
            <a:tailEnd/>
          </a:ln>
          <a:effectLst/>
        </p:spPr>
        <p:txBody>
          <a:bodyPr lIns="90000" tIns="45000" rIns="90000" bIns="45000"/>
          <a:lstStyle/>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a:solidFill>
                  <a:srgbClr val="000000"/>
                </a:solidFill>
                <a:latin typeface="Book Antiqua" charset="0"/>
              </a:rPr>
              <a:t>More features to match that of Zemax.</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a:solidFill>
                  <a:srgbClr val="000000"/>
                </a:solidFill>
                <a:latin typeface="Book Antiqua" charset="0"/>
              </a:rPr>
              <a:t>Web hosting.</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a:solidFill>
                  <a:srgbClr val="000000"/>
                </a:solidFill>
                <a:latin typeface="Book Antiqua" charset="0"/>
              </a:rPr>
              <a:t>Expand non-sequential tracing.</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a:solidFill>
                  <a:srgbClr val="000000"/>
                </a:solidFill>
                <a:latin typeface="Book Antiqua" charset="0"/>
              </a:rPr>
              <a:t>Further improve optimization.</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endParaRPr lang="en-US" altLang="en-US" sz="2800">
              <a:solidFill>
                <a:srgbClr val="000000"/>
              </a:solidFill>
              <a:latin typeface="Book Antiqua"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5538"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a:solidFill>
                  <a:srgbClr val="000000"/>
                </a:solidFill>
                <a:latin typeface="Lucida Sans" charset="0"/>
              </a:rPr>
              <a:t>Conclusion</a:t>
            </a:r>
          </a:p>
        </p:txBody>
      </p:sp>
      <p:sp>
        <p:nvSpPr>
          <p:cNvPr id="65539" name="Text Box 2"/>
          <p:cNvSpPr txBox="1">
            <a:spLocks noChangeArrowheads="1"/>
          </p:cNvSpPr>
          <p:nvPr/>
        </p:nvSpPr>
        <p:spPr bwMode="auto">
          <a:xfrm>
            <a:off x="457200" y="1600200"/>
            <a:ext cx="8229600" cy="4708525"/>
          </a:xfrm>
          <a:prstGeom prst="rect">
            <a:avLst/>
          </a:prstGeom>
          <a:noFill/>
          <a:ln w="9525">
            <a:noFill/>
            <a:round/>
            <a:headEnd/>
            <a:tailEnd/>
          </a:ln>
          <a:effectLst/>
        </p:spPr>
        <p:txBody>
          <a:bodyPr lIns="90000" tIns="45000" rIns="90000" bIns="45000"/>
          <a:lstStyle/>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a:solidFill>
                  <a:srgbClr val="000000"/>
                </a:solidFill>
                <a:latin typeface="Book Antiqua" charset="0"/>
              </a:rPr>
              <a:t>The CAOPAD is able to optimize better than Zemax. </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a:solidFill>
                  <a:srgbClr val="000000"/>
                </a:solidFill>
                <a:latin typeface="Book Antiqua" charset="0"/>
              </a:rPr>
              <a:t>Certain systems such as a lithography lens, projector were designed using CAOPAD.</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a:solidFill>
                  <a:srgbClr val="000000"/>
                </a:solidFill>
                <a:latin typeface="Book Antiqua" charset="0"/>
              </a:rPr>
              <a:t>More expansion is on the way for CAOPAD.</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endParaRPr lang="en-US" altLang="en-US" sz="2800">
              <a:solidFill>
                <a:srgbClr val="000000"/>
              </a:solidFill>
              <a:latin typeface="Book Antiqua" charset="0"/>
            </a:endParaRP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endParaRPr lang="en-US" altLang="en-US" sz="2800">
              <a:solidFill>
                <a:srgbClr val="000000"/>
              </a:solidFill>
              <a:latin typeface="Book Antiqua"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7586"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a:solidFill>
                  <a:srgbClr val="000000"/>
                </a:solidFill>
                <a:latin typeface="Lucida Sans" charset="0"/>
              </a:rPr>
              <a:t>Thank You</a:t>
            </a:r>
          </a:p>
        </p:txBody>
      </p:sp>
      <p:sp>
        <p:nvSpPr>
          <p:cNvPr id="67587" name="Text Box 2"/>
          <p:cNvSpPr txBox="1">
            <a:spLocks noChangeArrowheads="1"/>
          </p:cNvSpPr>
          <p:nvPr/>
        </p:nvSpPr>
        <p:spPr bwMode="auto">
          <a:xfrm>
            <a:off x="457200" y="1600200"/>
            <a:ext cx="8229600" cy="4708525"/>
          </a:xfrm>
          <a:prstGeom prst="rect">
            <a:avLst/>
          </a:prstGeom>
          <a:noFill/>
          <a:ln w="9525">
            <a:noFill/>
            <a:round/>
            <a:headEnd/>
            <a:tailEnd/>
          </a:ln>
          <a:effectLst/>
        </p:spPr>
        <p:txBody>
          <a:bodyPr lIns="90000" tIns="45000" rIns="90000" bIns="45000"/>
          <a:lstStyle/>
          <a:p>
            <a:pPr eaLnBrk="1" hangingPunct="1">
              <a:spcBef>
                <a:spcPts val="563"/>
              </a:spcBef>
              <a:spcAft>
                <a:spcPts val="1425"/>
              </a:spcAft>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solidFill>
                  <a:srgbClr val="000000"/>
                </a:solidFill>
                <a:latin typeface="Book Antiqua" charset="0"/>
              </a:rPr>
              <a:t>Questions?</a:t>
            </a:r>
          </a:p>
          <a:p>
            <a:pPr eaLnBrk="1" hangingPunct="1">
              <a:spcBef>
                <a:spcPts val="563"/>
              </a:spcBef>
              <a:spcAft>
                <a:spcPts val="1425"/>
              </a:spcAft>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800">
              <a:solidFill>
                <a:srgbClr val="000000"/>
              </a:solidFill>
              <a:latin typeface="Book Antiqua"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a:solidFill>
                  <a:srgbClr val="000000"/>
                </a:solidFill>
                <a:latin typeface="Lucida Sans" charset="0"/>
              </a:rPr>
              <a:t>Intoduction to CAOPAD</a:t>
            </a:r>
          </a:p>
        </p:txBody>
      </p:sp>
      <p:sp>
        <p:nvSpPr>
          <p:cNvPr id="10243" name="Text Box 2"/>
          <p:cNvSpPr txBox="1">
            <a:spLocks noChangeArrowheads="1"/>
          </p:cNvSpPr>
          <p:nvPr/>
        </p:nvSpPr>
        <p:spPr bwMode="auto">
          <a:xfrm>
            <a:off x="457200" y="1600200"/>
            <a:ext cx="8229600" cy="4708525"/>
          </a:xfrm>
          <a:prstGeom prst="rect">
            <a:avLst/>
          </a:prstGeom>
          <a:noFill/>
          <a:ln w="9525">
            <a:noFill/>
            <a:round/>
            <a:headEnd/>
            <a:tailEnd/>
          </a:ln>
          <a:effectLst/>
        </p:spPr>
        <p:txBody>
          <a:bodyPr lIns="90000" tIns="45000" rIns="90000" bIns="45000"/>
          <a:lstStyle/>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dirty="0">
                <a:solidFill>
                  <a:srgbClr val="000000"/>
                </a:solidFill>
                <a:latin typeface="Book Antiqua" charset="0"/>
              </a:rPr>
              <a:t>CAOPAD is Computer Aided Optical Performance Analysis &amp; Design</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dirty="0">
                <a:solidFill>
                  <a:srgbClr val="000000"/>
                </a:solidFill>
                <a:latin typeface="Book Antiqua" charset="0"/>
              </a:rPr>
              <a:t>CAOPAD uses R to design, evaluate and optimize optical systems</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dirty="0">
                <a:solidFill>
                  <a:srgbClr val="000000"/>
                </a:solidFill>
                <a:latin typeface="Book Antiqua" charset="0"/>
              </a:rPr>
              <a:t>Features include</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dirty="0">
                <a:solidFill>
                  <a:srgbClr val="000000"/>
                </a:solidFill>
                <a:latin typeface="Book Antiqua" charset="0"/>
              </a:rPr>
              <a:t>Paraxial design &amp; solve</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dirty="0">
                <a:solidFill>
                  <a:srgbClr val="000000"/>
                </a:solidFill>
                <a:latin typeface="Book Antiqua" charset="0"/>
              </a:rPr>
              <a:t>Performance: Aberration and dispersion</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dirty="0">
                <a:solidFill>
                  <a:srgbClr val="000000"/>
                </a:solidFill>
                <a:latin typeface="Book Antiqua" charset="0"/>
              </a:rPr>
              <a:t>Tolerancing &amp; optimization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a:solidFill>
                  <a:srgbClr val="000000"/>
                </a:solidFill>
                <a:latin typeface="Lucida Sans" charset="0"/>
              </a:rPr>
              <a:t>Intoduction to CAOPAD</a:t>
            </a:r>
          </a:p>
        </p:txBody>
      </p:sp>
      <p:sp>
        <p:nvSpPr>
          <p:cNvPr id="12291" name="Text Box 2"/>
          <p:cNvSpPr txBox="1">
            <a:spLocks noChangeArrowheads="1"/>
          </p:cNvSpPr>
          <p:nvPr/>
        </p:nvSpPr>
        <p:spPr bwMode="auto">
          <a:xfrm>
            <a:off x="457200" y="1417638"/>
            <a:ext cx="8229600" cy="4891087"/>
          </a:xfrm>
          <a:prstGeom prst="rect">
            <a:avLst/>
          </a:prstGeom>
          <a:noFill/>
          <a:ln w="9525">
            <a:noFill/>
            <a:round/>
            <a:headEnd/>
            <a:tailEnd/>
          </a:ln>
          <a:effectLst/>
        </p:spPr>
        <p:txBody>
          <a:bodyPr lIns="90000" tIns="45000" rIns="90000" bIns="45000"/>
          <a:lstStyle/>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a:solidFill>
                  <a:srgbClr val="000000"/>
                </a:solidFill>
                <a:latin typeface="Book Antiqua" charset="0"/>
              </a:rPr>
              <a:t>Screen shot of the user interface</a:t>
            </a:r>
          </a:p>
        </p:txBody>
      </p:sp>
      <p:pic>
        <p:nvPicPr>
          <p:cNvPr id="12292" name="Picture 1"/>
          <p:cNvPicPr>
            <a:picLocks noChangeAspect="1"/>
          </p:cNvPicPr>
          <p:nvPr/>
        </p:nvPicPr>
        <p:blipFill>
          <a:blip r:embed="rId3"/>
          <a:srcRect/>
          <a:stretch>
            <a:fillRect/>
          </a:stretch>
        </p:blipFill>
        <p:spPr bwMode="auto">
          <a:xfrm>
            <a:off x="280988" y="1905000"/>
            <a:ext cx="8832850" cy="4703763"/>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a:solidFill>
                  <a:srgbClr val="000000"/>
                </a:solidFill>
                <a:latin typeface="Lucida Sans" charset="0"/>
              </a:rPr>
              <a:t>Paraxial Design</a:t>
            </a:r>
          </a:p>
        </p:txBody>
      </p:sp>
      <p:sp>
        <p:nvSpPr>
          <p:cNvPr id="14339" name="Text Box 2"/>
          <p:cNvSpPr txBox="1">
            <a:spLocks noChangeArrowheads="1"/>
          </p:cNvSpPr>
          <p:nvPr/>
        </p:nvSpPr>
        <p:spPr bwMode="auto">
          <a:xfrm>
            <a:off x="152400" y="1143000"/>
            <a:ext cx="8458200" cy="4983163"/>
          </a:xfrm>
          <a:prstGeom prst="rect">
            <a:avLst/>
          </a:prstGeom>
          <a:noFill/>
          <a:ln w="9525">
            <a:noFill/>
            <a:round/>
            <a:headEnd/>
            <a:tailEnd/>
          </a:ln>
          <a:effectLst/>
        </p:spPr>
        <p:txBody>
          <a:bodyPr lIns="90000" tIns="45000" rIns="90000" bIns="45000"/>
          <a:lstStyle/>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400">
                <a:solidFill>
                  <a:srgbClr val="000000"/>
                </a:solidFill>
                <a:latin typeface="Book Antiqua" charset="0"/>
              </a:rPr>
              <a:t>The paraxial design is the first phase of design &amp; analysis using this tool. </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400">
                <a:solidFill>
                  <a:srgbClr val="000000"/>
                </a:solidFill>
                <a:latin typeface="Book Antiqua" charset="0"/>
              </a:rPr>
              <a:t>The most basic of the system parameters such as the F/# are specified.</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400">
                <a:solidFill>
                  <a:srgbClr val="000000"/>
                </a:solidFill>
                <a:latin typeface="Book Antiqua" charset="0"/>
              </a:rPr>
              <a:t>The system parameters such as the lens dimensions, orientations and glasses are entered into the interface.</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400">
                <a:solidFill>
                  <a:srgbClr val="000000"/>
                </a:solidFill>
                <a:latin typeface="Book Antiqua" charset="0"/>
              </a:rPr>
              <a:t>The algorithm does a paraxial trace to determine the basic performance metrics.</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400">
                <a:solidFill>
                  <a:srgbClr val="000000"/>
                </a:solidFill>
                <a:latin typeface="Book Antiqua" charset="0"/>
              </a:rPr>
              <a:t>Gives an overall idea of about how the system performs.</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400">
                <a:solidFill>
                  <a:srgbClr val="000000"/>
                </a:solidFill>
                <a:latin typeface="Book Antiqua" charset="0"/>
              </a:rPr>
              <a:t>Also includes a solve.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a:solidFill>
                  <a:srgbClr val="000000"/>
                </a:solidFill>
                <a:latin typeface="Lucida Sans" charset="0"/>
              </a:rPr>
              <a:t>Performance Evaluation</a:t>
            </a:r>
          </a:p>
        </p:txBody>
      </p:sp>
      <p:sp>
        <p:nvSpPr>
          <p:cNvPr id="16387" name="Text Box 2"/>
          <p:cNvSpPr txBox="1">
            <a:spLocks noChangeArrowheads="1"/>
          </p:cNvSpPr>
          <p:nvPr/>
        </p:nvSpPr>
        <p:spPr bwMode="auto">
          <a:xfrm>
            <a:off x="457200" y="1524000"/>
            <a:ext cx="8229600" cy="4784725"/>
          </a:xfrm>
          <a:prstGeom prst="rect">
            <a:avLst/>
          </a:prstGeom>
          <a:noFill/>
          <a:ln w="9525">
            <a:noFill/>
            <a:round/>
            <a:headEnd/>
            <a:tailEnd/>
          </a:ln>
          <a:effectLst/>
        </p:spPr>
        <p:txBody>
          <a:bodyPr lIns="90000" tIns="45000" rIns="90000" bIns="45000"/>
          <a:lstStyle/>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200">
                <a:solidFill>
                  <a:srgbClr val="000000"/>
                </a:solidFill>
                <a:latin typeface="Book Antiqua" charset="0"/>
              </a:rPr>
              <a:t>This is the second phase for optical design &amp; analysis.</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200">
                <a:solidFill>
                  <a:srgbClr val="000000"/>
                </a:solidFill>
                <a:latin typeface="Book Antiqua" charset="0"/>
              </a:rPr>
              <a:t>It picks up from the paraxial design phase and puts out  more detailed performance parameters. </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200">
                <a:solidFill>
                  <a:srgbClr val="000000"/>
                </a:solidFill>
                <a:latin typeface="Book Antiqua" charset="0"/>
              </a:rPr>
              <a:t>Different kinds of aberrations of the system are analyzed here.</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200">
                <a:solidFill>
                  <a:srgbClr val="000000"/>
                </a:solidFill>
                <a:latin typeface="Book Antiqua" charset="0"/>
              </a:rPr>
              <a:t>Does a meridional trace as well as some basic non-sequential trace.</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200">
                <a:solidFill>
                  <a:srgbClr val="000000"/>
                </a:solidFill>
                <a:latin typeface="Book Antiqua" charset="0"/>
              </a:rPr>
              <a:t>Gives a more accurate idea about how the system performs.</a:t>
            </a:r>
          </a:p>
          <a:p>
            <a:pPr marL="541338" indent="-406400" eaLnBrk="1" hangingPunct="1">
              <a:spcBef>
                <a:spcPts val="563"/>
              </a:spcBef>
              <a:spcAft>
                <a:spcPts val="1425"/>
              </a:spcAft>
              <a:buSzPct val="10000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endParaRPr lang="en-US" altLang="en-US" sz="2200">
              <a:solidFill>
                <a:srgbClr val="000000"/>
              </a:solidFill>
              <a:latin typeface="Book Antiqua"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457200" y="0"/>
            <a:ext cx="8229600" cy="9906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a:solidFill>
                  <a:srgbClr val="000000"/>
                </a:solidFill>
                <a:latin typeface="Lucida Sans" charset="0"/>
              </a:rPr>
              <a:t>Optimization</a:t>
            </a:r>
          </a:p>
        </p:txBody>
      </p:sp>
      <p:sp>
        <p:nvSpPr>
          <p:cNvPr id="18435" name="Text Box 2"/>
          <p:cNvSpPr txBox="1">
            <a:spLocks noChangeArrowheads="1"/>
          </p:cNvSpPr>
          <p:nvPr/>
        </p:nvSpPr>
        <p:spPr bwMode="auto">
          <a:xfrm>
            <a:off x="152400" y="762000"/>
            <a:ext cx="8534400" cy="5364163"/>
          </a:xfrm>
          <a:prstGeom prst="rect">
            <a:avLst/>
          </a:prstGeom>
          <a:noFill/>
          <a:ln w="9525">
            <a:noFill/>
            <a:round/>
            <a:headEnd/>
            <a:tailEnd/>
          </a:ln>
          <a:effectLst/>
        </p:spPr>
        <p:txBody>
          <a:bodyPr lIns="90000" tIns="45000" rIns="90000" bIns="45000"/>
          <a:lstStyle/>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400">
                <a:solidFill>
                  <a:srgbClr val="000000"/>
                </a:solidFill>
                <a:latin typeface="Book Antiqua" charset="0"/>
              </a:rPr>
              <a:t>This is final phase of design and analysis.</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400">
                <a:solidFill>
                  <a:srgbClr val="000000"/>
                </a:solidFill>
                <a:latin typeface="Book Antiqua" charset="0"/>
              </a:rPr>
              <a:t>A merit function that adds all the performance parameters as operands with weights.</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400">
                <a:solidFill>
                  <a:srgbClr val="000000"/>
                </a:solidFill>
                <a:latin typeface="Book Antiqua" charset="0"/>
              </a:rPr>
              <a:t>The tolerance of each system parameter is simultaneously specified.</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400">
                <a:solidFill>
                  <a:srgbClr val="000000"/>
                </a:solidFill>
                <a:latin typeface="Book Antiqua" charset="0"/>
              </a:rPr>
              <a:t>The tolerance can either act as max variation from manufacturing or constraints for optimization.</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400">
                <a:solidFill>
                  <a:srgbClr val="000000"/>
                </a:solidFill>
                <a:latin typeface="Book Antiqua" charset="0"/>
              </a:rPr>
              <a:t>The algorithm then minimizes the merit function gives the best performance with given constraints.</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400">
                <a:solidFill>
                  <a:srgbClr val="000000"/>
                </a:solidFill>
                <a:latin typeface="Book Antiqua" charset="0"/>
              </a:rPr>
              <a:t>Gives a more refined system for the desired specifications.</a:t>
            </a:r>
          </a:p>
          <a:p>
            <a:pPr marL="541338" indent="-406400" eaLnBrk="1" hangingPunct="1">
              <a:spcBef>
                <a:spcPts val="563"/>
              </a:spcBef>
              <a:spcAft>
                <a:spcPts val="1425"/>
              </a:spcAft>
              <a:buSzPct val="10000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endParaRPr lang="en-US" altLang="en-US" sz="2400">
              <a:solidFill>
                <a:srgbClr val="000000"/>
              </a:solidFill>
              <a:latin typeface="Book Antiqua"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dirty="0">
                <a:solidFill>
                  <a:srgbClr val="000000"/>
                </a:solidFill>
                <a:latin typeface="Lucida Sans" charset="0"/>
              </a:rPr>
              <a:t>Advantages of Simulated Annealing</a:t>
            </a:r>
          </a:p>
        </p:txBody>
      </p:sp>
      <p:sp>
        <p:nvSpPr>
          <p:cNvPr id="20483" name="Text Box 2"/>
          <p:cNvSpPr txBox="1">
            <a:spLocks noChangeArrowheads="1"/>
          </p:cNvSpPr>
          <p:nvPr/>
        </p:nvSpPr>
        <p:spPr bwMode="auto">
          <a:xfrm>
            <a:off x="381000" y="1600200"/>
            <a:ext cx="8229600" cy="4876800"/>
          </a:xfrm>
          <a:prstGeom prst="rect">
            <a:avLst/>
          </a:prstGeom>
          <a:noFill/>
          <a:ln w="9525">
            <a:noFill/>
            <a:round/>
            <a:headEnd/>
            <a:tailEnd/>
          </a:ln>
          <a:effectLst/>
        </p:spPr>
        <p:txBody>
          <a:bodyPr lIns="90000" tIns="45000" rIns="90000" bIns="45000"/>
          <a:lstStyle/>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dirty="0">
                <a:solidFill>
                  <a:srgbClr val="000000"/>
                </a:solidFill>
                <a:latin typeface="Book Antiqua" charset="0"/>
              </a:rPr>
              <a:t>The app uses R for running the algorithms</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dirty="0">
                <a:solidFill>
                  <a:srgbClr val="000000"/>
                </a:solidFill>
                <a:latin typeface="Book Antiqua" charset="0"/>
              </a:rPr>
              <a:t>The UI uses </a:t>
            </a:r>
            <a:r>
              <a:rPr lang="en-US" altLang="en-US" sz="2800" dirty="0" err="1">
                <a:solidFill>
                  <a:srgbClr val="000000"/>
                </a:solidFill>
                <a:latin typeface="Book Antiqua" charset="0"/>
              </a:rPr>
              <a:t>javascript</a:t>
            </a:r>
            <a:r>
              <a:rPr lang="en-US" altLang="en-US" sz="2800" dirty="0">
                <a:solidFill>
                  <a:srgbClr val="000000"/>
                </a:solidFill>
                <a:latin typeface="Book Antiqua" charset="0"/>
              </a:rPr>
              <a:t> at Tibco as middleware</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dirty="0">
                <a:solidFill>
                  <a:srgbClr val="000000"/>
                </a:solidFill>
                <a:latin typeface="Book Antiqua" charset="0"/>
              </a:rPr>
              <a:t>The optimization algorithm uses simulated annealing.</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dirty="0">
                <a:solidFill>
                  <a:srgbClr val="000000"/>
                </a:solidFill>
                <a:latin typeface="Book Antiqua" charset="0"/>
              </a:rPr>
              <a:t>Most optimization algorithms settle down in local minimum.</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dirty="0">
                <a:solidFill>
                  <a:srgbClr val="000000"/>
                </a:solidFill>
                <a:latin typeface="Book Antiqua" charset="0"/>
              </a:rPr>
              <a:t>Simulated Annealing is useful for finding the global minimum.</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endParaRPr lang="en-US" altLang="en-US" sz="2800" dirty="0">
              <a:solidFill>
                <a:srgbClr val="000000"/>
              </a:solidFill>
              <a:latin typeface="Book Antiqua"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a:solidFill>
                  <a:srgbClr val="000000"/>
                </a:solidFill>
                <a:latin typeface="Lucida Sans" charset="0"/>
              </a:rPr>
              <a:t>Comparison with Zemax</a:t>
            </a:r>
          </a:p>
        </p:txBody>
      </p:sp>
      <p:sp>
        <p:nvSpPr>
          <p:cNvPr id="13314" name="Text Box 2"/>
          <p:cNvSpPr txBox="1">
            <a:spLocks noChangeArrowheads="1"/>
          </p:cNvSpPr>
          <p:nvPr/>
        </p:nvSpPr>
        <p:spPr bwMode="auto">
          <a:xfrm>
            <a:off x="381000" y="1600200"/>
            <a:ext cx="8229600" cy="487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541338" indent="-40640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1pPr>
            <a:lvl2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2pPr>
            <a:lvl3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3pPr>
            <a:lvl4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4pPr>
            <a:lvl5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9pPr>
          </a:lstStyle>
          <a:p>
            <a:pPr eaLnBrk="1" hangingPunct="1">
              <a:spcBef>
                <a:spcPts val="563"/>
              </a:spcBef>
              <a:spcAft>
                <a:spcPts val="1425"/>
              </a:spcAft>
              <a:buClr>
                <a:srgbClr val="F9F9F9"/>
              </a:buClr>
              <a:buSzPct val="65000"/>
              <a:buFont typeface="Wingdings 2" panose="05020102010507070707" pitchFamily="18" charset="2"/>
              <a:buChar char=""/>
              <a:defRPr/>
            </a:pPr>
            <a:r>
              <a:rPr lang="en-US" altLang="en-US" sz="2800" dirty="0">
                <a:latin typeface="Book Antiqua" panose="02040602050305030304" pitchFamily="18" charset="0"/>
              </a:rPr>
              <a:t>The optimization algorithm in </a:t>
            </a:r>
            <a:r>
              <a:rPr lang="en-US" altLang="en-US" sz="2800" dirty="0" err="1">
                <a:latin typeface="Book Antiqua" panose="02040602050305030304" pitchFamily="18" charset="0"/>
              </a:rPr>
              <a:t>Zemax</a:t>
            </a:r>
            <a:r>
              <a:rPr lang="en-US" altLang="en-US" sz="2800" dirty="0">
                <a:latin typeface="Book Antiqua" panose="02040602050305030304" pitchFamily="18" charset="0"/>
              </a:rPr>
              <a:t> uses damped least squares &amp; orthogonal decent.</a:t>
            </a:r>
          </a:p>
          <a:p>
            <a:pPr eaLnBrk="1" hangingPunct="1">
              <a:spcBef>
                <a:spcPts val="563"/>
              </a:spcBef>
              <a:spcAft>
                <a:spcPts val="1425"/>
              </a:spcAft>
              <a:buClr>
                <a:srgbClr val="F9F9F9"/>
              </a:buClr>
              <a:buSzPct val="65000"/>
              <a:buFont typeface="Wingdings 2" panose="05020102010507070707" pitchFamily="18" charset="2"/>
              <a:buChar char=""/>
              <a:defRPr/>
            </a:pPr>
            <a:r>
              <a:rPr lang="en-US" altLang="en-US" sz="2800" dirty="0">
                <a:latin typeface="Book Antiqua" panose="02040602050305030304" pitchFamily="18" charset="0"/>
              </a:rPr>
              <a:t>These algorithms tend to go to the nearest minimum and call it the solution.</a:t>
            </a:r>
          </a:p>
          <a:p>
            <a:pPr eaLnBrk="1" hangingPunct="1">
              <a:spcBef>
                <a:spcPts val="563"/>
              </a:spcBef>
              <a:spcAft>
                <a:spcPts val="1425"/>
              </a:spcAft>
              <a:buClr>
                <a:srgbClr val="F9F9F9"/>
              </a:buClr>
              <a:buSzPct val="65000"/>
              <a:buFont typeface="Wingdings 2" panose="05020102010507070707" pitchFamily="18" charset="2"/>
              <a:buChar char=""/>
              <a:defRPr/>
            </a:pPr>
            <a:r>
              <a:rPr lang="en-US" altLang="en-US" sz="2800" dirty="0">
                <a:latin typeface="Book Antiqua" panose="02040602050305030304" pitchFamily="18" charset="0"/>
              </a:rPr>
              <a:t>Simulated annealing doesn’t get satisfied and keeps looking.</a:t>
            </a:r>
          </a:p>
          <a:p>
            <a:pPr eaLnBrk="1" hangingPunct="1">
              <a:spcBef>
                <a:spcPts val="563"/>
              </a:spcBef>
              <a:spcAft>
                <a:spcPts val="1425"/>
              </a:spcAft>
              <a:buClr>
                <a:srgbClr val="F9F9F9"/>
              </a:buClr>
              <a:buSzPct val="65000"/>
              <a:buFont typeface="Wingdings 2" panose="05020102010507070707" pitchFamily="18" charset="2"/>
              <a:buChar char=""/>
              <a:defRPr/>
            </a:pPr>
            <a:r>
              <a:rPr lang="en-US" altLang="en-US" sz="2800" dirty="0">
                <a:latin typeface="Book Antiqua" panose="02040602050305030304" pitchFamily="18" charset="0"/>
              </a:rPr>
              <a:t>Simulated annealing arrives at a minimum that is global.</a:t>
            </a:r>
          </a:p>
          <a:p>
            <a:pPr marL="134938" indent="0" eaLnBrk="1" hangingPunct="1">
              <a:spcBef>
                <a:spcPts val="563"/>
              </a:spcBef>
              <a:spcAft>
                <a:spcPts val="1425"/>
              </a:spcAft>
              <a:buClr>
                <a:srgbClr val="F9F9F9"/>
              </a:buClr>
              <a:buSzPct val="65000"/>
              <a:buFont typeface="Times New Roman" panose="02020603050405020304" pitchFamily="18" charset="0"/>
              <a:buNone/>
              <a:defRPr/>
            </a:pPr>
            <a:endParaRPr lang="en-US" altLang="en-US" sz="2800" dirty="0">
              <a:latin typeface="Book Antiqua" panose="0204060205030503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Book Antiqua"/>
        <a:ea typeface="Microsoft YaHei"/>
        <a:cs typeface=""/>
      </a:majorFont>
      <a:minorFont>
        <a:latin typeface="Book Antiqua"/>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Book Antiqua"/>
        <a:ea typeface="Microsoft YaHei"/>
        <a:cs typeface=""/>
      </a:majorFont>
      <a:minorFont>
        <a:latin typeface="Book Antiqua"/>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35458</TotalTime>
  <Words>5174</Words>
  <Application>Microsoft Office PowerPoint</Application>
  <PresentationFormat>On-screen Show (4:3)</PresentationFormat>
  <Paragraphs>611</Paragraphs>
  <Slides>28</Slides>
  <Notes>28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Arial</vt:lpstr>
      <vt:lpstr>Book Antiqua</vt:lpstr>
      <vt:lpstr>Lucida Sans</vt:lpstr>
      <vt:lpstr>Times New Roman</vt:lpstr>
      <vt:lpstr>Wingdings 2</vt:lpstr>
      <vt:lpstr>Office Theme</vt:lpstr>
      <vt:lpstr>Office Theme</vt:lpstr>
      <vt:lpstr>Data Analysis for Optical Design </vt:lpstr>
      <vt:lpstr>Contents </vt:lpstr>
      <vt:lpstr>Intoduction to CAOPAD</vt:lpstr>
      <vt:lpstr>Intoduction to CAOPAD</vt:lpstr>
      <vt:lpstr>Paraxial Design</vt:lpstr>
      <vt:lpstr>Performance Evaluation</vt:lpstr>
      <vt:lpstr>Optimization</vt:lpstr>
      <vt:lpstr>Advantages of Simulated Annealing</vt:lpstr>
      <vt:lpstr>Comparison with Zemax</vt:lpstr>
      <vt:lpstr>Comparison with Zemax</vt:lpstr>
      <vt:lpstr>Comparison with Zemax</vt:lpstr>
      <vt:lpstr>Comparison with Zemax</vt:lpstr>
      <vt:lpstr>Comparison with Zemax</vt:lpstr>
      <vt:lpstr>Comparison with Zemax</vt:lpstr>
      <vt:lpstr>Comparison with Zemax</vt:lpstr>
      <vt:lpstr>Comparison with Zemax</vt:lpstr>
      <vt:lpstr>Comparison with Zemax</vt:lpstr>
      <vt:lpstr>Applications</vt:lpstr>
      <vt:lpstr>Applications</vt:lpstr>
      <vt:lpstr>Applications</vt:lpstr>
      <vt:lpstr>Applications</vt:lpstr>
      <vt:lpstr>Applications</vt:lpstr>
      <vt:lpstr>Applications</vt:lpstr>
      <vt:lpstr>Applications</vt:lpstr>
      <vt:lpstr>Applications</vt:lpstr>
      <vt:lpstr>Future Work</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Optical Engineer  Prospective Magic Leap</dc:title>
  <dc:creator>MYLAP</dc:creator>
  <cp:lastModifiedBy>Pradyumn Kommajoshyula</cp:lastModifiedBy>
  <cp:revision>67</cp:revision>
  <cp:lastPrinted>1601-01-01T00:00:00Z</cp:lastPrinted>
  <dcterms:created xsi:type="dcterms:W3CDTF">1601-01-01T00:00:00Z</dcterms:created>
  <dcterms:modified xsi:type="dcterms:W3CDTF">2019-12-05T02:29:56Z</dcterms:modified>
</cp:coreProperties>
</file>