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9" r:id="rId9"/>
    <p:sldId id="280" r:id="rId10"/>
    <p:sldId id="301" r:id="rId11"/>
    <p:sldId id="282" r:id="rId12"/>
    <p:sldId id="281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77" r:id="rId31"/>
    <p:sldId id="278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2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9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477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397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91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1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310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24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05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30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0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3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9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8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43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5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EA40F15-634D-40DC-968F-63A5D96AF296}" type="datetimeFigureOut">
              <a:rPr lang="en-IN" smtClean="0"/>
              <a:t>29-05-2018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D319608-DCA1-4D7D-9110-BCC6CAECA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90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3723" y="1226615"/>
            <a:ext cx="9440034" cy="1828801"/>
          </a:xfrm>
        </p:spPr>
        <p:txBody>
          <a:bodyPr>
            <a:noAutofit/>
          </a:bodyPr>
          <a:lstStyle/>
          <a:p>
            <a:r>
              <a:rPr lang="en-IN" b="1" dirty="0" smtClean="0"/>
              <a:t>APPLICATION FOR MANAGING VETERINARY POLYCLINIC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723" y="3902075"/>
            <a:ext cx="9048520" cy="2280969"/>
          </a:xfrm>
        </p:spPr>
        <p:txBody>
          <a:bodyPr>
            <a:normAutofit fontScale="92500" lnSpcReduction="20000"/>
          </a:bodyPr>
          <a:lstStyle/>
          <a:p>
            <a:r>
              <a:rPr lang="en-IN" b="1" i="1" u="sng" dirty="0" smtClean="0"/>
              <a:t>PROJECT </a:t>
            </a:r>
            <a:r>
              <a:rPr lang="en-IN" b="1" i="1" u="sng" dirty="0" smtClean="0"/>
              <a:t>GUIDE-MRS.PRANJALI </a:t>
            </a:r>
            <a:r>
              <a:rPr lang="en-IN" b="1" i="1" u="sng" dirty="0" smtClean="0"/>
              <a:t>DESHPANDE</a:t>
            </a:r>
          </a:p>
          <a:p>
            <a:endParaRPr lang="en-IN" b="1" i="1" u="sng" dirty="0"/>
          </a:p>
          <a:p>
            <a:r>
              <a:rPr lang="en-IN" b="1" i="1" dirty="0" smtClean="0"/>
              <a:t>1. SHALINI </a:t>
            </a:r>
            <a:r>
              <a:rPr lang="en-IN" b="1" i="1" dirty="0" smtClean="0"/>
              <a:t>PRASANNA                        </a:t>
            </a:r>
            <a:r>
              <a:rPr lang="en-IN" b="1" i="1" dirty="0" smtClean="0"/>
              <a:t>  </a:t>
            </a:r>
            <a:r>
              <a:rPr lang="en-IN" b="1" i="1" dirty="0" smtClean="0"/>
              <a:t>EXAM</a:t>
            </a:r>
            <a:r>
              <a:rPr lang="en-IN" b="1" i="1" dirty="0" smtClean="0"/>
              <a:t> NO-B120204364</a:t>
            </a:r>
            <a:endParaRPr lang="en-IN" b="1" i="1" dirty="0" smtClean="0"/>
          </a:p>
          <a:p>
            <a:r>
              <a:rPr lang="en-IN" b="1" i="1" dirty="0" smtClean="0"/>
              <a:t>2. T</a:t>
            </a:r>
            <a:r>
              <a:rPr lang="en-IN" b="1" i="1" dirty="0" smtClean="0"/>
              <a:t>. PAVITHRA                                     </a:t>
            </a:r>
            <a:r>
              <a:rPr lang="en-IN" b="1" i="1" dirty="0" smtClean="0"/>
              <a:t>   </a:t>
            </a:r>
            <a:r>
              <a:rPr lang="en-IN" b="1" i="1" dirty="0" smtClean="0"/>
              <a:t>EXAM</a:t>
            </a:r>
            <a:r>
              <a:rPr lang="en-IN" b="1" i="1" dirty="0" smtClean="0"/>
              <a:t> NO-B120204409</a:t>
            </a:r>
          </a:p>
          <a:p>
            <a:r>
              <a:rPr lang="en-IN" b="1" i="1" dirty="0" smtClean="0"/>
              <a:t>3. SUPRIYA WAGHMARE                      </a:t>
            </a:r>
            <a:r>
              <a:rPr lang="en-IN" b="1" i="1" dirty="0" smtClean="0"/>
              <a:t>EXAM</a:t>
            </a:r>
            <a:r>
              <a:rPr lang="en-IN" b="1" i="1" dirty="0" smtClean="0"/>
              <a:t> NO-B120204404</a:t>
            </a:r>
          </a:p>
          <a:p>
            <a:r>
              <a:rPr lang="en-IN" b="1" i="1" dirty="0" smtClean="0"/>
              <a:t>4. ASHLESHA </a:t>
            </a:r>
            <a:r>
              <a:rPr lang="en-IN" b="1" i="1" dirty="0" smtClean="0"/>
              <a:t>WAIKOS                        </a:t>
            </a:r>
            <a:r>
              <a:rPr lang="en-IN" b="1" i="1" dirty="0" smtClean="0"/>
              <a:t>  </a:t>
            </a:r>
            <a:r>
              <a:rPr lang="en-IN" b="1" i="1" dirty="0" smtClean="0"/>
              <a:t>EXAM </a:t>
            </a:r>
            <a:r>
              <a:rPr lang="en-IN" b="1" i="1" dirty="0" smtClean="0"/>
              <a:t>NO-B120204424</a:t>
            </a:r>
            <a:endParaRPr lang="en-IN" b="1" i="1" dirty="0" smtClean="0"/>
          </a:p>
          <a:p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2763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85763"/>
            <a:ext cx="10353762" cy="60436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78819" y="914398"/>
            <a:ext cx="2071688" cy="1057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 Module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936" y="804477"/>
            <a:ext cx="2071688" cy="1057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Patient Registration Module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96288" y="4729160"/>
            <a:ext cx="2071688" cy="1057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Report Generation Module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281093" y="2878931"/>
            <a:ext cx="2071688" cy="1057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Department Module/Inventory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035969" y="4729160"/>
            <a:ext cx="2071688" cy="1057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Automated SMS reminder Module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4486254" y="748127"/>
            <a:ext cx="2906725" cy="67151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1736436">
            <a:off x="4292528" y="1780258"/>
            <a:ext cx="2021363" cy="67151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 rot="2110137">
            <a:off x="6386597" y="4500026"/>
            <a:ext cx="2032866" cy="67151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 rot="8653784">
            <a:off x="4179702" y="4467500"/>
            <a:ext cx="2021363" cy="67151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3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87" y="25654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600" dirty="0" smtClean="0"/>
              <a:t>SYSTEM ARCHITECTURE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5439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6" y="214313"/>
            <a:ext cx="11444287" cy="6362701"/>
          </a:xfrm>
        </p:spPr>
      </p:pic>
    </p:spTree>
    <p:extLst>
      <p:ext uri="{BB962C8B-B14F-4D97-AF65-F5344CB8AC3E}">
        <p14:creationId xmlns:p14="http://schemas.microsoft.com/office/powerpoint/2010/main" val="6164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2651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6000" dirty="0" smtClean="0"/>
              <a:t>UNIFIED MODELLING LANGUAGE DIAGRAM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7752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0"/>
            <a:ext cx="11730037" cy="6857999"/>
          </a:xfrm>
        </p:spPr>
      </p:pic>
    </p:spTree>
    <p:extLst>
      <p:ext uri="{BB962C8B-B14F-4D97-AF65-F5344CB8AC3E}">
        <p14:creationId xmlns:p14="http://schemas.microsoft.com/office/powerpoint/2010/main" val="384856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49" y="2379662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dirty="0" smtClean="0"/>
              <a:t>CLASS DIAGRAMS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4868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1" y="-342900"/>
            <a:ext cx="12201525" cy="7386638"/>
          </a:xfrm>
        </p:spPr>
      </p:pic>
    </p:spTree>
    <p:extLst>
      <p:ext uri="{BB962C8B-B14F-4D97-AF65-F5344CB8AC3E}">
        <p14:creationId xmlns:p14="http://schemas.microsoft.com/office/powerpoint/2010/main" val="42310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0"/>
            <a:ext cx="11963400" cy="6858000"/>
          </a:xfrm>
        </p:spPr>
      </p:pic>
    </p:spTree>
    <p:extLst>
      <p:ext uri="{BB962C8B-B14F-4D97-AF65-F5344CB8AC3E}">
        <p14:creationId xmlns:p14="http://schemas.microsoft.com/office/powerpoint/2010/main" val="63615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087" y="247967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/>
              <a:t>STATE TRANSITION DIAGRAM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3684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0"/>
            <a:ext cx="11815762" cy="6857999"/>
          </a:xfrm>
        </p:spPr>
      </p:pic>
    </p:spTree>
    <p:extLst>
      <p:ext uri="{BB962C8B-B14F-4D97-AF65-F5344CB8AC3E}">
        <p14:creationId xmlns:p14="http://schemas.microsoft.com/office/powerpoint/2010/main" val="35228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u="sng" dirty="0" smtClean="0"/>
              <a:t> </a:t>
            </a:r>
            <a:r>
              <a:rPr lang="en-IN" sz="6000" u="sng" dirty="0" smtClean="0"/>
              <a:t>PROBLEM DEFINITION</a:t>
            </a:r>
            <a:endParaRPr lang="en-IN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33" y="1818174"/>
            <a:ext cx="10353762" cy="4058751"/>
          </a:xfrm>
        </p:spPr>
        <p:txBody>
          <a:bodyPr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  <a:p>
            <a:pPr algn="ctr"/>
            <a:endParaRPr lang="en-IN" dirty="0" smtClean="0"/>
          </a:p>
          <a:p>
            <a:pPr marL="0" indent="0" algn="ctr">
              <a:buNone/>
            </a:pPr>
            <a:r>
              <a:rPr lang="en-IN" sz="3200" i="1" dirty="0" smtClean="0"/>
              <a:t>     </a:t>
            </a:r>
            <a:r>
              <a:rPr lang="en-IN" sz="3200" i="1" dirty="0" smtClean="0"/>
              <a:t>Application for managing a Veterinary </a:t>
            </a:r>
            <a:r>
              <a:rPr lang="en-IN" sz="3200" i="1" dirty="0"/>
              <a:t>P</a:t>
            </a:r>
            <a:r>
              <a:rPr lang="en-IN" sz="3200" i="1" dirty="0" smtClean="0"/>
              <a:t>olyclinic.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9708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788" y="23796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NETWORK DIAGRAM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64497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0"/>
            <a:ext cx="12049125" cy="6858000"/>
          </a:xfrm>
        </p:spPr>
      </p:pic>
    </p:spTree>
    <p:extLst>
      <p:ext uri="{BB962C8B-B14F-4D97-AF65-F5344CB8AC3E}">
        <p14:creationId xmlns:p14="http://schemas.microsoft.com/office/powerpoint/2010/main" val="1301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600326"/>
            <a:ext cx="10515600" cy="1190625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TIMELINE CHART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301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30444"/>
          <a:stretch/>
        </p:blipFill>
        <p:spPr bwMode="auto">
          <a:xfrm>
            <a:off x="-157163" y="-157163"/>
            <a:ext cx="12349163" cy="73152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1265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2" y="25225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ACTIVITY DIAGRAM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3918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1"/>
          <p:cNvPicPr>
            <a:picLocks noGrp="1"/>
          </p:cNvPicPr>
          <p:nvPr>
            <p:ph idx="1"/>
          </p:nvPr>
        </p:nvPicPr>
        <p:blipFill>
          <a:blip r:embed="rId2">
            <a:alphaModFix/>
            <a:grayscl/>
          </a:blip>
          <a:srcRect/>
          <a:stretch>
            <a:fillRect/>
          </a:stretch>
        </p:blipFill>
        <p:spPr>
          <a:xfrm>
            <a:off x="1" y="0"/>
            <a:ext cx="12192000" cy="4716463"/>
          </a:xfrm>
          <a:prstGeom prst="rect">
            <a:avLst/>
          </a:prstGeom>
        </p:spPr>
      </p:pic>
      <p:pic>
        <p:nvPicPr>
          <p:cNvPr id="5" name="Image2"/>
          <p:cNvPicPr/>
          <p:nvPr/>
        </p:nvPicPr>
        <p:blipFill>
          <a:blip r:embed="rId3">
            <a:alphaModFix/>
            <a:grayscl/>
          </a:blip>
          <a:srcRect/>
          <a:stretch>
            <a:fillRect/>
          </a:stretch>
        </p:blipFill>
        <p:spPr>
          <a:xfrm>
            <a:off x="1" y="4716463"/>
            <a:ext cx="12192000" cy="214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488" y="24082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SEQUENCE DIAGRAM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37611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414" y="-142875"/>
            <a:ext cx="12715876" cy="6858000"/>
          </a:xfrm>
        </p:spPr>
      </p:pic>
    </p:spTree>
    <p:extLst>
      <p:ext uri="{BB962C8B-B14F-4D97-AF65-F5344CB8AC3E}">
        <p14:creationId xmlns:p14="http://schemas.microsoft.com/office/powerpoint/2010/main" val="26518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87" y="24653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DATA FLOW DIAGRAM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98342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587" y="257175"/>
            <a:ext cx="12215813" cy="6015037"/>
          </a:xfrm>
        </p:spPr>
      </p:pic>
    </p:spTree>
    <p:extLst>
      <p:ext uri="{BB962C8B-B14F-4D97-AF65-F5344CB8AC3E}">
        <p14:creationId xmlns:p14="http://schemas.microsoft.com/office/powerpoint/2010/main" val="42655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23863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u="sng" dirty="0" smtClean="0"/>
              <a:t>MOTIVATION</a:t>
            </a:r>
            <a:endParaRPr lang="en-IN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70" y="1260962"/>
            <a:ext cx="10353762" cy="405875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sz="3200" dirty="0" smtClean="0"/>
          </a:p>
          <a:p>
            <a:r>
              <a:rPr lang="en-IN" sz="3200" i="1" dirty="0" smtClean="0"/>
              <a:t>To automate the manually maintained record process.</a:t>
            </a:r>
          </a:p>
          <a:p>
            <a:r>
              <a:rPr lang="en-IN" sz="3200" i="1" dirty="0" smtClean="0"/>
              <a:t>Due to the limitations of the currently used handwritten systems like data redundancy, data loss, data inconsistency.</a:t>
            </a:r>
          </a:p>
          <a:p>
            <a:endParaRPr lang="en-IN" sz="3200" i="1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456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dirty="0" smtClean="0"/>
              <a:t>CONCLUSION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b="1" i="1" dirty="0" smtClean="0"/>
          </a:p>
          <a:p>
            <a:r>
              <a:rPr lang="en-IN" sz="3200" i="1" dirty="0" smtClean="0"/>
              <a:t>The system will automate all handwritten records.</a:t>
            </a:r>
          </a:p>
          <a:p>
            <a:r>
              <a:rPr lang="en-IN" sz="3200" i="1" dirty="0" smtClean="0"/>
              <a:t>The system will have a higher efficiency.</a:t>
            </a:r>
          </a:p>
          <a:p>
            <a:r>
              <a:rPr lang="en-IN" sz="3200" i="1" dirty="0" smtClean="0"/>
              <a:t>Low cost, better security and storage.</a:t>
            </a:r>
          </a:p>
          <a:p>
            <a:r>
              <a:rPr lang="en-IN" sz="3200" i="1" dirty="0" smtClean="0"/>
              <a:t>Easy access from anywhere.</a:t>
            </a:r>
          </a:p>
          <a:p>
            <a:r>
              <a:rPr lang="en-IN" sz="3200" i="1" dirty="0" smtClean="0"/>
              <a:t>Automated </a:t>
            </a:r>
            <a:r>
              <a:rPr lang="en-IN" sz="3200" i="1" dirty="0" smtClean="0"/>
              <a:t>monthly/yearly</a:t>
            </a:r>
            <a:r>
              <a:rPr lang="en-IN" sz="3200" i="1" dirty="0" smtClean="0"/>
              <a:t> </a:t>
            </a:r>
            <a:r>
              <a:rPr lang="en-IN" sz="3200" i="1" dirty="0" smtClean="0"/>
              <a:t>reports </a:t>
            </a:r>
            <a:r>
              <a:rPr lang="en-IN" sz="3200" i="1" dirty="0" smtClean="0"/>
              <a:t>for a  </a:t>
            </a:r>
            <a:r>
              <a:rPr lang="en-IN" sz="3200" i="1" dirty="0" smtClean="0"/>
              <a:t>better </a:t>
            </a:r>
            <a:r>
              <a:rPr lang="en-IN" sz="3200" i="1" dirty="0" smtClean="0"/>
              <a:t>reference.</a:t>
            </a:r>
            <a:endParaRPr lang="en-IN" sz="3200" i="1" dirty="0" smtClean="0"/>
          </a:p>
          <a:p>
            <a:r>
              <a:rPr lang="en-IN" sz="3200" i="1" dirty="0" smtClean="0"/>
              <a:t>Ensures data integrity, data persistency, data accessibility.</a:t>
            </a:r>
          </a:p>
          <a:p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13271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0988"/>
            <a:ext cx="10353762" cy="97045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 smtClean="0"/>
              <a:t>REFERENCE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51438"/>
            <a:ext cx="10353762" cy="4058751"/>
          </a:xfrm>
        </p:spPr>
        <p:txBody>
          <a:bodyPr>
            <a:noAutofit/>
          </a:bodyPr>
          <a:lstStyle/>
          <a:p>
            <a:pPr fontAlgn="t"/>
            <a:r>
              <a:rPr lang="en-IN" sz="2400" i="1" dirty="0" smtClean="0"/>
              <a:t>[1]</a:t>
            </a:r>
            <a:r>
              <a:rPr lang="en-US" sz="2400" i="1" dirty="0" smtClean="0"/>
              <a:t> K. S. </a:t>
            </a:r>
            <a:r>
              <a:rPr lang="en-US" sz="2400" i="1" dirty="0" err="1" smtClean="0"/>
              <a:t>Sim</a:t>
            </a:r>
            <a:r>
              <a:rPr lang="en-US" sz="2400" i="1" dirty="0" smtClean="0"/>
              <a:t>, T. K. Kho, F. S. </a:t>
            </a:r>
            <a:r>
              <a:rPr lang="en-US" sz="2400" i="1" dirty="0" err="1" smtClean="0"/>
              <a:t>Abas</a:t>
            </a:r>
            <a:r>
              <a:rPr lang="en-US" sz="2400" i="1" dirty="0" smtClean="0"/>
              <a:t>, F. F. Ting, V. </a:t>
            </a:r>
            <a:r>
              <a:rPr lang="en-US" sz="2400" i="1" dirty="0" err="1" smtClean="0"/>
              <a:t>Teh</a:t>
            </a:r>
            <a:r>
              <a:rPr lang="en-US" sz="2400" i="1" dirty="0" smtClean="0"/>
              <a:t> and C. S. </a:t>
            </a:r>
            <a:r>
              <a:rPr lang="en-US" sz="2400" i="1" dirty="0" err="1" smtClean="0"/>
              <a:t>Ee</a:t>
            </a:r>
            <a:r>
              <a:rPr lang="en-US" sz="2400" i="1" dirty="0" smtClean="0"/>
              <a:t>, “Computerized Brain Database Management System for Radiological Department in Hospital,</a:t>
            </a:r>
            <a:r>
              <a:rPr lang="en-IN" sz="2400" i="1" dirty="0" smtClean="0"/>
              <a:t>” International Conference of Robotics, Automation and Sciences(ICORAS), 2016.</a:t>
            </a:r>
          </a:p>
          <a:p>
            <a:pPr fontAlgn="t"/>
            <a:r>
              <a:rPr lang="en-IN" sz="2400" i="1" dirty="0" smtClean="0"/>
              <a:t>[2] </a:t>
            </a:r>
            <a:r>
              <a:rPr lang="pt-BR" sz="2400" i="1" dirty="0" smtClean="0"/>
              <a:t>Paulo Silva, Cesar Quintas, J´ulio Duarte, Manuel Santos, Jos´e Neves, Ant´onio Abelha and Jos´e Machado, “</a:t>
            </a:r>
            <a:r>
              <a:rPr lang="en-US" sz="2400" i="1" dirty="0" smtClean="0"/>
              <a:t>Hospital database workload and fault forecasting,</a:t>
            </a:r>
            <a:r>
              <a:rPr lang="pt-BR" sz="2400" i="1" dirty="0" smtClean="0"/>
              <a:t>” IEEE-EMBS Conference on Biomedical Engineering and Sciences, pp. 63-68, 2012.</a:t>
            </a:r>
          </a:p>
          <a:p>
            <a:pPr fontAlgn="t"/>
            <a:r>
              <a:rPr lang="pt-BR" sz="2400" i="1" dirty="0" smtClean="0"/>
              <a:t>[3] Jeong-cheol Jeon, Jaehwa Chung, “</a:t>
            </a:r>
            <a:r>
              <a:rPr lang="en-US" sz="2400" i="1" dirty="0" smtClean="0"/>
              <a:t>Developing a Prototype of REST-based Database Application for Shipbuilding Industry: A Case Study,</a:t>
            </a:r>
            <a:r>
              <a:rPr lang="pt-BR" sz="2400" i="1" dirty="0" smtClean="0"/>
              <a:t>” International Conference on Platform Technology and Service (PlatCon), pp. 1-6, 2017.</a:t>
            </a:r>
          </a:p>
          <a:p>
            <a:pPr fontAlgn="t"/>
            <a:r>
              <a:rPr lang="pt-BR" sz="2400" i="1" dirty="0" smtClean="0"/>
              <a:t>[4] </a:t>
            </a:r>
            <a:r>
              <a:rPr lang="en-IN" sz="2400" i="1" dirty="0" smtClean="0"/>
              <a:t>Cheng </a:t>
            </a:r>
            <a:r>
              <a:rPr lang="en-IN" sz="2400" i="1" dirty="0" err="1" smtClean="0"/>
              <a:t>Zhi</a:t>
            </a:r>
            <a:r>
              <a:rPr lang="en-IN" sz="2400" i="1" dirty="0" smtClean="0"/>
              <a:t>, “</a:t>
            </a:r>
            <a:r>
              <a:rPr lang="en-US" sz="2400" i="1" dirty="0" smtClean="0"/>
              <a:t>The Web database application system optimization research,” Seventh International Conference </a:t>
            </a:r>
            <a:r>
              <a:rPr lang="en-US" sz="2400" i="1" dirty="0" err="1" smtClean="0"/>
              <a:t>onMeasuring</a:t>
            </a:r>
            <a:r>
              <a:rPr lang="en-US" sz="2400" i="1" dirty="0" smtClean="0"/>
              <a:t> Technology and Mechatronics Automation, pp. 1329-1332, 2015.</a:t>
            </a:r>
          </a:p>
          <a:p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42655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5" y="24796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THANK YOU!!!!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4974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u="sng" dirty="0" smtClean="0"/>
              <a:t>FUTURE SCOPE</a:t>
            </a:r>
            <a:endParaRPr lang="en-IN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/>
          </a:p>
          <a:p>
            <a:r>
              <a:rPr lang="en-IN" sz="3200" i="1" dirty="0" smtClean="0"/>
              <a:t>A mobile application can be developed, to access clinical data via smartphones.</a:t>
            </a:r>
          </a:p>
          <a:p>
            <a:r>
              <a:rPr lang="en-IN" sz="3200" i="1" dirty="0" smtClean="0"/>
              <a:t>Medicine inventory can be added as a part of the clinical </a:t>
            </a:r>
            <a:r>
              <a:rPr lang="en-IN" sz="3200" i="1" dirty="0" err="1" smtClean="0"/>
              <a:t>dbms</a:t>
            </a:r>
            <a:r>
              <a:rPr lang="en-IN" sz="3200" i="1" dirty="0" smtClean="0"/>
              <a:t>.</a:t>
            </a:r>
          </a:p>
          <a:p>
            <a:r>
              <a:rPr lang="en-IN" sz="3200" i="1" dirty="0" smtClean="0"/>
              <a:t>The patients can make appointments  using the system will be a part of the future development.</a:t>
            </a:r>
          </a:p>
          <a:p>
            <a:endParaRPr lang="en-IN" sz="3200" i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3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6000" u="sng" dirty="0" smtClean="0"/>
              <a:t>OBJECTIVES AND PLANNED </a:t>
            </a:r>
            <a:r>
              <a:rPr lang="en-IN" sz="6000" u="sng" dirty="0" smtClean="0"/>
              <a:t>OUTCOME</a:t>
            </a:r>
            <a:endParaRPr lang="en-IN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361099"/>
            <a:ext cx="10353762" cy="4058751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r>
              <a:rPr lang="en-IN" sz="3200" i="1" dirty="0" smtClean="0"/>
              <a:t>Creating a web application for a veterinary polyclinic by the means of SQL  database</a:t>
            </a:r>
          </a:p>
          <a:p>
            <a:r>
              <a:rPr lang="en-IN" sz="3200" i="1" dirty="0" smtClean="0"/>
              <a:t>The patient records should be generated and recorded into the database systematically and can be looked up by the doctors when needed.</a:t>
            </a:r>
          </a:p>
          <a:p>
            <a:r>
              <a:rPr lang="en-IN" sz="3200" i="1" dirty="0" smtClean="0"/>
              <a:t>The desired outcome is for the reports to be generated and displayed</a:t>
            </a:r>
            <a:r>
              <a:rPr lang="en-IN" b="1" i="1" dirty="0" smtClean="0"/>
              <a:t>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8292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700" u="sng" dirty="0" smtClean="0"/>
              <a:t>LITERATURE </a:t>
            </a:r>
            <a:r>
              <a:rPr lang="en-IN" sz="6700" u="sng" dirty="0" smtClean="0"/>
              <a:t>SURVEY</a:t>
            </a:r>
            <a:r>
              <a:rPr lang="en-IN" b="1" u="sng" dirty="0"/>
              <a:t/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1634" y="2222988"/>
            <a:ext cx="115603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 smtClean="0"/>
              <a:t>Database management system is currently implemented in the Radiology department in the Malaysian hospitals[1].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i="1" dirty="0" smtClean="0"/>
              <a:t>External Schema: Specifies the part of the database to be viewed.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i="1" dirty="0" smtClean="0"/>
              <a:t>Internal Schema: Specifies how data is physically stored and accessed.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i="1" dirty="0" smtClean="0"/>
              <a:t>Conceptual Schema: Specifies data stored in terms of data model. </a:t>
            </a:r>
          </a:p>
          <a:p>
            <a:endParaRPr lang="en-IN" sz="2800" i="1" dirty="0" smtClean="0"/>
          </a:p>
          <a:p>
            <a:r>
              <a:rPr lang="en-US" sz="2800" i="1" dirty="0" smtClean="0"/>
              <a:t>Hospital database workload and fault forecasting[2]</a:t>
            </a:r>
            <a:r>
              <a:rPr lang="en-IN" sz="2800" i="1" dirty="0" smtClean="0"/>
              <a:t> paper, a system maintains the hospital records. It is called the Hospital Information System (HIS). It consists of 4 processes: Care, Clinical process, Management and Resource. AIDA (Agency for Integration, Diffusion and Archive of Medical Information.</a:t>
            </a:r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41766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200" i="1" dirty="0" smtClean="0"/>
              <a:t>The ship building industry[3] uses legacy system to introduce web based mobile technology. It is a cost involving process. SOAP based services have a standardized approach and can replace RPC. REST-</a:t>
            </a:r>
            <a:r>
              <a:rPr lang="en-IN" sz="3200" i="1" dirty="0" err="1" smtClean="0"/>
              <a:t>ful</a:t>
            </a:r>
            <a:r>
              <a:rPr lang="en-IN" sz="3200" i="1" dirty="0" smtClean="0"/>
              <a:t> web services CPU  be extended to web and module platform.</a:t>
            </a:r>
          </a:p>
          <a:p>
            <a:r>
              <a:rPr lang="en-IN" sz="3200" i="1" dirty="0" smtClean="0"/>
              <a:t>In Web database application system optimization[4] paper, It has to face a large group of users. Therefore, system needs optimization. Optimization of server and Web application system optimization</a:t>
            </a:r>
          </a:p>
          <a:p>
            <a:endParaRPr lang="en-IN" sz="3200" i="1" dirty="0" smtClean="0"/>
          </a:p>
          <a:p>
            <a:pPr marL="514350" indent="-514350">
              <a:buFont typeface="+mj-lt"/>
              <a:buAutoNum type="arabicPeriod"/>
            </a:pPr>
            <a:endParaRPr lang="en-IN" b="1" i="1" dirty="0" smtClean="0"/>
          </a:p>
        </p:txBody>
      </p:sp>
    </p:spTree>
    <p:extLst>
      <p:ext uri="{BB962C8B-B14F-4D97-AF65-F5344CB8AC3E}">
        <p14:creationId xmlns:p14="http://schemas.microsoft.com/office/powerpoint/2010/main" val="37212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6000" u="sng" dirty="0" smtClean="0"/>
              <a:t>SYSTEM </a:t>
            </a:r>
            <a:r>
              <a:rPr lang="en-IN" sz="6000" u="sng" dirty="0" smtClean="0"/>
              <a:t>MODULES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8261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IN" b="1" i="1" dirty="0" smtClean="0"/>
          </a:p>
          <a:p>
            <a:pPr marL="0" indent="0">
              <a:buNone/>
            </a:pPr>
            <a:r>
              <a:rPr lang="en-IN" sz="3200" i="1" dirty="0" smtClean="0"/>
              <a:t>1. </a:t>
            </a:r>
            <a:r>
              <a:rPr lang="en-IN" sz="3200" i="1" dirty="0" smtClean="0"/>
              <a:t>Login Module:</a:t>
            </a:r>
            <a:endParaRPr lang="en-IN" sz="3200" i="1" dirty="0" smtClean="0"/>
          </a:p>
          <a:p>
            <a:pPr marL="0" indent="0">
              <a:buNone/>
            </a:pPr>
            <a:r>
              <a:rPr lang="en-IN" sz="3200" i="1" dirty="0" smtClean="0"/>
              <a:t>	</a:t>
            </a:r>
            <a:r>
              <a:rPr lang="en-IN" sz="3200" i="1" dirty="0" err="1" smtClean="0"/>
              <a:t>i</a:t>
            </a:r>
            <a:r>
              <a:rPr lang="en-IN" sz="3200" i="1" dirty="0" smtClean="0"/>
              <a:t>. A login page for authorization.</a:t>
            </a:r>
          </a:p>
          <a:p>
            <a:pPr marL="0" indent="0">
              <a:buNone/>
            </a:pPr>
            <a:r>
              <a:rPr lang="en-IN" sz="3200" i="1" dirty="0" smtClean="0"/>
              <a:t>	ii. Input details </a:t>
            </a:r>
            <a:r>
              <a:rPr lang="en-IN" sz="3200" i="1" dirty="0" smtClean="0"/>
              <a:t>authorised </a:t>
            </a:r>
            <a:r>
              <a:rPr lang="en-IN" sz="3200" i="1" dirty="0" smtClean="0"/>
              <a:t>with the saved staff </a:t>
            </a:r>
            <a:r>
              <a:rPr lang="en-IN" sz="3200" i="1" dirty="0" smtClean="0"/>
              <a:t>records.</a:t>
            </a:r>
          </a:p>
          <a:p>
            <a:pPr marL="0" indent="0">
              <a:buNone/>
            </a:pPr>
            <a:endParaRPr lang="en-IN" sz="3200" i="1" dirty="0" smtClean="0"/>
          </a:p>
          <a:p>
            <a:pPr marL="0" indent="0">
              <a:buNone/>
            </a:pPr>
            <a:r>
              <a:rPr lang="en-IN" sz="3200" i="1" dirty="0" smtClean="0"/>
              <a:t>2. Registration Module:</a:t>
            </a:r>
          </a:p>
          <a:p>
            <a:pPr marL="0" indent="0">
              <a:buNone/>
            </a:pPr>
            <a:r>
              <a:rPr lang="en-IN" sz="3200" i="1" dirty="0" smtClean="0"/>
              <a:t>	</a:t>
            </a:r>
            <a:r>
              <a:rPr lang="en-IN" sz="3200" i="1" dirty="0" err="1" smtClean="0"/>
              <a:t>i</a:t>
            </a:r>
            <a:r>
              <a:rPr lang="en-IN" sz="3200" i="1" dirty="0" smtClean="0"/>
              <a:t>. For registering new </a:t>
            </a:r>
            <a:r>
              <a:rPr lang="en-IN" sz="3200" i="1" dirty="0" smtClean="0"/>
              <a:t>patient</a:t>
            </a:r>
            <a:r>
              <a:rPr lang="en-IN" sz="3200" i="1" dirty="0" smtClean="0"/>
              <a:t> </a:t>
            </a:r>
            <a:r>
              <a:rPr lang="en-IN" sz="3200" i="1" dirty="0" smtClean="0"/>
              <a:t>details</a:t>
            </a:r>
            <a:r>
              <a:rPr lang="en-IN" sz="3200" i="1" dirty="0" smtClean="0"/>
              <a:t>.</a:t>
            </a:r>
          </a:p>
          <a:p>
            <a:pPr marL="0" indent="0">
              <a:buNone/>
            </a:pPr>
            <a:r>
              <a:rPr lang="en-IN" sz="3200" i="1" dirty="0"/>
              <a:t>	</a:t>
            </a:r>
            <a:r>
              <a:rPr lang="en-IN" sz="3200" i="1" dirty="0" smtClean="0"/>
              <a:t>ii. Registration module for the staff (doctors).</a:t>
            </a:r>
            <a:endParaRPr lang="en-IN" sz="3200" i="1" dirty="0" smtClean="0"/>
          </a:p>
          <a:p>
            <a:pPr marL="0" indent="0">
              <a:buNone/>
            </a:pPr>
            <a:r>
              <a:rPr lang="en-IN" sz="3200" i="1" dirty="0" smtClean="0"/>
              <a:t>	</a:t>
            </a:r>
            <a:r>
              <a:rPr lang="en-IN" sz="3200" i="1" dirty="0" smtClean="0"/>
              <a:t>iii. </a:t>
            </a:r>
            <a:r>
              <a:rPr lang="en-IN" sz="3200" i="1" dirty="0" smtClean="0"/>
              <a:t>Patient and staff</a:t>
            </a:r>
            <a:r>
              <a:rPr lang="en-IN" sz="3200" i="1" dirty="0" smtClean="0"/>
              <a:t> </a:t>
            </a:r>
            <a:r>
              <a:rPr lang="en-IN" sz="3200" i="1" dirty="0" smtClean="0"/>
              <a:t>details saved in a database.</a:t>
            </a:r>
          </a:p>
          <a:p>
            <a:endParaRPr lang="en-IN" sz="3200" i="1" dirty="0"/>
          </a:p>
        </p:txBody>
      </p:sp>
    </p:spTree>
    <p:extLst>
      <p:ext uri="{BB962C8B-B14F-4D97-AF65-F5344CB8AC3E}">
        <p14:creationId xmlns:p14="http://schemas.microsoft.com/office/powerpoint/2010/main" val="28434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02919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IN" dirty="0" smtClean="0"/>
              <a:t>3</a:t>
            </a:r>
            <a:r>
              <a:rPr lang="en-IN" b="1" i="1" dirty="0" smtClean="0"/>
              <a:t>. </a:t>
            </a:r>
            <a:r>
              <a:rPr lang="en-IN" sz="3200" i="1" dirty="0" smtClean="0"/>
              <a:t>Departments/Inventory module:</a:t>
            </a:r>
          </a:p>
          <a:p>
            <a:pPr marL="0" indent="0" algn="just">
              <a:buNone/>
            </a:pPr>
            <a:r>
              <a:rPr lang="en-IN" sz="3200" i="1" dirty="0" smtClean="0"/>
              <a:t>	</a:t>
            </a:r>
            <a:r>
              <a:rPr lang="en-IN" sz="3200" i="1" dirty="0" err="1" smtClean="0"/>
              <a:t>i</a:t>
            </a:r>
            <a:r>
              <a:rPr lang="en-IN" sz="3200" i="1" dirty="0"/>
              <a:t>.</a:t>
            </a:r>
            <a:r>
              <a:rPr lang="en-IN" sz="3200" i="1" dirty="0" smtClean="0"/>
              <a:t> </a:t>
            </a:r>
            <a:r>
              <a:rPr lang="en-IN" sz="3200" i="1" dirty="0" smtClean="0"/>
              <a:t>MySQL database for every department.</a:t>
            </a:r>
          </a:p>
          <a:p>
            <a:pPr marL="0" indent="0" algn="just">
              <a:buNone/>
            </a:pPr>
            <a:r>
              <a:rPr lang="en-IN" sz="3200" i="1" dirty="0"/>
              <a:t> </a:t>
            </a:r>
            <a:r>
              <a:rPr lang="en-IN" sz="3200" i="1" dirty="0" smtClean="0"/>
              <a:t>    </a:t>
            </a:r>
            <a:r>
              <a:rPr lang="en-IN" sz="3200" i="1" dirty="0" smtClean="0"/>
              <a:t>ii</a:t>
            </a:r>
            <a:r>
              <a:rPr lang="en-IN" sz="3200" i="1" dirty="0" smtClean="0"/>
              <a:t>. Records can be </a:t>
            </a:r>
            <a:r>
              <a:rPr lang="en-IN" sz="3200" i="1" dirty="0" smtClean="0"/>
              <a:t>viewed</a:t>
            </a:r>
            <a:r>
              <a:rPr lang="en-IN" sz="3200" i="1" dirty="0"/>
              <a:t> </a:t>
            </a:r>
            <a:r>
              <a:rPr lang="en-IN" sz="3200" i="1" dirty="0" smtClean="0"/>
              <a:t>efficiently</a:t>
            </a:r>
            <a:r>
              <a:rPr lang="en-IN" sz="3200" i="1" dirty="0" smtClean="0"/>
              <a:t>.</a:t>
            </a:r>
            <a:endParaRPr lang="en-IN" sz="3200" i="1" dirty="0" smtClean="0"/>
          </a:p>
          <a:p>
            <a:pPr marL="0" indent="0" algn="just">
              <a:buNone/>
            </a:pPr>
            <a:r>
              <a:rPr lang="en-IN" sz="3200" i="1" dirty="0" smtClean="0"/>
              <a:t>	iii. Inventory </a:t>
            </a:r>
            <a:r>
              <a:rPr lang="en-IN" sz="3200" i="1" dirty="0" smtClean="0"/>
              <a:t>details of liquid nitrogen </a:t>
            </a:r>
            <a:r>
              <a:rPr lang="en-IN" sz="3200" i="1" dirty="0" smtClean="0"/>
              <a:t>are maintained in </a:t>
            </a:r>
            <a:r>
              <a:rPr lang="en-IN" sz="3200" i="1" dirty="0" smtClean="0"/>
              <a:t>a separate </a:t>
            </a:r>
            <a:r>
              <a:rPr lang="en-IN" sz="3200" i="1" dirty="0" smtClean="0"/>
              <a:t>database.</a:t>
            </a:r>
          </a:p>
          <a:p>
            <a:pPr marL="0" indent="0" algn="just">
              <a:buNone/>
            </a:pPr>
            <a:endParaRPr lang="en-IN" sz="3200" i="1" dirty="0" smtClean="0"/>
          </a:p>
          <a:p>
            <a:pPr marL="0" indent="0" algn="just">
              <a:buNone/>
            </a:pPr>
            <a:r>
              <a:rPr lang="en-IN" sz="3200" i="1" dirty="0" smtClean="0"/>
              <a:t>4. Report </a:t>
            </a:r>
            <a:r>
              <a:rPr lang="en-IN" sz="3200" i="1" dirty="0" smtClean="0"/>
              <a:t>generation:</a:t>
            </a:r>
            <a:endParaRPr lang="en-IN" sz="3200" i="1" dirty="0" smtClean="0"/>
          </a:p>
          <a:p>
            <a:pPr marL="0" indent="0" algn="just">
              <a:buNone/>
            </a:pPr>
            <a:r>
              <a:rPr lang="en-IN" sz="3200" i="1" dirty="0" smtClean="0"/>
              <a:t>	</a:t>
            </a:r>
            <a:r>
              <a:rPr lang="en-IN" sz="3200" i="1" dirty="0" err="1" smtClean="0"/>
              <a:t>i</a:t>
            </a:r>
            <a:r>
              <a:rPr lang="en-IN" sz="3200" i="1" dirty="0" smtClean="0"/>
              <a:t>.</a:t>
            </a:r>
            <a:r>
              <a:rPr lang="en-IN" sz="3200" i="1" dirty="0" smtClean="0"/>
              <a:t> </a:t>
            </a:r>
            <a:r>
              <a:rPr lang="en-IN" sz="3200" i="1" dirty="0" smtClean="0"/>
              <a:t>Final reports </a:t>
            </a:r>
            <a:r>
              <a:rPr lang="en-IN" sz="3200" i="1" dirty="0" smtClean="0"/>
              <a:t>of vaccination, liquid nitrogen inventory, surgery, revenue and summary generated.</a:t>
            </a:r>
          </a:p>
          <a:p>
            <a:pPr marL="0" indent="0" algn="just">
              <a:buNone/>
            </a:pPr>
            <a:endParaRPr lang="en-IN" sz="3200" i="1" dirty="0"/>
          </a:p>
          <a:p>
            <a:pPr marL="0" indent="0" algn="just">
              <a:buNone/>
            </a:pPr>
            <a:r>
              <a:rPr lang="en-IN" sz="3200" i="1" dirty="0" smtClean="0"/>
              <a:t>5. SMS Remainder module:</a:t>
            </a:r>
          </a:p>
          <a:p>
            <a:pPr marL="0" indent="0" algn="just">
              <a:buNone/>
            </a:pPr>
            <a:r>
              <a:rPr lang="en-IN" sz="3200" i="1" dirty="0"/>
              <a:t>	</a:t>
            </a:r>
            <a:r>
              <a:rPr lang="en-IN" sz="3200" i="1" dirty="0" err="1" smtClean="0"/>
              <a:t>i</a:t>
            </a:r>
            <a:r>
              <a:rPr lang="en-IN" sz="3200" i="1" dirty="0" smtClean="0"/>
              <a:t>. Automated SMS Reminder system for the insemination patients.</a:t>
            </a:r>
            <a:endParaRPr lang="en-IN" sz="3200" i="1" dirty="0" smtClean="0"/>
          </a:p>
          <a:p>
            <a:pPr marL="0" indent="0" algn="just">
              <a:buNone/>
            </a:pPr>
            <a:r>
              <a:rPr lang="en-IN" sz="3200" i="1" dirty="0" smtClean="0"/>
              <a:t>	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5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2589</TotalTime>
  <Words>640</Words>
  <Application>Microsoft Office PowerPoint</Application>
  <PresentationFormat>Widescreen</PresentationFormat>
  <Paragraphs>87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Calisto MT</vt:lpstr>
      <vt:lpstr>Trebuchet MS</vt:lpstr>
      <vt:lpstr>Wingdings 2</vt:lpstr>
      <vt:lpstr>Slate</vt:lpstr>
      <vt:lpstr>APPLICATION FOR MANAGING VETERINARY POLYCLINIC</vt:lpstr>
      <vt:lpstr> PROBLEM DEFINITION</vt:lpstr>
      <vt:lpstr>MOTIVATION</vt:lpstr>
      <vt:lpstr>FUTURE SCOPE</vt:lpstr>
      <vt:lpstr>OBJECTIVES AND PLANNED OUTCOME</vt:lpstr>
      <vt:lpstr>LITERATURE SURVEY </vt:lpstr>
      <vt:lpstr>PowerPoint Presentation</vt:lpstr>
      <vt:lpstr>SYSTEM MODULES</vt:lpstr>
      <vt:lpstr>PowerPoint Presentation</vt:lpstr>
      <vt:lpstr>PowerPoint Presentation</vt:lpstr>
      <vt:lpstr>SYSTEM ARCHITECTURE</vt:lpstr>
      <vt:lpstr>PowerPoint Presentation</vt:lpstr>
      <vt:lpstr>UNIFIED MODELLING LANGUAGE DIAGRAM</vt:lpstr>
      <vt:lpstr>PowerPoint Presentation</vt:lpstr>
      <vt:lpstr>CLASS DIAGRAMS</vt:lpstr>
      <vt:lpstr>PowerPoint Presentation</vt:lpstr>
      <vt:lpstr>PowerPoint Presentation</vt:lpstr>
      <vt:lpstr>STATE TRANSITION DIAGRAM</vt:lpstr>
      <vt:lpstr>PowerPoint Presentation</vt:lpstr>
      <vt:lpstr>NETWORK DIAGRAM</vt:lpstr>
      <vt:lpstr>PowerPoint Presentation</vt:lpstr>
      <vt:lpstr>TIMELINE CHART</vt:lpstr>
      <vt:lpstr>PowerPoint Presentation</vt:lpstr>
      <vt:lpstr>ACTIVITY DIAGRAM</vt:lpstr>
      <vt:lpstr>PowerPoint Presentation</vt:lpstr>
      <vt:lpstr>SEQUENCE DIAGRAM</vt:lpstr>
      <vt:lpstr>PowerPoint Presentation</vt:lpstr>
      <vt:lpstr>DATA FLOW DIAGRAM</vt:lpstr>
      <vt:lpstr>PowerPoint Presentation</vt:lpstr>
      <vt:lpstr>CONCLUSION</vt:lpstr>
      <vt:lpstr>REFERENCE</vt:lpstr>
      <vt:lpstr>THANK YOU!!!!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FOR MANAGING VETERINARY POLYCLINIC</dc:title>
  <dc:creator>ccoew</dc:creator>
  <cp:lastModifiedBy>ccoew</cp:lastModifiedBy>
  <cp:revision>65</cp:revision>
  <dcterms:created xsi:type="dcterms:W3CDTF">2017-12-12T04:45:08Z</dcterms:created>
  <dcterms:modified xsi:type="dcterms:W3CDTF">2018-05-30T14:10:39Z</dcterms:modified>
</cp:coreProperties>
</file>