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ult/G7HSN5Q3HgFwjBVXyCCN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49999" l="0" r="52736" t="30761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871050" y="1232700"/>
            <a:ext cx="7401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it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Lezione 2</a:t>
            </a:r>
            <a:endParaRPr b="0" i="0" sz="3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4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Metodi di Feature Extraction e classificazione per EEG-based BCIs</a:t>
            </a:r>
            <a:endParaRPr b="0" i="0" sz="4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5" y="3702638"/>
            <a:ext cx="870874" cy="12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7750" y="254996"/>
            <a:ext cx="870874" cy="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425" y="255000"/>
            <a:ext cx="2320624" cy="9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Paradigma più diffuso: CSP + SVM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/>
          <p:cNvPicPr preferRelativeResize="0"/>
          <p:nvPr/>
        </p:nvPicPr>
        <p:blipFill rotWithShape="1">
          <a:blip r:embed="rId4">
            <a:alphaModFix/>
          </a:blip>
          <a:srcRect b="0" l="22141" r="21675" t="0"/>
          <a:stretch/>
        </p:blipFill>
        <p:spPr>
          <a:xfrm>
            <a:off x="886025" y="1349225"/>
            <a:ext cx="3600000" cy="31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5">
            <a:alphaModFix/>
          </a:blip>
          <a:srcRect b="0" l="20559" r="21770" t="0"/>
          <a:stretch/>
        </p:blipFill>
        <p:spPr>
          <a:xfrm>
            <a:off x="4814975" y="1349225"/>
            <a:ext cx="3600000" cy="30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Bibliografia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311700" y="1228675"/>
            <a:ext cx="85206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 sz="1200">
                <a:solidFill>
                  <a:schemeClr val="dk1"/>
                </a:solidFill>
              </a:rPr>
              <a:t>Fabien Lotte, Laurent Bougrain, Andrzej Cichocki, Maureen Clerc, Marco Congedo, et al.. A Review of Classification Algorithms for EEG-based Brain-Computer Interfaces: A 10-year Update. Journal of Neural Engineering, IOP Publishing, 2018, 15 (3), pp.55. ff10.1088/1741-2552/aab2f2ff. ffhal-01846433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t" sz="1200">
                <a:solidFill>
                  <a:schemeClr val="dk1"/>
                </a:solidFill>
              </a:rPr>
              <a:t>Fabien Lotte, Marco Congedo, Anatole Lécuyer, Fabrice Lamarche, Bruno Arnaldi. A review of classification algorithms for EEG-based brain–computer interfaces. Journal of Neural Engineering, 2007, 4, pp.24. ffinria-00134950f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t" sz="1200">
                <a:solidFill>
                  <a:schemeClr val="dk1"/>
                </a:solidFill>
              </a:rPr>
              <a:t>Nicolas Brodu, Fabien Lotte, Anatole Lécuyer. Comparative Study of Band-Power Extraction Techniques for Motor Imagery Classification. IEEE Symposium on Computational Intelligence, Cognitive Algorithms, Mind, and Brain (SSCI’2011 CCMB), Apr 2011, Paris, France. pp.1-6, ff10.1109/CCMB.2011.5952105ff. ffinria-00609161f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222222"/>
                </a:solidFill>
                <a:highlight>
                  <a:srgbClr val="FFFFFF"/>
                </a:highlight>
              </a:rPr>
              <a:t>Blankertz, Benjamin, et al. "Single-trial analysis and classification of ERP components—a tutorial." </a:t>
            </a:r>
            <a:r>
              <a:rPr i="1" lang="it" sz="1200">
                <a:solidFill>
                  <a:srgbClr val="222222"/>
                </a:solidFill>
                <a:highlight>
                  <a:srgbClr val="FFFFFF"/>
                </a:highlight>
              </a:rPr>
              <a:t>NeuroImage</a:t>
            </a:r>
            <a:r>
              <a:rPr lang="it" sz="1200">
                <a:solidFill>
                  <a:srgbClr val="222222"/>
                </a:solidFill>
                <a:highlight>
                  <a:srgbClr val="FFFFFF"/>
                </a:highlight>
              </a:rPr>
              <a:t> 56.2 (2011): 814-825.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500">
                <a:solidFill>
                  <a:srgbClr val="0B5394"/>
                </a:solidFill>
              </a:rPr>
              <a:t>Pipeline di design e utilizzo di una BCI</a:t>
            </a:r>
            <a:endParaRPr sz="2500">
              <a:solidFill>
                <a:srgbClr val="0B5394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340975" y="2006050"/>
            <a:ext cx="6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2"/>
          <p:cNvGrpSpPr/>
          <p:nvPr/>
        </p:nvGrpSpPr>
        <p:grpSpPr>
          <a:xfrm>
            <a:off x="1137000" y="983925"/>
            <a:ext cx="6870001" cy="3976350"/>
            <a:chOff x="1136950" y="1101800"/>
            <a:chExt cx="6870001" cy="3976350"/>
          </a:xfrm>
        </p:grpSpPr>
        <p:pic>
          <p:nvPicPr>
            <p:cNvPr id="67" name="Google Shape;6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7050" y="1101800"/>
              <a:ext cx="6869901" cy="337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 txBox="1"/>
            <p:nvPr/>
          </p:nvSpPr>
          <p:spPr>
            <a:xfrm>
              <a:off x="1136950" y="4477850"/>
              <a:ext cx="68700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it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Fabien Lotte, Laurent Bougrain, Andrzej Cichocki, Maureen Clerc, Marco Congedo, et al.. A Review of Classification Algorithms for EEG-based Brain-Computer Interfaces: A 10-year Update. Journal of Neural Engineering, IOP Publishing, 2018, 15 (3), pp.55. ff10.1088/1741-2552/aab2f2ff. ffhal-01846433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>
                <a:solidFill>
                  <a:srgbClr val="0B5394"/>
                </a:solidFill>
              </a:rPr>
              <a:t>Features extraction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3"/>
          <p:cNvGrpSpPr/>
          <p:nvPr/>
        </p:nvGrpSpPr>
        <p:grpSpPr>
          <a:xfrm>
            <a:off x="1403092" y="2546844"/>
            <a:ext cx="6337818" cy="2178563"/>
            <a:chOff x="1534475" y="1399450"/>
            <a:chExt cx="6043500" cy="2679000"/>
          </a:xfrm>
        </p:grpSpPr>
        <p:sp>
          <p:nvSpPr>
            <p:cNvPr id="76" name="Google Shape;76;p3"/>
            <p:cNvSpPr/>
            <p:nvPr/>
          </p:nvSpPr>
          <p:spPr>
            <a:xfrm>
              <a:off x="1534475" y="1399450"/>
              <a:ext cx="6043500" cy="2679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Distinzione generale delle features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794113" y="2160275"/>
              <a:ext cx="2111100" cy="6669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Freq.: potenza in banda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94113" y="3182550"/>
              <a:ext cx="2111100" cy="6669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Temp.: serie di campioni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012263" y="2429375"/>
              <a:ext cx="1082400" cy="128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201713" y="2160275"/>
              <a:ext cx="2111100" cy="6669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Fenomeni oscillatori (eg. SMR)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012263" y="3451650"/>
              <a:ext cx="1082400" cy="128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201713" y="3182550"/>
              <a:ext cx="2111100" cy="6669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Potenziali evocati (eg. ERP)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1403100" y="1065048"/>
            <a:ext cx="6337800" cy="1353300"/>
            <a:chOff x="1403100" y="3471073"/>
            <a:chExt cx="6337800" cy="1353300"/>
          </a:xfrm>
        </p:grpSpPr>
        <p:sp>
          <p:nvSpPr>
            <p:cNvPr id="84" name="Google Shape;84;p3"/>
            <p:cNvSpPr/>
            <p:nvPr/>
          </p:nvSpPr>
          <p:spPr>
            <a:xfrm>
              <a:off x="1403100" y="3471073"/>
              <a:ext cx="6337800" cy="1353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Filtri spaziali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48925" y="3891075"/>
              <a:ext cx="1753800" cy="5133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Data-independent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695100" y="4112650"/>
              <a:ext cx="1753800" cy="513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Data-driven (unsupervised)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741275" y="3891075"/>
              <a:ext cx="1753800" cy="513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Data-driven (supervised)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>
                <a:solidFill>
                  <a:srgbClr val="0B5394"/>
                </a:solidFill>
              </a:rPr>
              <a:t>Features selection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4"/>
          <p:cNvGrpSpPr/>
          <p:nvPr/>
        </p:nvGrpSpPr>
        <p:grpSpPr>
          <a:xfrm>
            <a:off x="1438914" y="1093936"/>
            <a:ext cx="6266183" cy="3606851"/>
            <a:chOff x="1403100" y="1017725"/>
            <a:chExt cx="6337800" cy="3707700"/>
          </a:xfrm>
        </p:grpSpPr>
        <p:sp>
          <p:nvSpPr>
            <p:cNvPr id="95" name="Google Shape;95;p4"/>
            <p:cNvSpPr/>
            <p:nvPr/>
          </p:nvSpPr>
          <p:spPr>
            <a:xfrm>
              <a:off x="1403100" y="1017725"/>
              <a:ext cx="6337800" cy="3707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Metodi di FS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677510" y="2689922"/>
              <a:ext cx="16290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it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Wrapper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675376" y="3705209"/>
              <a:ext cx="16290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it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Embedded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264144" y="2689919"/>
              <a:ext cx="32016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Valutazione iterativa di diversi subset di features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413401" y="4011661"/>
              <a:ext cx="735900" cy="146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259950" y="3705202"/>
              <a:ext cx="32016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Metodi ad albero o reti neurali che integrano selezione e valutazione dei subset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677510" y="1674650"/>
              <a:ext cx="16290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it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415281" y="1981100"/>
              <a:ext cx="735900" cy="146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64144" y="1674650"/>
              <a:ext cx="3201600" cy="7596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t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Basati su un indice di relazione tra features e target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415281" y="2996373"/>
              <a:ext cx="735900" cy="146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Filtri spaziali più comuni (accenni)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5"/>
          <p:cNvGrpSpPr/>
          <p:nvPr/>
        </p:nvGrpSpPr>
        <p:grpSpPr>
          <a:xfrm>
            <a:off x="217411" y="1556400"/>
            <a:ext cx="2838888" cy="2030693"/>
            <a:chOff x="1438920" y="1093929"/>
            <a:chExt cx="3235200" cy="2438100"/>
          </a:xfrm>
        </p:grpSpPr>
        <p:sp>
          <p:nvSpPr>
            <p:cNvPr id="112" name="Google Shape;112;p5"/>
            <p:cNvSpPr/>
            <p:nvPr/>
          </p:nvSpPr>
          <p:spPr>
            <a:xfrm>
              <a:off x="1438920" y="1093929"/>
              <a:ext cx="3235200" cy="2438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Data-independent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7950" y="1580563"/>
              <a:ext cx="2557150" cy="1768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5"/>
          <p:cNvGrpSpPr/>
          <p:nvPr/>
        </p:nvGrpSpPr>
        <p:grpSpPr>
          <a:xfrm>
            <a:off x="3228920" y="1017733"/>
            <a:ext cx="2686167" cy="4082423"/>
            <a:chOff x="3755950" y="703050"/>
            <a:chExt cx="2838900" cy="4446600"/>
          </a:xfrm>
        </p:grpSpPr>
        <p:sp>
          <p:nvSpPr>
            <p:cNvPr id="115" name="Google Shape;115;p5"/>
            <p:cNvSpPr/>
            <p:nvPr/>
          </p:nvSpPr>
          <p:spPr>
            <a:xfrm>
              <a:off x="3755950" y="703050"/>
              <a:ext cx="2838900" cy="4446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Data-driven supervised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5"/>
            <p:cNvGrpSpPr/>
            <p:nvPr/>
          </p:nvGrpSpPr>
          <p:grpSpPr>
            <a:xfrm>
              <a:off x="4114301" y="1506626"/>
              <a:ext cx="2122200" cy="3516094"/>
              <a:chOff x="312831" y="54643"/>
              <a:chExt cx="3600001" cy="6013501"/>
            </a:xfrm>
          </p:grpSpPr>
          <p:pic>
            <p:nvPicPr>
              <p:cNvPr id="117" name="Google Shape;117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22141" r="21675" t="0"/>
              <a:stretch/>
            </p:blipFill>
            <p:spPr>
              <a:xfrm>
                <a:off x="312831" y="54643"/>
                <a:ext cx="3600000" cy="3132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20559" r="21770" t="0"/>
              <a:stretch/>
            </p:blipFill>
            <p:spPr>
              <a:xfrm>
                <a:off x="312832" y="3012143"/>
                <a:ext cx="3600000" cy="3056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5"/>
          <p:cNvGrpSpPr/>
          <p:nvPr/>
        </p:nvGrpSpPr>
        <p:grpSpPr>
          <a:xfrm>
            <a:off x="6087700" y="1382250"/>
            <a:ext cx="2838900" cy="2379000"/>
            <a:chOff x="6087700" y="1270875"/>
            <a:chExt cx="2838900" cy="2379000"/>
          </a:xfrm>
        </p:grpSpPr>
        <p:sp>
          <p:nvSpPr>
            <p:cNvPr id="120" name="Google Shape;120;p5"/>
            <p:cNvSpPr/>
            <p:nvPr/>
          </p:nvSpPr>
          <p:spPr>
            <a:xfrm>
              <a:off x="6087700" y="1270875"/>
              <a:ext cx="2838900" cy="2379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it" sz="20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Data-driven unsupervised</a:t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5"/>
            <p:cNvPicPr preferRelativeResize="0"/>
            <p:nvPr/>
          </p:nvPicPr>
          <p:blipFill rotWithShape="1">
            <a:blip r:embed="rId7">
              <a:alphaModFix/>
            </a:blip>
            <a:srcRect b="5661" l="3097" r="3040" t="3741"/>
            <a:stretch/>
          </p:blipFill>
          <p:spPr>
            <a:xfrm>
              <a:off x="6247000" y="2120050"/>
              <a:ext cx="2520282" cy="1336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Metodi di estrazione della potenza in banda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311700" y="1228675"/>
            <a:ext cx="85206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Butterworth e calcolo diretto della potenza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Periodogramma su epoche di interesse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Spettrogramma -&gt; second best (MI, 2011)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Wavelet -&gt; best (MI, 2011)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61925" y="130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Esempio: Butterworth e calcolo diretto della potenza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743" y="842382"/>
            <a:ext cx="2518543" cy="167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2" y="769524"/>
            <a:ext cx="2518543" cy="167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5463" y="842371"/>
            <a:ext cx="2518543" cy="16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2551858" y="1606378"/>
            <a:ext cx="727500" cy="1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864621" y="1606378"/>
            <a:ext cx="727500" cy="1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1571925" y="2571750"/>
            <a:ext cx="2468400" cy="448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Filtro passabanda sul segnale EEG grezzo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 rot="5400000">
            <a:off x="4378050" y="3142501"/>
            <a:ext cx="387900" cy="1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2964750" y="3464538"/>
            <a:ext cx="3214500" cy="666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Potenza in banda</a:t>
            </a: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segnale non è altro che la media del segnale filtrato ed elevato al quadrato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61925" y="4328500"/>
            <a:ext cx="8520600" cy="666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Power band </a:t>
            </a: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calcolano per ciascun canale e ciascuna epoca come il logaritmo della Potenza in banda del segnale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4994175" y="2571750"/>
            <a:ext cx="2468400" cy="448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Eleva al quadrato il segnale EEG filtrato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Metodi di estrazione di features temporali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311700" y="1228675"/>
            <a:ext cx="8520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dk1"/>
                </a:solidFill>
              </a:rPr>
              <a:t>Si utilizzano generalmente i </a:t>
            </a:r>
            <a:r>
              <a:rPr b="1" lang="it">
                <a:solidFill>
                  <a:schemeClr val="dk1"/>
                </a:solidFill>
              </a:rPr>
              <a:t>Time points: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si può prendere, per ogni canale, il valore del potenziale ad un istante o per una serie di istanti da t1,....tT.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per ridurre la dimensionalità del dataset si può fare la media in certi intervalli temporali e questi intervalli possono essere equamente distanziati, o scelti specificatamente. Si cerca di scegliere intervalli che contengono componenti dell’ERP circa costanti.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001350"/>
            <a:ext cx="8839202" cy="1649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1137000" y="4650900"/>
            <a:ext cx="687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Blankertz, Benjamin, et al. "Single-trial analysis and classification of ERP components—a tutorial." </a:t>
            </a:r>
            <a:r>
              <a:rPr b="0" i="1" lang="it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NeuroImage</a:t>
            </a:r>
            <a:r>
              <a:rPr b="0" i="0" lang="it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56.2 (2011): 814-825.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0B5394"/>
                </a:solidFill>
              </a:rPr>
              <a:t>Esempi di classificatori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11700" y="1228675"/>
            <a:ext cx="85206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dk1"/>
                </a:solidFill>
              </a:rPr>
              <a:t>LDA - lineare, discriminativo, stabile, statico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t">
                <a:solidFill>
                  <a:schemeClr val="dk1"/>
                </a:solidFill>
              </a:rPr>
              <a:t>SVM - lineare, discriminativo, stabile, statico, regolarizzato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979" y="36300"/>
            <a:ext cx="668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565463"/>
            <a:ext cx="3318694" cy="2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5119" y="2565475"/>
            <a:ext cx="2999845" cy="22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