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8" r:id="rId5"/>
    <p:sldId id="265" r:id="rId6"/>
    <p:sldId id="269" r:id="rId7"/>
    <p:sldId id="271" r:id="rId8"/>
    <p:sldId id="273" r:id="rId9"/>
    <p:sldId id="270" r:id="rId10"/>
    <p:sldId id="272" r:id="rId11"/>
    <p:sldId id="274" r:id="rId12"/>
    <p:sldId id="275" r:id="rId13"/>
    <p:sldId id="276" r:id="rId14"/>
    <p:sldId id="277" r:id="rId15"/>
    <p:sldId id="278" r:id="rId16"/>
    <p:sldId id="281" r:id="rId17"/>
    <p:sldId id="279" r:id="rId18"/>
    <p:sldId id="280" r:id="rId19"/>
    <p:sldId id="282" r:id="rId20"/>
    <p:sldId id="288" r:id="rId21"/>
    <p:sldId id="289" r:id="rId22"/>
    <p:sldId id="283" r:id="rId23"/>
    <p:sldId id="266" r:id="rId24"/>
    <p:sldId id="286" r:id="rId25"/>
    <p:sldId id="287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hineLearningPython/E.Korean-Subject-and-Predicat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10341" y="1971098"/>
            <a:ext cx="5218335" cy="2918402"/>
            <a:chOff x="-2231235" y="6660317"/>
            <a:chExt cx="10810131" cy="2918402"/>
          </a:xfrm>
          <a:solidFill>
            <a:schemeClr val="bg1"/>
          </a:solidFill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양쪽 모서리가 둥근 사각형 38"/>
            <p:cNvSpPr/>
            <p:nvPr/>
          </p:nvSpPr>
          <p:spPr>
            <a:xfrm>
              <a:off x="-2231235" y="7043990"/>
              <a:ext cx="10810131" cy="2534729"/>
            </a:xfrm>
            <a:prstGeom prst="round2SameRect">
              <a:avLst>
                <a:gd name="adj1" fmla="val 1135"/>
                <a:gd name="adj2" fmla="val 8017"/>
              </a:avLst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000" i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문장 성분과 머신러닝을 이용한 작문</a:t>
              </a:r>
              <a:endParaRPr lang="ko-KR" altLang="en-US" sz="4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컴퓨터시스템과 김한솔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지이삭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국어</a:t>
            </a:r>
            <a:endParaRPr lang="en-US" altLang="ko-KR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54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99819"/>
            <a:ext cx="2606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897" y="2454612"/>
            <a:ext cx="3741975" cy="584776"/>
            <a:chOff x="2628180" y="2414150"/>
            <a:chExt cx="3741975" cy="584776"/>
          </a:xfrm>
        </p:grpSpPr>
        <p:sp>
          <p:nvSpPr>
            <p:cNvPr id="6" name="직사각형 5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토끼가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거북이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845897" y="3593317"/>
            <a:ext cx="3741975" cy="584776"/>
            <a:chOff x="2628180" y="2414150"/>
            <a:chExt cx="3741975" cy="584776"/>
          </a:xfrm>
        </p:grpSpPr>
        <p:sp>
          <p:nvSpPr>
            <p:cNvPr id="43" name="직사각형 42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걷는다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뛴다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845896" y="4879949"/>
            <a:ext cx="3741976" cy="584776"/>
            <a:chOff x="2628179" y="2414150"/>
            <a:chExt cx="3741976" cy="584776"/>
          </a:xfrm>
        </p:grpSpPr>
        <p:sp>
          <p:nvSpPr>
            <p:cNvPr id="47" name="직사각형 46"/>
            <p:cNvSpPr/>
            <p:nvPr/>
          </p:nvSpPr>
          <p:spPr>
            <a:xfrm>
              <a:off x="2628179" y="2414151"/>
              <a:ext cx="1821898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거북이가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5158500" y="4879949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걷는다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61755" y="2392141"/>
            <a:ext cx="3578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서술어가 없다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785562" y="3535134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주어가 없다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85563" y="4818393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올바른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5248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54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99819"/>
            <a:ext cx="2606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897" y="2454612"/>
            <a:ext cx="3741975" cy="584776"/>
            <a:chOff x="2628180" y="2414150"/>
            <a:chExt cx="3741975" cy="584776"/>
          </a:xfrm>
        </p:grpSpPr>
        <p:sp>
          <p:nvSpPr>
            <p:cNvPr id="6" name="직사각형 5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가방이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뛴다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925553" y="2392141"/>
            <a:ext cx="46506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문장의 논리적 오류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85563" y="3425012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올바른 문장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845897" y="3486567"/>
            <a:ext cx="3741975" cy="584776"/>
            <a:chOff x="2628180" y="2414150"/>
            <a:chExt cx="3741975" cy="584776"/>
          </a:xfrm>
        </p:grpSpPr>
        <p:sp>
          <p:nvSpPr>
            <p:cNvPr id="30" name="직사각형 29"/>
            <p:cNvSpPr/>
            <p:nvPr/>
          </p:nvSpPr>
          <p:spPr>
            <a:xfrm>
              <a:off x="2628180" y="2414151"/>
              <a:ext cx="143872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가방을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40783" y="2414150"/>
              <a:ext cx="142937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32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맨다</a:t>
              </a:r>
              <a:endParaRPr lang="en-US" altLang="ko-KR" sz="32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748308" y="4845841"/>
            <a:ext cx="922449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문장 구조가 주어 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 </a:t>
            </a: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서술어 일 때 반드시 올바른 문장은 아니다</a:t>
            </a:r>
            <a:endParaRPr lang="en-US" altLang="ko-KR" sz="25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ko-KR" altLang="en-US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주어와 서술어는 반드시 현실적으로 가능한 관계이어야 한다</a:t>
            </a:r>
            <a:r>
              <a:rPr lang="en-US" altLang="ko-KR" sz="2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altLang="ko-KR" sz="25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017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서술어를 이용한 작문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 프로그램을 통한 작문 테스트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7</a:t>
                  </a:r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8831999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50688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배포된 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~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189" y="3518601"/>
            <a:ext cx="838200" cy="6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93" y="1804523"/>
            <a:ext cx="5741431" cy="33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66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작문을 하여 문장을 입력하면 문장 성분이 구분이 된다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100" y="2165658"/>
            <a:ext cx="5590315" cy="32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81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474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 둘 중 하나가 없는 경우 문법적 오류를 알려준다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23" y="2132698"/>
            <a:ext cx="5373666" cy="31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030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띄어쓰기가 없는 경우에도 문법적 오류를 알려준다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34" y="2238740"/>
            <a:ext cx="5104095" cy="30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83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527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7827" y="5362609"/>
            <a:ext cx="874851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작문한 문장을 선생님한테 검사를 받아 올바른 문장인지 확인 받는다</a:t>
            </a:r>
            <a:r>
              <a: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2510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프로그램 소개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00" y="2616105"/>
            <a:ext cx="3059836" cy="24478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139" y="2006303"/>
            <a:ext cx="5154199" cy="30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4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1778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999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33112" y="3085339"/>
            <a:ext cx="8748511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 성분을 이용해 작문을 해보자</a:t>
            </a:r>
            <a:endParaRPr lang="ko-KR" altLang="en-US" sz="3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697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4243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실습에 사용된 프로그램 이해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머신러닝의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이해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90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3756658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9119482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56657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원호 76"/>
          <p:cNvSpPr/>
          <p:nvPr/>
        </p:nvSpPr>
        <p:spPr>
          <a:xfrm>
            <a:off x="9119483" y="4763588"/>
            <a:ext cx="1378157" cy="1423105"/>
          </a:xfrm>
          <a:prstGeom prst="arc">
            <a:avLst>
              <a:gd name="adj1" fmla="val 16200000"/>
              <a:gd name="adj2" fmla="val 1614886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8" name="Group 28"/>
          <p:cNvGrpSpPr>
            <a:grpSpLocks noChangeAspect="1"/>
          </p:cNvGrpSpPr>
          <p:nvPr/>
        </p:nvGrpSpPr>
        <p:grpSpPr bwMode="auto">
          <a:xfrm>
            <a:off x="9656251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883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2097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900584" y="2106400"/>
            <a:ext cx="485565" cy="542447"/>
            <a:chOff x="2332356" y="2273111"/>
            <a:chExt cx="1310718" cy="1539468"/>
          </a:xfrm>
        </p:grpSpPr>
        <p:sp>
          <p:nvSpPr>
            <p:cNvPr id="114" name="한쪽 모서리가 잘린 사각형 113"/>
            <p:cNvSpPr/>
            <p:nvPr/>
          </p:nvSpPr>
          <p:spPr>
            <a:xfrm>
              <a:off x="2332356" y="2273111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각 삼각형 114"/>
            <p:cNvSpPr/>
            <p:nvPr/>
          </p:nvSpPr>
          <p:spPr>
            <a:xfrm>
              <a:off x="3413287" y="2287398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Freeform 36"/>
            <p:cNvSpPr>
              <a:spLocks noEditPoints="1"/>
            </p:cNvSpPr>
            <p:nvPr/>
          </p:nvSpPr>
          <p:spPr bwMode="auto">
            <a:xfrm>
              <a:off x="2755256" y="2662755"/>
              <a:ext cx="456018" cy="76698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20" y="2153793"/>
            <a:ext cx="70974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구조와 성분에 대해 이해할 수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08523" y="3235493"/>
            <a:ext cx="477626" cy="630286"/>
            <a:chOff x="8268336" y="2301685"/>
            <a:chExt cx="1310718" cy="1539468"/>
          </a:xfrm>
        </p:grpSpPr>
        <p:sp>
          <p:nvSpPr>
            <p:cNvPr id="130" name="한쪽 모서리가 잘린 사각형 129"/>
            <p:cNvSpPr/>
            <p:nvPr/>
          </p:nvSpPr>
          <p:spPr>
            <a:xfrm>
              <a:off x="8268336" y="2301685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직각 삼각형 130"/>
            <p:cNvSpPr/>
            <p:nvPr/>
          </p:nvSpPr>
          <p:spPr>
            <a:xfrm>
              <a:off x="9349267" y="2315972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8615171" y="2807727"/>
              <a:ext cx="617048" cy="54707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08523" y="4454093"/>
            <a:ext cx="477626" cy="638499"/>
            <a:chOff x="5300346" y="2287398"/>
            <a:chExt cx="1310718" cy="1539468"/>
          </a:xfrm>
        </p:grpSpPr>
        <p:sp>
          <p:nvSpPr>
            <p:cNvPr id="126" name="한쪽 모서리가 잘린 사각형 125"/>
            <p:cNvSpPr/>
            <p:nvPr/>
          </p:nvSpPr>
          <p:spPr>
            <a:xfrm>
              <a:off x="5300346" y="2287398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각 삼각형 126"/>
            <p:cNvSpPr/>
            <p:nvPr/>
          </p:nvSpPr>
          <p:spPr>
            <a:xfrm>
              <a:off x="6381277" y="2301685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Freeform 11"/>
            <p:cNvSpPr>
              <a:spLocks noEditPoints="1"/>
            </p:cNvSpPr>
            <p:nvPr/>
          </p:nvSpPr>
          <p:spPr bwMode="auto">
            <a:xfrm>
              <a:off x="5679287" y="2694741"/>
              <a:ext cx="607487" cy="74582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19" y="3282346"/>
            <a:ext cx="70974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문법에 맞는 국어 활동을 할 수 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9919" y="4485127"/>
            <a:ext cx="70974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습에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사용된 </a:t>
            </a: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머신러닝에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대해 설명할 수 있다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026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151071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1487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64572"/>
            <a:ext cx="16225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14525" y="2527068"/>
            <a:ext cx="9570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해당 프로그램은 문장을 입력하게 되면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컴퓨터가 사전에 학습한 정보를 통해서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주어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서술어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인지 또는 어떤 문장성분인지 판단할 수 있습니다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문체부 바탕체" panose="02030609000101010101" pitchFamily="17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이같이 머신러닝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기계학습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이란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여러분들이 수업시간에 학습하는 것 같이 컴퓨터가 학습하는 것을 뜻합니다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문체부 바탕체" panose="02030609000101010101" pitchFamily="17" charset="-127"/>
              </a:rPr>
              <a:t> </a:t>
            </a:r>
            <a:r>
              <a:rPr lang="ko-KR" altLang="en-US" u="sng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일반적인 프로그램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은 문장을 입력하게 되면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미리 입력해 놓은 단어만 확인하여 판단하게 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하지만 </a:t>
            </a:r>
            <a:r>
              <a:rPr lang="ko-KR" altLang="en-US" u="sng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머신러닝을 사용한 프로그램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은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미리 입력하지 않은 단어도 알아서 판단하여 어떤 문장성분인지 구분할 수 있게 됩니다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사전에 있는 모든 정보를 넣을 필요가 없는 것이죠</a:t>
            </a:r>
            <a:r>
              <a:rPr lang="en-US" altLang="ko-KR" dirty="0" smtClean="0">
                <a:latin typeface="HY견고딕" panose="02030600000101010101" pitchFamily="18" charset="-127"/>
                <a:ea typeface="문체부 바탕체" panose="02030609000101010101" pitchFamily="17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678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151071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1487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53852" y="1374654"/>
            <a:ext cx="254278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X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pic>
        <p:nvPicPr>
          <p:cNvPr id="1028" name="Picture 4" descr="책 일러스트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0" t="20552" r="24165" b="20456"/>
          <a:stretch/>
        </p:blipFill>
        <p:spPr bwMode="auto">
          <a:xfrm>
            <a:off x="6620062" y="3891666"/>
            <a:ext cx="1714459" cy="19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0.pngwave.com/png/238/413/the-battle-of-the-books-reading-book-discussion-club-library-book-png-clip-ar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DEDEDE">
                  <a:alpha val="87059"/>
                </a:srgbClr>
              </a:clrFrom>
              <a:clrTo>
                <a:srgbClr val="DEDED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2" b="97123" l="10000" r="90000">
                        <a14:foregroundMark x1="18022" y1="19758" x2="18242" y2="23164"/>
                        <a14:foregroundMark x1="13407" y1="29069" x2="15934" y2="29145"/>
                        <a14:foregroundMark x1="15495" y1="29902" x2="15934" y2="29220"/>
                        <a14:foregroundMark x1="18901" y1="8403" x2="42967" y2="6132"/>
                        <a14:foregroundMark x1="18571" y1="9841" x2="54286" y2="8706"/>
                        <a14:foregroundMark x1="12527" y1="40575" x2="12967" y2="44360"/>
                        <a14:foregroundMark x1="18901" y1="90386" x2="49341" y2="97123"/>
                        <a14:foregroundMark x1="12637" y1="25889" x2="13187" y2="28463"/>
                        <a14:backgroundMark x1="10440" y1="25435" x2="10330" y2="27025"/>
                        <a14:backgroundMark x1="17033" y1="22786" x2="16703" y2="24073"/>
                        <a14:backgroundMark x1="10110" y1="26344" x2="13407" y2="29750"/>
                        <a14:backgroundMark x1="14066" y1="29523" x2="12527" y2="28842"/>
                        <a14:backgroundMark x1="11209" y1="25360" x2="10659" y2="26268"/>
                        <a14:backgroundMark x1="12747" y1="44663" x2="21868" y2="45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5" y="2848530"/>
            <a:ext cx="2177617" cy="316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puter character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54" y="3438991"/>
            <a:ext cx="1178196" cy="23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omputer character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43" y="3438990"/>
            <a:ext cx="1178196" cy="235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91996" y="1464572"/>
            <a:ext cx="62087" cy="477749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764459" y="2203236"/>
            <a:ext cx="2020835" cy="932071"/>
          </a:xfrm>
          <a:prstGeom prst="wedgeRectCallout">
            <a:avLst>
              <a:gd name="adj1" fmla="val -2181"/>
              <a:gd name="adj2" fmla="val 820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친구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뛰</a:t>
            </a:r>
            <a:r>
              <a:rPr lang="ko-KR" altLang="en-US" sz="1400" dirty="0" smtClean="0"/>
              <a:t>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서술어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뛰어간다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C00000"/>
                </a:solidFill>
              </a:rPr>
              <a:t>???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9" name="구름 모양 설명선 8"/>
          <p:cNvSpPr/>
          <p:nvPr/>
        </p:nvSpPr>
        <p:spPr>
          <a:xfrm flipH="1">
            <a:off x="6211163" y="2203236"/>
            <a:ext cx="3620021" cy="1182810"/>
          </a:xfrm>
          <a:prstGeom prst="cloudCallout">
            <a:avLst>
              <a:gd name="adj1" fmla="val -38374"/>
              <a:gd name="adj2" fmla="val 7322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친구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뛰</a:t>
            </a:r>
            <a:r>
              <a:rPr lang="ko-KR" altLang="en-US" sz="1400" dirty="0" smtClean="0"/>
              <a:t>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서술어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뛰어간다 </a:t>
            </a:r>
            <a:r>
              <a:rPr lang="en-US" altLang="ko-KR" sz="1400" dirty="0" smtClean="0"/>
              <a:t>: </a:t>
            </a:r>
            <a:r>
              <a:rPr lang="ko-KR" altLang="en-US" sz="1400" dirty="0" smtClean="0">
                <a:solidFill>
                  <a:srgbClr val="0070C0"/>
                </a:solidFill>
              </a:rPr>
              <a:t>서술어일 것이다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956142" y="5047989"/>
            <a:ext cx="789140" cy="388307"/>
          </a:xfrm>
          <a:prstGeom prst="right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8647350" y="5047989"/>
            <a:ext cx="789140" cy="388307"/>
          </a:xfrm>
          <a:prstGeom prst="right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484467" y="1374654"/>
            <a:ext cx="254278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머신러닝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O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334" y="5971869"/>
            <a:ext cx="138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학습량이 많다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23548" y="5926102"/>
            <a:ext cx="138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학습량이 적다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85367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9043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563071"/>
            <a:ext cx="46657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마무리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100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6184375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393004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0179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5393005" y="4763588"/>
            <a:ext cx="1378157" cy="1423105"/>
          </a:xfrm>
          <a:prstGeom prst="arc">
            <a:avLst>
              <a:gd name="adj1" fmla="val 16200000"/>
              <a:gd name="adj2" fmla="val 1611054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5929773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9119482" y="4761118"/>
            <a:ext cx="1378157" cy="1423106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56657" y="5429517"/>
            <a:ext cx="93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원호 76"/>
          <p:cNvSpPr/>
          <p:nvPr/>
        </p:nvSpPr>
        <p:spPr>
          <a:xfrm>
            <a:off x="9119483" y="4763588"/>
            <a:ext cx="1378157" cy="1423105"/>
          </a:xfrm>
          <a:prstGeom prst="arc">
            <a:avLst>
              <a:gd name="adj1" fmla="val 16200000"/>
              <a:gd name="adj2" fmla="val 16148867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78" name="Group 28"/>
          <p:cNvGrpSpPr>
            <a:grpSpLocks noChangeAspect="1"/>
          </p:cNvGrpSpPr>
          <p:nvPr/>
        </p:nvGrpSpPr>
        <p:grpSpPr bwMode="auto">
          <a:xfrm>
            <a:off x="9656251" y="5045629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8202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42311" y="1938325"/>
            <a:ext cx="1780543" cy="1783631"/>
            <a:chOff x="3942311" y="1938325"/>
            <a:chExt cx="1780543" cy="1783631"/>
          </a:xfrm>
        </p:grpSpPr>
        <p:sp>
          <p:nvSpPr>
            <p:cNvPr id="94" name="타원 9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4248734" y="2774602"/>
                <a:ext cx="12121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100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125960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sp>
            <p:nvSpPr>
              <p:cNvPr id="97" name="Freeform 30"/>
              <p:cNvSpPr>
                <a:spLocks/>
              </p:cNvSpPr>
              <p:nvPr/>
            </p:nvSpPr>
            <p:spPr bwMode="auto">
              <a:xfrm>
                <a:off x="4766579" y="2582256"/>
                <a:ext cx="54030" cy="56486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9" name="Freeform 11"/>
          <p:cNvSpPr>
            <a:spLocks noEditPoints="1"/>
          </p:cNvSpPr>
          <p:nvPr/>
        </p:nvSpPr>
        <p:spPr bwMode="auto">
          <a:xfrm>
            <a:off x="7157734" y="2294294"/>
            <a:ext cx="316272" cy="3882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9813" y="2794735"/>
            <a:ext cx="12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6403390" y="1958458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02" name="원호 101"/>
          <p:cNvSpPr/>
          <p:nvPr/>
        </p:nvSpPr>
        <p:spPr>
          <a:xfrm>
            <a:off x="6403391" y="1961547"/>
            <a:ext cx="1780542" cy="1780542"/>
          </a:xfrm>
          <a:prstGeom prst="arc">
            <a:avLst>
              <a:gd name="adj1" fmla="val 16200000"/>
              <a:gd name="adj2" fmla="val 16198276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248733" y="4916611"/>
            <a:ext cx="12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3942310" y="4080334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7" name="원호 136"/>
          <p:cNvSpPr/>
          <p:nvPr/>
        </p:nvSpPr>
        <p:spPr>
          <a:xfrm>
            <a:off x="3942311" y="4083423"/>
            <a:ext cx="1780542" cy="1780542"/>
          </a:xfrm>
          <a:prstGeom prst="arc">
            <a:avLst>
              <a:gd name="adj1" fmla="val 16200000"/>
              <a:gd name="adj2" fmla="val 16089546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138" name="Group 28"/>
          <p:cNvGrpSpPr>
            <a:grpSpLocks noChangeAspect="1"/>
          </p:cNvGrpSpPr>
          <p:nvPr/>
        </p:nvGrpSpPr>
        <p:grpSpPr bwMode="auto">
          <a:xfrm>
            <a:off x="7080446" y="4480155"/>
            <a:ext cx="393559" cy="344441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6709812" y="4936744"/>
            <a:ext cx="12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6403389" y="4100467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4" name="원호 143"/>
          <p:cNvSpPr/>
          <p:nvPr/>
        </p:nvSpPr>
        <p:spPr>
          <a:xfrm>
            <a:off x="6403390" y="4103556"/>
            <a:ext cx="1780542" cy="1780542"/>
          </a:xfrm>
          <a:prstGeom prst="arc">
            <a:avLst>
              <a:gd name="adj1" fmla="val 16200000"/>
              <a:gd name="adj2" fmla="val 16163915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4555106"/>
            <a:ext cx="2530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서술어를 이용한 작문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15967" y="2151354"/>
            <a:ext cx="2530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 만으로 문장이 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서술어는 반드시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문장에 있어야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15967" y="4293363"/>
            <a:ext cx="253099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컴퓨터가 학습을 해서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문장성분을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예측한다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3910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64567" y="2215345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부속 성분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독립 성분으로 구성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Freeform 36"/>
          <p:cNvSpPr>
            <a:spLocks noEditPoints="1"/>
          </p:cNvSpPr>
          <p:nvPr/>
        </p:nvSpPr>
        <p:spPr bwMode="auto">
          <a:xfrm>
            <a:off x="4604572" y="2085615"/>
            <a:ext cx="456018" cy="76698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>
            <a:off x="4546266" y="4403276"/>
            <a:ext cx="617048" cy="54707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55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8274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사용시 주의사항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64572"/>
            <a:ext cx="5602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이 부분은 교육자만 보시고 수업할 때에는 지우고 하세요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59525" y="2387664"/>
            <a:ext cx="99966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프로그램을 이용하여 작문을 할 때 평서문 이외의 문장을 사용하지 않도록 해주세요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학생에게 작문을 하도록 하고 학생이 작문한 문장을 돌아다니시면서 올바른 문장인지 확인 해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프로그램은 항상 최신버전으로 유지해 주세요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err="1" smtClean="0"/>
              <a:t>머신러닝</a:t>
            </a:r>
            <a:r>
              <a:rPr lang="en-US" altLang="ko-KR" sz="1600" dirty="0" smtClean="0"/>
              <a:t>(Machine Learning)</a:t>
            </a:r>
            <a:r>
              <a:rPr lang="ko-KR" altLang="en-US" sz="1600" dirty="0" smtClean="0"/>
              <a:t>에 대해 더 알고 싶으시다면</a:t>
            </a:r>
            <a:r>
              <a:rPr lang="en-US" altLang="ko-KR" sz="1600" dirty="0" smtClean="0"/>
              <a:t>, “</a:t>
            </a:r>
            <a:r>
              <a:rPr lang="ko-KR" altLang="en-US" sz="1600" dirty="0" smtClean="0"/>
              <a:t>스크래치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ppt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참고하셔서 한번 만들어보세요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79638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5626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추후 업데이트 예정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6" y="1464572"/>
            <a:ext cx="5602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이 부분은 교육자만 보시고 수업할 때에는 지우고 하세요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14525" y="5377326"/>
            <a:ext cx="9488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C00000"/>
                </a:solidFill>
              </a:rPr>
              <a:t>최신 프로그램은 아래 주소에서 다운로드 받으실 수 있습니다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://github.com/MachineLearningPython/E.Korean-Subject-and-Predicate</a:t>
            </a:r>
            <a:r>
              <a:rPr lang="en-US" altLang="ko-KR" sz="1600" dirty="0" smtClean="0">
                <a:hlinkClick r:id="rId3"/>
              </a:rPr>
              <a:t>/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14525" y="2240204"/>
            <a:ext cx="94886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추후 업데이트 예정 목록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학생이 작문한 문장을 교육자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PC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 전송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작문한 문장의 논리적 오류 유무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판별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6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중 구성 문장의 문장 성분 구분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836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양쪽 모서리가 둥근 사각형 38"/>
          <p:cNvSpPr/>
          <p:nvPr/>
        </p:nvSpPr>
        <p:spPr>
          <a:xfrm>
            <a:off x="3510341" y="1977515"/>
            <a:ext cx="5218335" cy="2911985"/>
          </a:xfrm>
          <a:prstGeom prst="round2SameRect">
            <a:avLst>
              <a:gd name="adj1" fmla="val 1135"/>
              <a:gd name="adj2" fmla="val 8017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국어</a:t>
            </a:r>
            <a:endParaRPr lang="en-US" altLang="ko-KR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56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0650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구조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85525" y="2308639"/>
            <a:ext cx="1310718" cy="1539468"/>
            <a:chOff x="2332356" y="2273111"/>
            <a:chExt cx="1310718" cy="1539468"/>
          </a:xfrm>
        </p:grpSpPr>
        <p:sp>
          <p:nvSpPr>
            <p:cNvPr id="114" name="한쪽 모서리가 잘린 사각형 113"/>
            <p:cNvSpPr/>
            <p:nvPr/>
          </p:nvSpPr>
          <p:spPr>
            <a:xfrm>
              <a:off x="2332356" y="2273111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각 삼각형 114"/>
            <p:cNvSpPr/>
            <p:nvPr/>
          </p:nvSpPr>
          <p:spPr>
            <a:xfrm>
              <a:off x="3413287" y="2287398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Freeform 36"/>
            <p:cNvSpPr>
              <a:spLocks noEditPoints="1"/>
            </p:cNvSpPr>
            <p:nvPr/>
          </p:nvSpPr>
          <p:spPr bwMode="auto">
            <a:xfrm>
              <a:off x="2755256" y="2662755"/>
              <a:ext cx="456018" cy="76698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70934" y="4207547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기본적인 성분에 대한 이해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96340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 이해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서술어의 관계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62646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실습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 프로그램을 이용한 작문 실습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672787" y="2328110"/>
            <a:ext cx="1310718" cy="1539468"/>
            <a:chOff x="8268336" y="2301685"/>
            <a:chExt cx="1310718" cy="1539468"/>
          </a:xfrm>
        </p:grpSpPr>
        <p:sp>
          <p:nvSpPr>
            <p:cNvPr id="130" name="한쪽 모서리가 잘린 사각형 129"/>
            <p:cNvSpPr/>
            <p:nvPr/>
          </p:nvSpPr>
          <p:spPr>
            <a:xfrm>
              <a:off x="8268336" y="2301685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직각 삼각형 130"/>
            <p:cNvSpPr/>
            <p:nvPr/>
          </p:nvSpPr>
          <p:spPr>
            <a:xfrm>
              <a:off x="9349267" y="2315972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8615171" y="2807727"/>
              <a:ext cx="617048" cy="54707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79156" y="2299405"/>
            <a:ext cx="1310718" cy="1539468"/>
            <a:chOff x="5300346" y="2287398"/>
            <a:chExt cx="1310718" cy="1539468"/>
          </a:xfrm>
        </p:grpSpPr>
        <p:sp>
          <p:nvSpPr>
            <p:cNvPr id="126" name="한쪽 모서리가 잘린 사각형 125"/>
            <p:cNvSpPr/>
            <p:nvPr/>
          </p:nvSpPr>
          <p:spPr>
            <a:xfrm>
              <a:off x="5300346" y="2287398"/>
              <a:ext cx="1310718" cy="1539468"/>
            </a:xfrm>
            <a:prstGeom prst="snip1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143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각 삼각형 126"/>
            <p:cNvSpPr/>
            <p:nvPr/>
          </p:nvSpPr>
          <p:spPr>
            <a:xfrm>
              <a:off x="6381277" y="2301685"/>
              <a:ext cx="208357" cy="211751"/>
            </a:xfrm>
            <a:prstGeom prst="rtTriangl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Freeform 11"/>
            <p:cNvSpPr>
              <a:spLocks noEditPoints="1"/>
            </p:cNvSpPr>
            <p:nvPr/>
          </p:nvSpPr>
          <p:spPr bwMode="auto">
            <a:xfrm>
              <a:off x="5679287" y="2694741"/>
              <a:ext cx="607487" cy="74582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30" name="한쪽 모서리가 잘린 사각형 29"/>
          <p:cNvSpPr/>
          <p:nvPr/>
        </p:nvSpPr>
        <p:spPr>
          <a:xfrm>
            <a:off x="9363921" y="2320544"/>
            <a:ext cx="131071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각 삼각형 30"/>
          <p:cNvSpPr/>
          <p:nvPr/>
        </p:nvSpPr>
        <p:spPr>
          <a:xfrm>
            <a:off x="10444852" y="2334831"/>
            <a:ext cx="208357" cy="211751"/>
          </a:xfrm>
          <a:prstGeom prst="rtTriangl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53780" y="4201606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sz="16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실습에 사용된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머신러닝의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개념 이해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4" name="Group 28"/>
          <p:cNvGrpSpPr>
            <a:grpSpLocks noChangeAspect="1"/>
          </p:cNvGrpSpPr>
          <p:nvPr/>
        </p:nvGrpSpPr>
        <p:grpSpPr bwMode="auto">
          <a:xfrm>
            <a:off x="9629771" y="2781866"/>
            <a:ext cx="656477" cy="57454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741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6385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성분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성분에 대한 이해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25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18770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666525" y="4763588"/>
            <a:ext cx="1378158" cy="1425574"/>
            <a:chOff x="3942311" y="1938325"/>
            <a:chExt cx="1780543" cy="1783631"/>
          </a:xfrm>
        </p:grpSpPr>
        <p:sp>
          <p:nvSpPr>
            <p:cNvPr id="58" name="타원 57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주어와 서술어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1" name="원호 60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64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62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63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65" name="그룹 64"/>
          <p:cNvGrpSpPr/>
          <p:nvPr/>
        </p:nvGrpSpPr>
        <p:grpSpPr>
          <a:xfrm>
            <a:off x="5393004" y="4761119"/>
            <a:ext cx="1378158" cy="1425574"/>
            <a:chOff x="3942311" y="1938325"/>
            <a:chExt cx="1780543" cy="1783631"/>
          </a:xfrm>
        </p:grpSpPr>
        <p:sp>
          <p:nvSpPr>
            <p:cNvPr id="66" name="타원 65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실습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9" name="원호 68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067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0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1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60186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33295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2716" y="1334226"/>
            <a:ext cx="46657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</a:t>
            </a:r>
            <a:r>
              <a:rPr lang="en-US" altLang="ko-KR" sz="2800" b="1" dirty="0" smtClean="0">
                <a:solidFill>
                  <a:srgbClr val="44546A">
                    <a:lumMod val="75000"/>
                  </a:srgbClr>
                </a:solidFill>
              </a:rPr>
              <a:t>7</a:t>
            </a: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가지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5526" y="2807088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096052" y="2810014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99778" y="2807087"/>
            <a:ext cx="140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목적어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706977" y="28103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보어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010945" y="4202459"/>
            <a:ext cx="14130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관형어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364379" y="4202458"/>
            <a:ext cx="1419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부사어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76505" y="4202458"/>
            <a:ext cx="144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독립어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02670" y="2478455"/>
            <a:ext cx="8434149" cy="13169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2821741" y="3884024"/>
            <a:ext cx="4049322" cy="120226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210600" y="3884023"/>
            <a:ext cx="2403663" cy="120226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48131" y="1798404"/>
            <a:ext cx="2505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주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33525" y="4911446"/>
            <a:ext cx="31901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부속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386354" y="4952420"/>
            <a:ext cx="31762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독립 성분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9669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4430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334226"/>
            <a:ext cx="20187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11680" y="2105475"/>
            <a:ext cx="8098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주 성분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성분만으로 </a:t>
            </a:r>
            <a:r>
              <a:rPr lang="ko-KR" altLang="en-US" sz="1400" dirty="0" smtClean="0">
                <a:solidFill>
                  <a:srgbClr val="FF0000"/>
                </a:solidFill>
              </a:rPr>
              <a:t>기본 형태의 문장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을 구성할 수 있다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 성분이 모두 갖춰진 문장을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완성문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이라고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 성분이 생략되거나 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삭제되어있는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문장을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불구문</a:t>
            </a:r>
            <a:r>
              <a:rPr lang="ko-KR" altLang="en-US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이라고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6454" y="3614682"/>
            <a:ext cx="11165895" cy="283775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33224" y="3945937"/>
            <a:ext cx="1429372" cy="2149557"/>
            <a:chOff x="1033525" y="3911102"/>
            <a:chExt cx="1429372" cy="2149557"/>
          </a:xfrm>
        </p:grpSpPr>
        <p:sp>
          <p:nvSpPr>
            <p:cNvPr id="6" name="직사각형 5"/>
            <p:cNvSpPr/>
            <p:nvPr/>
          </p:nvSpPr>
          <p:spPr>
            <a:xfrm>
              <a:off x="1033525" y="3911102"/>
              <a:ext cx="117671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주어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033525" y="4506004"/>
              <a:ext cx="142937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서술어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033525" y="5088306"/>
              <a:ext cx="14076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목적어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033525" y="5660549"/>
              <a:ext cx="117671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2000" b="1" cap="none" spc="0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보어</a:t>
              </a:r>
              <a:endParaRPr lang="en-US" altLang="ko-KR" sz="2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09941" y="4021512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어떤 상태나 행위에 주체가 되는 성분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09941" y="4574046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주어의 동작</a:t>
            </a:r>
            <a:r>
              <a:rPr lang="en-US" altLang="ko-KR" sz="1400" b="1" cap="none" spc="0" dirty="0" smtClean="0">
                <a:ln/>
                <a:solidFill>
                  <a:schemeClr val="accent3"/>
                </a:solidFill>
                <a:effectLst/>
              </a:rPr>
              <a:t>, 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상태</a:t>
            </a:r>
            <a:r>
              <a:rPr lang="en-US" altLang="ko-KR" sz="1400" b="1" cap="none" spc="0" dirty="0" smtClean="0">
                <a:ln/>
                <a:solidFill>
                  <a:schemeClr val="accent3"/>
                </a:solidFill>
                <a:effectLst/>
              </a:rPr>
              <a:t>, 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성질 등을 설명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09941" y="5215474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동사가 나타내는 행위의 대상이 되는 존재를 가리키는 언어 요소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09941" y="5717192"/>
            <a:ext cx="889319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주어와 서술어만으로는 뜻이 불완전할 </a:t>
            </a:r>
            <a:r>
              <a:rPr lang="ko-KR" altLang="en-US" sz="1400" b="1" dirty="0">
                <a:ln/>
                <a:solidFill>
                  <a:schemeClr val="accent3"/>
                </a:solidFill>
              </a:rPr>
              <a:t>경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우</a:t>
            </a:r>
            <a:r>
              <a:rPr lang="en-US" altLang="ko-KR" sz="1400" b="1" cap="none" spc="0" dirty="0" smtClean="0">
                <a:ln/>
                <a:solidFill>
                  <a:schemeClr val="accent3"/>
                </a:solidFill>
                <a:effectLst/>
              </a:rPr>
              <a:t>, </a:t>
            </a:r>
            <a:r>
              <a:rPr lang="ko-KR" altLang="en-US" sz="1400" b="1" cap="none" spc="0" dirty="0" smtClean="0">
                <a:ln/>
                <a:solidFill>
                  <a:schemeClr val="accent3"/>
                </a:solidFill>
                <a:effectLst/>
              </a:rPr>
              <a:t>서술이 완결되도록 보충하는 성분</a:t>
            </a:r>
            <a:endParaRPr lang="en-US" altLang="ko-KR" sz="1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248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4430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334226"/>
            <a:ext cx="201871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부속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11680" y="2105475"/>
            <a:ext cx="80989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관형어는 명사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대명사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수사를 꾸며준다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부사어는 동사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형용사를 꾸며준다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29167" y="3855361"/>
            <a:ext cx="20187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독립 성분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07322" y="4626610"/>
            <a:ext cx="80989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감탄사나 호칭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접속어를 독립어 라고 한다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43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4422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36533" y="2098855"/>
            <a:ext cx="466570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주어와 서술어</a:t>
            </a:r>
            <a:endParaRPr lang="en-US" altLang="ko-KR" sz="28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주어와 서술어 이해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문법적 오류와 논리적 오류 이해</a:t>
            </a:r>
            <a:endParaRPr lang="ko-KR" altLang="en-US" sz="1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51855" y="1626528"/>
            <a:ext cx="2338155" cy="2594140"/>
            <a:chOff x="2242553" y="2153848"/>
            <a:chExt cx="1780543" cy="1783631"/>
          </a:xfrm>
        </p:grpSpPr>
        <p:grpSp>
          <p:nvGrpSpPr>
            <p:cNvPr id="48" name="그룹 47"/>
            <p:cNvGrpSpPr/>
            <p:nvPr/>
          </p:nvGrpSpPr>
          <p:grpSpPr>
            <a:xfrm>
              <a:off x="2242553" y="2153848"/>
              <a:ext cx="1780543" cy="1783631"/>
              <a:chOff x="3942311" y="1938325"/>
              <a:chExt cx="1780543" cy="1783631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942311" y="1938325"/>
                <a:ext cx="1780542" cy="1780542"/>
              </a:xfrm>
              <a:prstGeom prst="ellipse">
                <a:avLst/>
              </a:prstGeom>
              <a:ln w="12700" cap="rnd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3942312" y="1941414"/>
                <a:ext cx="1780542" cy="1780542"/>
                <a:chOff x="3942312" y="1941414"/>
                <a:chExt cx="1780542" cy="178054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248734" y="2774602"/>
                  <a:ext cx="1212114" cy="359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50</a:t>
                  </a:r>
                  <a:r>
                    <a:rPr lang="en-US" altLang="ko-KR" sz="1600" b="1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%</a:t>
                  </a:r>
                  <a:endPara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sp>
              <p:nvSpPr>
                <p:cNvPr id="52" name="원호 51"/>
                <p:cNvSpPr/>
                <p:nvPr/>
              </p:nvSpPr>
              <p:spPr>
                <a:xfrm>
                  <a:off x="3942312" y="1941414"/>
                  <a:ext cx="1780542" cy="1780542"/>
                </a:xfrm>
                <a:prstGeom prst="arc">
                  <a:avLst>
                    <a:gd name="adj1" fmla="val 16200000"/>
                    <a:gd name="adj2" fmla="val 5439811"/>
                  </a:avLst>
                </a:prstGeom>
                <a:ln w="76200" cap="rnd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4B7FFF"/>
                    </a:solidFill>
                  </a:endParaRPr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auto">
                <a:xfrm>
                  <a:off x="4766579" y="2582256"/>
                  <a:ext cx="54030" cy="56486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6" name="Freeform 11"/>
            <p:cNvSpPr>
              <a:spLocks noEditPoints="1"/>
            </p:cNvSpPr>
            <p:nvPr/>
          </p:nvSpPr>
          <p:spPr bwMode="auto">
            <a:xfrm>
              <a:off x="2996897" y="2478602"/>
              <a:ext cx="316272" cy="3882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타원 57"/>
          <p:cNvSpPr/>
          <p:nvPr/>
        </p:nvSpPr>
        <p:spPr>
          <a:xfrm>
            <a:off x="1666525" y="4761118"/>
            <a:ext cx="1378157" cy="1425575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03700" y="5431986"/>
            <a:ext cx="93818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문장의 성분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1666526" y="4766057"/>
            <a:ext cx="1378157" cy="1423105"/>
          </a:xfrm>
          <a:prstGeom prst="arc">
            <a:avLst>
              <a:gd name="adj1" fmla="val 16200000"/>
              <a:gd name="adj2" fmla="val 16075991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62" name="Group 28"/>
          <p:cNvGrpSpPr>
            <a:grpSpLocks noChangeAspect="1"/>
          </p:cNvGrpSpPr>
          <p:nvPr/>
        </p:nvGrpSpPr>
        <p:grpSpPr bwMode="auto">
          <a:xfrm>
            <a:off x="2203294" y="5048098"/>
            <a:ext cx="304619" cy="275296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393004" y="4761119"/>
            <a:ext cx="1378158" cy="1425574"/>
            <a:chOff x="3942311" y="1938325"/>
            <a:chExt cx="1780543" cy="1783631"/>
          </a:xfrm>
        </p:grpSpPr>
        <p:sp>
          <p:nvSpPr>
            <p:cNvPr id="66" name="타원 65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실습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69" name="원호 68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0679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0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1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73" name="그룹 72"/>
          <p:cNvGrpSpPr/>
          <p:nvPr/>
        </p:nvGrpSpPr>
        <p:grpSpPr>
          <a:xfrm>
            <a:off x="9119482" y="4761119"/>
            <a:ext cx="1378158" cy="1425574"/>
            <a:chOff x="3942311" y="1938325"/>
            <a:chExt cx="1780543" cy="1783631"/>
          </a:xfrm>
        </p:grpSpPr>
        <p:sp>
          <p:nvSpPr>
            <p:cNvPr id="74" name="타원 73"/>
            <p:cNvSpPr/>
            <p:nvPr/>
          </p:nvSpPr>
          <p:spPr>
            <a:xfrm>
              <a:off x="3942311" y="1938325"/>
              <a:ext cx="1780542" cy="1780542"/>
            </a:xfrm>
            <a:prstGeom prst="ellips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B7FFF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942312" y="1941414"/>
              <a:ext cx="1780542" cy="1780542"/>
              <a:chOff x="3942312" y="1941414"/>
              <a:chExt cx="1780542" cy="178054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248734" y="2774602"/>
                <a:ext cx="1212114" cy="88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0</a:t>
                </a:r>
                <a:r>
                  <a:rPr lang="en-US" altLang="ko-KR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%</a:t>
                </a:r>
                <a:endPara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머신러닝</a:t>
                </a:r>
                <a:endPara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3942312" y="1941414"/>
                <a:ext cx="1780542" cy="1780542"/>
              </a:xfrm>
              <a:prstGeom prst="arc">
                <a:avLst>
                  <a:gd name="adj1" fmla="val 16200000"/>
                  <a:gd name="adj2" fmla="val 16241158"/>
                </a:avLst>
              </a:prstGeom>
              <a:ln w="76200" cap="rnd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4B7FFF"/>
                  </a:solidFill>
                </a:endParaRPr>
              </a:p>
            </p:txBody>
          </p:sp>
          <p:grpSp>
            <p:nvGrpSpPr>
              <p:cNvPr id="78" name="Group 28"/>
              <p:cNvGrpSpPr>
                <a:grpSpLocks noChangeAspect="1"/>
              </p:cNvGrpSpPr>
              <p:nvPr/>
            </p:nvGrpSpPr>
            <p:grpSpPr bwMode="auto">
              <a:xfrm>
                <a:off x="4635802" y="2294294"/>
                <a:ext cx="393559" cy="344441"/>
                <a:chOff x="496" y="4251"/>
                <a:chExt cx="641" cy="5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5546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문장 성분과 머신러닝을 이용한 작문</a:t>
            </a: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454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목표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 절차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문장의 성분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주어와 서술어</a:t>
                      </a:r>
                      <a:endParaRPr lang="ko-KR" alt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프로그램 소개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60" y="323358"/>
            <a:ext cx="1967758" cy="4795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8180" y="241415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40783" y="2414150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940783" y="3566070"/>
            <a:ext cx="140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목적어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56224" y="47179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보어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33525" y="1499819"/>
            <a:ext cx="2963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44546A">
                    <a:lumMod val="75000"/>
                  </a:srgbClr>
                </a:solidFill>
              </a:rPr>
              <a:t>문장의 기본 형태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8180" y="356607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28179" y="4717991"/>
            <a:ext cx="11767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77605" y="3566069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77605" y="4717990"/>
            <a:ext cx="14293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서술어</a:t>
            </a:r>
            <a:endParaRPr lang="en-US" altLang="ko-KR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덧셈 기호 1"/>
          <p:cNvSpPr/>
          <p:nvPr/>
        </p:nvSpPr>
        <p:spPr>
          <a:xfrm>
            <a:off x="4111582" y="2414150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덧셈 기호 25"/>
          <p:cNvSpPr/>
          <p:nvPr/>
        </p:nvSpPr>
        <p:spPr>
          <a:xfrm>
            <a:off x="4111582" y="3581474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덧셈 기호 26"/>
          <p:cNvSpPr/>
          <p:nvPr/>
        </p:nvSpPr>
        <p:spPr>
          <a:xfrm>
            <a:off x="4111581" y="4717989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덧셈 기호 29"/>
          <p:cNvSpPr/>
          <p:nvPr/>
        </p:nvSpPr>
        <p:spPr>
          <a:xfrm>
            <a:off x="6552872" y="3581474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덧셈 기호 30"/>
          <p:cNvSpPr/>
          <p:nvPr/>
        </p:nvSpPr>
        <p:spPr>
          <a:xfrm>
            <a:off x="6553974" y="4717989"/>
            <a:ext cx="522515" cy="584775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929054" y="234782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276106" y="3501121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256416" y="463309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7521" y="5545993"/>
            <a:ext cx="97946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주어와 서술어는 문장에 반드시 들어간다</a:t>
            </a:r>
            <a:r>
              <a:rPr lang="en-US" altLang="ko-K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84819" y="2335479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455819" y="3513513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58016" y="4633094"/>
            <a:ext cx="1541421" cy="76984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72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1066</Words>
  <Application>Microsoft Office PowerPoint</Application>
  <PresentationFormat>와이드스크린</PresentationFormat>
  <Paragraphs>377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HY견고딕</vt:lpstr>
      <vt:lpstr>맑은 고딕</vt:lpstr>
      <vt:lpstr>문체부 바탕체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PC</cp:lastModifiedBy>
  <cp:revision>171</cp:revision>
  <dcterms:created xsi:type="dcterms:W3CDTF">2020-01-08T05:13:28Z</dcterms:created>
  <dcterms:modified xsi:type="dcterms:W3CDTF">2020-01-21T02:43:00Z</dcterms:modified>
</cp:coreProperties>
</file>