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8" r:id="rId5"/>
    <p:sldId id="265" r:id="rId6"/>
    <p:sldId id="269" r:id="rId7"/>
    <p:sldId id="271" r:id="rId8"/>
    <p:sldId id="273" r:id="rId9"/>
    <p:sldId id="270" r:id="rId10"/>
    <p:sldId id="272" r:id="rId11"/>
    <p:sldId id="274" r:id="rId12"/>
    <p:sldId id="290" r:id="rId13"/>
    <p:sldId id="292" r:id="rId14"/>
    <p:sldId id="291" r:id="rId15"/>
    <p:sldId id="293" r:id="rId16"/>
    <p:sldId id="275" r:id="rId17"/>
    <p:sldId id="294" r:id="rId18"/>
    <p:sldId id="295" r:id="rId19"/>
    <p:sldId id="296" r:id="rId20"/>
    <p:sldId id="297" r:id="rId21"/>
    <p:sldId id="298" r:id="rId22"/>
    <p:sldId id="299" r:id="rId23"/>
    <p:sldId id="282" r:id="rId24"/>
    <p:sldId id="300" r:id="rId25"/>
    <p:sldId id="301" r:id="rId26"/>
    <p:sldId id="283" r:id="rId27"/>
    <p:sldId id="266" r:id="rId28"/>
    <p:sldId id="302" r:id="rId29"/>
    <p:sldId id="303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70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0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5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75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5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7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7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4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4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0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5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3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chineLearningPython/E.Korean-Subject-and-Predicat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510341" y="1971098"/>
            <a:ext cx="5218335" cy="2918402"/>
            <a:chOff x="-2231235" y="6660317"/>
            <a:chExt cx="10810131" cy="2918402"/>
          </a:xfrm>
          <a:solidFill>
            <a:schemeClr val="bg1"/>
          </a:solidFill>
          <a:effectLst>
            <a:outerShdw blurRad="3556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9" name="양쪽 모서리가 둥근 사각형 38"/>
            <p:cNvSpPr/>
            <p:nvPr/>
          </p:nvSpPr>
          <p:spPr>
            <a:xfrm>
              <a:off x="-2231235" y="7043990"/>
              <a:ext cx="10810131" cy="2534729"/>
            </a:xfrm>
            <a:prstGeom prst="round2SameRect">
              <a:avLst>
                <a:gd name="adj1" fmla="val 1135"/>
                <a:gd name="adj2" fmla="val 8017"/>
              </a:avLst>
            </a:prstGeom>
            <a:grp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000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문장 성분과 머신러닝을 이용한 작문</a:t>
              </a:r>
              <a:endParaRPr lang="ko-KR" altLang="en-US" sz="4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grp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컴퓨터시스템과 김한솔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4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지이삭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510342" y="1430372"/>
            <a:ext cx="5218334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국어</a:t>
            </a:r>
            <a:endParaRPr lang="en-US" altLang="ko-KR" b="1" kern="0" dirty="0">
              <a:solidFill>
                <a:prstClr val="black">
                  <a:lumMod val="85000"/>
                  <a:lumOff val="15000"/>
                </a:prst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3798811" y="1576009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4179811" y="157987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4560811" y="158374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875011" y="1649086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7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17796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구조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6" y="1499819"/>
            <a:ext cx="26066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주어와 서술어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45897" y="2454612"/>
            <a:ext cx="3741975" cy="584776"/>
            <a:chOff x="2628180" y="2414150"/>
            <a:chExt cx="3741975" cy="584776"/>
          </a:xfrm>
        </p:grpSpPr>
        <p:sp>
          <p:nvSpPr>
            <p:cNvPr id="6" name="직사각형 5"/>
            <p:cNvSpPr/>
            <p:nvPr/>
          </p:nvSpPr>
          <p:spPr>
            <a:xfrm>
              <a:off x="2628180" y="2414151"/>
              <a:ext cx="143872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토끼가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40783" y="2414150"/>
              <a:ext cx="142937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cap="none" spc="0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거북이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845897" y="3593317"/>
            <a:ext cx="3741975" cy="584776"/>
            <a:chOff x="2628180" y="2414150"/>
            <a:chExt cx="3741975" cy="584776"/>
          </a:xfrm>
        </p:grpSpPr>
        <p:sp>
          <p:nvSpPr>
            <p:cNvPr id="43" name="직사각형 42"/>
            <p:cNvSpPr/>
            <p:nvPr/>
          </p:nvSpPr>
          <p:spPr>
            <a:xfrm>
              <a:off x="2628180" y="2414151"/>
              <a:ext cx="143872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걷는다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940783" y="2414150"/>
              <a:ext cx="142937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뛴다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845896" y="4879949"/>
            <a:ext cx="3741976" cy="584776"/>
            <a:chOff x="2628179" y="2414150"/>
            <a:chExt cx="3741976" cy="584776"/>
          </a:xfrm>
        </p:grpSpPr>
        <p:sp>
          <p:nvSpPr>
            <p:cNvPr id="47" name="직사각형 46"/>
            <p:cNvSpPr/>
            <p:nvPr/>
          </p:nvSpPr>
          <p:spPr>
            <a:xfrm>
              <a:off x="2628179" y="2414151"/>
              <a:ext cx="1821898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거북이가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940783" y="2414150"/>
              <a:ext cx="142937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5158500" y="4879949"/>
            <a:ext cx="14293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걷는다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461755" y="2392141"/>
            <a:ext cx="35782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서술어가 없다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785562" y="3535134"/>
            <a:ext cx="29306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주어가 없다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785563" y="4818393"/>
            <a:ext cx="29306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올바른 문장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95248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137573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구조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6" y="1499819"/>
            <a:ext cx="26066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주어와 서술어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45897" y="2454612"/>
            <a:ext cx="3741975" cy="584776"/>
            <a:chOff x="2628180" y="2414150"/>
            <a:chExt cx="3741975" cy="584776"/>
          </a:xfrm>
        </p:grpSpPr>
        <p:sp>
          <p:nvSpPr>
            <p:cNvPr id="6" name="직사각형 5"/>
            <p:cNvSpPr/>
            <p:nvPr/>
          </p:nvSpPr>
          <p:spPr>
            <a:xfrm>
              <a:off x="2628180" y="2414151"/>
              <a:ext cx="143872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가방이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40783" y="2414150"/>
              <a:ext cx="142937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cap="none" spc="0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뛴다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6925553" y="2392141"/>
            <a:ext cx="46506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문장의 논리적 오류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785563" y="3425012"/>
            <a:ext cx="29306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올바른 문장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845897" y="3486567"/>
            <a:ext cx="3741975" cy="584776"/>
            <a:chOff x="2628180" y="2414150"/>
            <a:chExt cx="3741975" cy="584776"/>
          </a:xfrm>
        </p:grpSpPr>
        <p:sp>
          <p:nvSpPr>
            <p:cNvPr id="30" name="직사각형 29"/>
            <p:cNvSpPr/>
            <p:nvPr/>
          </p:nvSpPr>
          <p:spPr>
            <a:xfrm>
              <a:off x="2628180" y="2414151"/>
              <a:ext cx="143872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가방을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940783" y="2414150"/>
              <a:ext cx="142937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cap="none" spc="0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맨다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748308" y="4845841"/>
            <a:ext cx="9224492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문장 구조가 주어 </a:t>
            </a:r>
            <a:r>
              <a:rPr lang="en-US" altLang="ko-KR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 </a:t>
            </a:r>
            <a:r>
              <a:rPr lang="ko-KR" alt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서술어 일 때 반드시 올바른 문장은 아니다</a:t>
            </a:r>
            <a:endParaRPr lang="en-US" altLang="ko-KR" sz="25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>
              <a:lnSpc>
                <a:spcPct val="200000"/>
              </a:lnSpc>
            </a:pPr>
            <a:r>
              <a:rPr lang="ko-KR" alt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주어와 서술어는 반드시 현실적으로 가능한 관계이어야 한다</a:t>
            </a:r>
            <a:r>
              <a:rPr lang="en-US" altLang="ko-KR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endParaRPr lang="en-US" altLang="ko-KR" sz="25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00172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866068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구조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99819"/>
            <a:ext cx="41249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smtClean="0">
                <a:solidFill>
                  <a:srgbClr val="44546A">
                    <a:lumMod val="75000"/>
                  </a:srgbClr>
                </a:solidFill>
              </a:rPr>
              <a:t>주어와 목적어와 서술어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39963" y="2512339"/>
            <a:ext cx="3741975" cy="584776"/>
            <a:chOff x="2628180" y="2414150"/>
            <a:chExt cx="3741975" cy="584776"/>
          </a:xfrm>
        </p:grpSpPr>
        <p:sp>
          <p:nvSpPr>
            <p:cNvPr id="6" name="직사각형 5"/>
            <p:cNvSpPr/>
            <p:nvPr/>
          </p:nvSpPr>
          <p:spPr>
            <a:xfrm>
              <a:off x="2628180" y="2414151"/>
              <a:ext cx="143872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가방을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40783" y="2414150"/>
              <a:ext cx="142937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맨다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239963" y="3581474"/>
            <a:ext cx="3741975" cy="584776"/>
            <a:chOff x="2628180" y="2414150"/>
            <a:chExt cx="3741975" cy="584776"/>
          </a:xfrm>
        </p:grpSpPr>
        <p:sp>
          <p:nvSpPr>
            <p:cNvPr id="30" name="직사각형 29"/>
            <p:cNvSpPr/>
            <p:nvPr/>
          </p:nvSpPr>
          <p:spPr>
            <a:xfrm>
              <a:off x="2628180" y="2414151"/>
              <a:ext cx="143872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가방을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940783" y="2414150"/>
              <a:ext cx="142937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cap="none" spc="0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맨다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666525" y="5324012"/>
            <a:ext cx="9224492" cy="7393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목적어는 서술어가 나타내는 행위의 대상이 되는 존재다</a:t>
            </a:r>
            <a:r>
              <a:rPr lang="en-US" altLang="ko-KR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279682" y="2507618"/>
            <a:ext cx="14387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영희가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79682" y="3581473"/>
            <a:ext cx="14387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철수가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55411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88902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구조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99819"/>
            <a:ext cx="41249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주어와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보</a:t>
            </a: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어와 서술어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600115" y="2512339"/>
            <a:ext cx="14293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아니다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287512" y="3581474"/>
            <a:ext cx="3741975" cy="584776"/>
            <a:chOff x="2628180" y="2414150"/>
            <a:chExt cx="3741975" cy="584776"/>
          </a:xfrm>
        </p:grpSpPr>
        <p:sp>
          <p:nvSpPr>
            <p:cNvPr id="30" name="직사각형 29"/>
            <p:cNvSpPr/>
            <p:nvPr/>
          </p:nvSpPr>
          <p:spPr>
            <a:xfrm>
              <a:off x="2628180" y="2414151"/>
              <a:ext cx="143872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학생이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940783" y="2414150"/>
              <a:ext cx="142937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cap="none" spc="0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아니다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666525" y="5324012"/>
            <a:ext cx="9224492" cy="7393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5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보어느</a:t>
            </a:r>
            <a:r>
              <a:rPr lang="ko-KR" alt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주어와 서술어를 보충해준다</a:t>
            </a:r>
            <a:r>
              <a:rPr lang="en-US" altLang="ko-KR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327231" y="2507618"/>
            <a:ext cx="14387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나는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27231" y="3581473"/>
            <a:ext cx="14387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나는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29086" y="2392141"/>
            <a:ext cx="34435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불완전한 문장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785563" y="3425012"/>
            <a:ext cx="29306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올바른 문장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40674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58811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구조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99819"/>
            <a:ext cx="52592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서술어에 따른 목적어와 보어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45897" y="2454612"/>
            <a:ext cx="3741975" cy="584776"/>
            <a:chOff x="2628180" y="2414150"/>
            <a:chExt cx="3741975" cy="584776"/>
          </a:xfrm>
        </p:grpSpPr>
        <p:sp>
          <p:nvSpPr>
            <p:cNvPr id="6" name="직사각형 5"/>
            <p:cNvSpPr/>
            <p:nvPr/>
          </p:nvSpPr>
          <p:spPr>
            <a:xfrm>
              <a:off x="2628180" y="2414151"/>
              <a:ext cx="143872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학생이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40783" y="2414150"/>
              <a:ext cx="142937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맨다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7937966" y="3398268"/>
            <a:ext cx="29306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잘못된 문장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960408" y="4361140"/>
            <a:ext cx="29306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올바른 문장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845897" y="3486567"/>
            <a:ext cx="3741975" cy="584776"/>
            <a:chOff x="2628180" y="2414150"/>
            <a:chExt cx="3741975" cy="584776"/>
          </a:xfrm>
        </p:grpSpPr>
        <p:sp>
          <p:nvSpPr>
            <p:cNvPr id="30" name="직사각형 29"/>
            <p:cNvSpPr/>
            <p:nvPr/>
          </p:nvSpPr>
          <p:spPr>
            <a:xfrm>
              <a:off x="2628180" y="2414151"/>
              <a:ext cx="143872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가방을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940783" y="2414150"/>
              <a:ext cx="142937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cap="none" spc="0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아니다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666525" y="5324012"/>
            <a:ext cx="9224492" cy="7393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서술어의 종류에 따라서 목적어</a:t>
            </a:r>
            <a:r>
              <a:rPr lang="en-US" altLang="ko-KR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ko-KR" alt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보어의 유무가 결정된다</a:t>
            </a:r>
            <a:r>
              <a:rPr lang="en-US" altLang="ko-KR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endParaRPr lang="en-US" altLang="ko-KR" sz="25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5616" y="2449891"/>
            <a:ext cx="14387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영희가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85616" y="3486566"/>
            <a:ext cx="14387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나는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937966" y="2544541"/>
            <a:ext cx="29306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잘못된 문장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845897" y="4528442"/>
            <a:ext cx="3741975" cy="584776"/>
            <a:chOff x="2628180" y="2414150"/>
            <a:chExt cx="3741975" cy="584776"/>
          </a:xfrm>
        </p:grpSpPr>
        <p:sp>
          <p:nvSpPr>
            <p:cNvPr id="34" name="직사각형 33"/>
            <p:cNvSpPr/>
            <p:nvPr/>
          </p:nvSpPr>
          <p:spPr>
            <a:xfrm>
              <a:off x="2628180" y="2414151"/>
              <a:ext cx="143872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가방을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940783" y="2414150"/>
              <a:ext cx="142937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cap="none" spc="0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맨다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885616" y="4528441"/>
            <a:ext cx="14387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나는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3596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002779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구조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78525" y="1383861"/>
            <a:ext cx="525921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FFC000"/>
                </a:solidFill>
              </a:rPr>
              <a:t>관형어</a:t>
            </a: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와 </a:t>
            </a:r>
            <a:r>
              <a:rPr lang="ko-KR" altLang="en-US" sz="2800" b="1" dirty="0" smtClean="0">
                <a:solidFill>
                  <a:srgbClr val="92D050"/>
                </a:solidFill>
              </a:rPr>
              <a:t>부사어</a:t>
            </a:r>
            <a:endParaRPr lang="ko-KR" altLang="en-US" sz="2000" dirty="0">
              <a:solidFill>
                <a:srgbClr val="92D05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40525" y="5175777"/>
            <a:ext cx="9224492" cy="11721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관형어는 명사</a:t>
            </a:r>
            <a:r>
              <a:rPr lang="en-US" altLang="ko-KR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ko-KR" alt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대명사</a:t>
            </a:r>
            <a:r>
              <a:rPr lang="en-US" altLang="ko-KR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ko-KR" alt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수사를 꾸며준다</a:t>
            </a:r>
            <a:r>
              <a:rPr lang="en-US" altLang="ko-KR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5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부사어는 서술어 관형어를 꾸며준다</a:t>
            </a:r>
            <a:r>
              <a:rPr lang="en-US" altLang="ko-KR" sz="25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endParaRPr lang="en-US" altLang="ko-KR" sz="25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72852" y="2231893"/>
            <a:ext cx="595575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무궁화는 </a:t>
            </a:r>
            <a:r>
              <a:rPr lang="ko-KR" altLang="en-US" sz="3200" b="1" dirty="0" smtClean="0">
                <a:ln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정말</a:t>
            </a:r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200" b="1" dirty="0" smtClean="0">
                <a:ln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아름다운</a:t>
            </a:r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200" b="1" dirty="0" smtClean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꽃</a:t>
            </a:r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이다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72851" y="3268568"/>
            <a:ext cx="676209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 b="1" dirty="0" smtClean="0">
                <a:ln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자라나는</a:t>
            </a:r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200" b="1" dirty="0" smtClean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어린이</a:t>
            </a:r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는 나라의 보배이다</a:t>
            </a:r>
            <a:r>
              <a:rPr lang="en-US" altLang="ko-KR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.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672852" y="4310443"/>
            <a:ext cx="68486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나는 </a:t>
            </a:r>
            <a:r>
              <a:rPr lang="ko-KR" altLang="en-US" sz="3200" b="1" dirty="0" smtClean="0">
                <a:ln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매우</a:t>
            </a:r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200" b="1" dirty="0" smtClean="0">
                <a:ln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차분한</a:t>
            </a:r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200" b="1" dirty="0" smtClean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성격</a:t>
            </a:r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이다</a:t>
            </a:r>
            <a:r>
              <a:rPr lang="en-US" altLang="ko-KR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.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아래로 구부러진 화살표 1"/>
          <p:cNvSpPr/>
          <p:nvPr/>
        </p:nvSpPr>
        <p:spPr>
          <a:xfrm>
            <a:off x="4821382" y="1828800"/>
            <a:ext cx="1554480" cy="403093"/>
          </a:xfrm>
          <a:prstGeom prst="curved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아래로 구부러진 화살표 40"/>
          <p:cNvSpPr/>
          <p:nvPr/>
        </p:nvSpPr>
        <p:spPr>
          <a:xfrm>
            <a:off x="3976255" y="3900867"/>
            <a:ext cx="1554480" cy="403093"/>
          </a:xfrm>
          <a:prstGeom prst="curved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아래로 구부러진 화살표 41"/>
          <p:cNvSpPr/>
          <p:nvPr/>
        </p:nvSpPr>
        <p:spPr>
          <a:xfrm>
            <a:off x="6452206" y="1801797"/>
            <a:ext cx="1054187" cy="403093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아래로 구부러진 화살표 42"/>
          <p:cNvSpPr/>
          <p:nvPr/>
        </p:nvSpPr>
        <p:spPr>
          <a:xfrm>
            <a:off x="3512271" y="2803368"/>
            <a:ext cx="1741373" cy="403093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아래로 구부러진 화살표 44"/>
          <p:cNvSpPr/>
          <p:nvPr/>
        </p:nvSpPr>
        <p:spPr>
          <a:xfrm>
            <a:off x="5510641" y="3900654"/>
            <a:ext cx="1054187" cy="403093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8304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3527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구조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36533" y="2098855"/>
            <a:ext cx="4665707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실습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 성분들을 이용한 작문</a:t>
            </a:r>
            <a:endParaRPr lang="en-US" altLang="ko-KR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실습 프로그램을 통한 작문 테스트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651855" y="1626528"/>
            <a:ext cx="2338155" cy="2594140"/>
            <a:chOff x="2242553" y="2153848"/>
            <a:chExt cx="1780543" cy="1783631"/>
          </a:xfrm>
        </p:grpSpPr>
        <p:grpSp>
          <p:nvGrpSpPr>
            <p:cNvPr id="48" name="그룹 47"/>
            <p:cNvGrpSpPr/>
            <p:nvPr/>
          </p:nvGrpSpPr>
          <p:grpSpPr>
            <a:xfrm>
              <a:off x="2242553" y="2153848"/>
              <a:ext cx="1780543" cy="1783631"/>
              <a:chOff x="3942311" y="1938325"/>
              <a:chExt cx="1780543" cy="1783631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942311" y="1938325"/>
                <a:ext cx="1780542" cy="1780542"/>
              </a:xfrm>
              <a:prstGeom prst="ellips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3942312" y="1941414"/>
                <a:ext cx="1780542" cy="1780542"/>
                <a:chOff x="3942312" y="1941414"/>
                <a:chExt cx="1780542" cy="1780542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248734" y="2774602"/>
                  <a:ext cx="1212114" cy="3597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8</a:t>
                  </a:r>
                  <a:r>
                    <a:rPr lang="en-US" altLang="ko-KR" sz="28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0</a:t>
                  </a:r>
                  <a:r>
                    <a:rPr lang="en-US" altLang="ko-KR" sz="16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%</a:t>
                  </a:r>
                  <a:endParaRPr lang="en-US" altLang="ko-KR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52" name="원호 51"/>
                <p:cNvSpPr/>
                <p:nvPr/>
              </p:nvSpPr>
              <p:spPr>
                <a:xfrm>
                  <a:off x="3942312" y="1941414"/>
                  <a:ext cx="1780542" cy="1780542"/>
                </a:xfrm>
                <a:prstGeom prst="arc">
                  <a:avLst>
                    <a:gd name="adj1" fmla="val 16200000"/>
                    <a:gd name="adj2" fmla="val 12516500"/>
                  </a:avLst>
                </a:prstGeom>
                <a:ln w="76200" cap="rnd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4B7FFF"/>
                    </a:solidFill>
                  </a:endParaRPr>
                </a:p>
              </p:txBody>
            </p:sp>
            <p:sp>
              <p:nvSpPr>
                <p:cNvPr id="54" name="Freeform 30"/>
                <p:cNvSpPr>
                  <a:spLocks/>
                </p:cNvSpPr>
                <p:nvPr/>
              </p:nvSpPr>
              <p:spPr bwMode="auto">
                <a:xfrm>
                  <a:off x="4766579" y="2582256"/>
                  <a:ext cx="54030" cy="56486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6" name="Freeform 11"/>
            <p:cNvSpPr>
              <a:spLocks noEditPoints="1"/>
            </p:cNvSpPr>
            <p:nvPr/>
          </p:nvSpPr>
          <p:spPr bwMode="auto">
            <a:xfrm>
              <a:off x="2996897" y="2478602"/>
              <a:ext cx="316272" cy="38829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타원 57"/>
          <p:cNvSpPr/>
          <p:nvPr/>
        </p:nvSpPr>
        <p:spPr>
          <a:xfrm>
            <a:off x="1666525" y="4761118"/>
            <a:ext cx="1378157" cy="1425575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03700" y="5431986"/>
            <a:ext cx="93818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성분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원호 60"/>
          <p:cNvSpPr/>
          <p:nvPr/>
        </p:nvSpPr>
        <p:spPr>
          <a:xfrm>
            <a:off x="1666526" y="4766057"/>
            <a:ext cx="1378157" cy="1423105"/>
          </a:xfrm>
          <a:prstGeom prst="arc">
            <a:avLst>
              <a:gd name="adj1" fmla="val 16200000"/>
              <a:gd name="adj2" fmla="val 16075991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62" name="Group 28"/>
          <p:cNvGrpSpPr>
            <a:grpSpLocks noChangeAspect="1"/>
          </p:cNvGrpSpPr>
          <p:nvPr/>
        </p:nvGrpSpPr>
        <p:grpSpPr bwMode="auto">
          <a:xfrm>
            <a:off x="2203294" y="5048098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3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5393004" y="4761118"/>
            <a:ext cx="1378157" cy="1423106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30179" y="5429517"/>
            <a:ext cx="93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9" name="원호 68"/>
          <p:cNvSpPr/>
          <p:nvPr/>
        </p:nvSpPr>
        <p:spPr>
          <a:xfrm>
            <a:off x="5393005" y="4763588"/>
            <a:ext cx="1378157" cy="1423105"/>
          </a:xfrm>
          <a:prstGeom prst="arc">
            <a:avLst>
              <a:gd name="adj1" fmla="val 16200000"/>
              <a:gd name="adj2" fmla="val 16110547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70" name="Group 28"/>
          <p:cNvGrpSpPr>
            <a:grpSpLocks noChangeAspect="1"/>
          </p:cNvGrpSpPr>
          <p:nvPr/>
        </p:nvGrpSpPr>
        <p:grpSpPr bwMode="auto">
          <a:xfrm>
            <a:off x="5929773" y="5045629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1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9119482" y="4761119"/>
            <a:ext cx="1378158" cy="1425574"/>
            <a:chOff x="3942311" y="1938325"/>
            <a:chExt cx="1780543" cy="1783631"/>
          </a:xfrm>
        </p:grpSpPr>
        <p:sp>
          <p:nvSpPr>
            <p:cNvPr id="74" name="타원 73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4248734" y="2774602"/>
                <a:ext cx="1212114" cy="88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머신러닝</a:t>
                </a:r>
                <a:endPara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77" name="원호 76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241158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78" name="Group 28"/>
              <p:cNvGrpSpPr>
                <a:grpSpLocks noChangeAspect="1"/>
              </p:cNvGrpSpPr>
              <p:nvPr/>
            </p:nvGrpSpPr>
            <p:grpSpPr bwMode="auto">
              <a:xfrm>
                <a:off x="4635802" y="2294294"/>
                <a:ext cx="393559" cy="344441"/>
                <a:chOff x="496" y="4251"/>
                <a:chExt cx="641" cy="56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79" name="Freeform 30"/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Freeform 31"/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550688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/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2510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프로그램 소개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07827" y="5362609"/>
            <a:ext cx="87485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배포된 </a:t>
            </a:r>
            <a:r>
              <a: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~ 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189" y="3518601"/>
            <a:ext cx="838200" cy="685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793" y="1804523"/>
            <a:ext cx="5741431" cy="337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342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/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07827" y="5362609"/>
            <a:ext cx="87485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작문을 하여 문장을 입력하면 문장 성분이 구분이 된다</a:t>
            </a:r>
            <a:r>
              <a: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2510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프로그램 소개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100" y="2165658"/>
            <a:ext cx="5590315" cy="32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155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/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07827" y="5362609"/>
            <a:ext cx="8748511" cy="474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 둘 중 하나가 없는 경우 문법적 오류를 알려준다</a:t>
            </a:r>
            <a:r>
              <a:rPr lang="en-US" altLang="ko-KR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2510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프로그램 소개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23" y="2132698"/>
            <a:ext cx="5373666" cy="314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025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71663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구조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900584" y="2106400"/>
            <a:ext cx="485565" cy="542447"/>
            <a:chOff x="2332356" y="2273111"/>
            <a:chExt cx="1310718" cy="1539468"/>
          </a:xfrm>
        </p:grpSpPr>
        <p:sp>
          <p:nvSpPr>
            <p:cNvPr id="114" name="한쪽 모서리가 잘린 사각형 113"/>
            <p:cNvSpPr/>
            <p:nvPr/>
          </p:nvSpPr>
          <p:spPr>
            <a:xfrm>
              <a:off x="2332356" y="2273111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직각 삼각형 114"/>
            <p:cNvSpPr/>
            <p:nvPr/>
          </p:nvSpPr>
          <p:spPr>
            <a:xfrm>
              <a:off x="3413287" y="2287398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Freeform 36"/>
            <p:cNvSpPr>
              <a:spLocks noEditPoints="1"/>
            </p:cNvSpPr>
            <p:nvPr/>
          </p:nvSpPr>
          <p:spPr bwMode="auto">
            <a:xfrm>
              <a:off x="2755256" y="2662755"/>
              <a:ext cx="456018" cy="766984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169920" y="2153793"/>
            <a:ext cx="70974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구조와 성분에 대해 이해할 수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있다</a:t>
            </a:r>
            <a:r>
              <a: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08523" y="3235493"/>
            <a:ext cx="477626" cy="630286"/>
            <a:chOff x="8268336" y="2301685"/>
            <a:chExt cx="1310718" cy="1539468"/>
          </a:xfrm>
        </p:grpSpPr>
        <p:sp>
          <p:nvSpPr>
            <p:cNvPr id="130" name="한쪽 모서리가 잘린 사각형 129"/>
            <p:cNvSpPr/>
            <p:nvPr/>
          </p:nvSpPr>
          <p:spPr>
            <a:xfrm>
              <a:off x="8268336" y="2301685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1" name="직각 삼각형 130"/>
            <p:cNvSpPr/>
            <p:nvPr/>
          </p:nvSpPr>
          <p:spPr>
            <a:xfrm>
              <a:off x="9349267" y="2315972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Freeform 6"/>
            <p:cNvSpPr>
              <a:spLocks/>
            </p:cNvSpPr>
            <p:nvPr/>
          </p:nvSpPr>
          <p:spPr bwMode="auto">
            <a:xfrm>
              <a:off x="8615171" y="2807727"/>
              <a:ext cx="617048" cy="547073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908523" y="4454093"/>
            <a:ext cx="477626" cy="638499"/>
            <a:chOff x="5300346" y="2287398"/>
            <a:chExt cx="1310718" cy="1539468"/>
          </a:xfrm>
        </p:grpSpPr>
        <p:sp>
          <p:nvSpPr>
            <p:cNvPr id="126" name="한쪽 모서리가 잘린 사각형 125"/>
            <p:cNvSpPr/>
            <p:nvPr/>
          </p:nvSpPr>
          <p:spPr>
            <a:xfrm>
              <a:off x="5300346" y="2287398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직각 삼각형 126"/>
            <p:cNvSpPr/>
            <p:nvPr/>
          </p:nvSpPr>
          <p:spPr>
            <a:xfrm>
              <a:off x="6381277" y="2301685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3" name="Freeform 11"/>
            <p:cNvSpPr>
              <a:spLocks noEditPoints="1"/>
            </p:cNvSpPr>
            <p:nvPr/>
          </p:nvSpPr>
          <p:spPr bwMode="auto">
            <a:xfrm>
              <a:off x="5679287" y="2694741"/>
              <a:ext cx="607487" cy="745825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169919" y="3282346"/>
            <a:ext cx="709748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문법에 맞는 국어 활동을 할 수 있다</a:t>
            </a:r>
            <a:r>
              <a: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169919" y="4485127"/>
            <a:ext cx="709748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학습에 사용된 </a:t>
            </a:r>
            <a:r>
              <a:rPr lang="ko-KR" altLang="en-US" sz="20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머신러닝에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대해 설명할 수 있다</a:t>
            </a:r>
            <a:r>
              <a: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4026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/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07827" y="5362609"/>
            <a:ext cx="8748511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띄어쓰기가 없는 경우에도 문법적 오류를 알려준다</a:t>
            </a:r>
            <a:r>
              <a:rPr lang="en-US" altLang="ko-KR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2510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프로그램 소개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034" y="2238740"/>
            <a:ext cx="5104095" cy="301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219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/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07827" y="5362609"/>
            <a:ext cx="8748511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작문한 문장을 선생님한테 검사를 받아 올바른 문장인지 확인 받는다</a:t>
            </a:r>
            <a:r>
              <a:rPr lang="en-US" altLang="ko-KR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2510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프로그램 소개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00" y="2616105"/>
            <a:ext cx="3059836" cy="244786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139" y="2006303"/>
            <a:ext cx="5154199" cy="304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758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/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9991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실습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533112" y="3085339"/>
            <a:ext cx="8748511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 성분을 이용해 작문을 해보자</a:t>
            </a:r>
            <a:endParaRPr lang="ko-KR" altLang="en-US" sz="3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064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642435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구조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36533" y="2098855"/>
            <a:ext cx="466570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머신러닝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실습에 사용된 프로그램 이해</a:t>
            </a:r>
            <a:endParaRPr lang="en-US" altLang="ko-KR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머신러닝의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이해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651855" y="1626528"/>
            <a:ext cx="2338155" cy="2594140"/>
            <a:chOff x="2242553" y="2153848"/>
            <a:chExt cx="1780543" cy="1783631"/>
          </a:xfrm>
        </p:grpSpPr>
        <p:grpSp>
          <p:nvGrpSpPr>
            <p:cNvPr id="48" name="그룹 47"/>
            <p:cNvGrpSpPr/>
            <p:nvPr/>
          </p:nvGrpSpPr>
          <p:grpSpPr>
            <a:xfrm>
              <a:off x="2242553" y="2153848"/>
              <a:ext cx="1780543" cy="1783631"/>
              <a:chOff x="3942311" y="1938325"/>
              <a:chExt cx="1780543" cy="1783631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942311" y="1938325"/>
                <a:ext cx="1780542" cy="1780542"/>
              </a:xfrm>
              <a:prstGeom prst="ellips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3942312" y="1941414"/>
                <a:ext cx="1780542" cy="1780542"/>
                <a:chOff x="3942312" y="1941414"/>
                <a:chExt cx="1780542" cy="1780542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248734" y="2774602"/>
                  <a:ext cx="1212114" cy="3597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90</a:t>
                  </a:r>
                  <a:r>
                    <a:rPr lang="en-US" altLang="ko-KR" sz="16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%</a:t>
                  </a:r>
                  <a:endParaRPr lang="en-US" altLang="ko-KR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52" name="원호 51"/>
                <p:cNvSpPr/>
                <p:nvPr/>
              </p:nvSpPr>
              <p:spPr>
                <a:xfrm>
                  <a:off x="3942312" y="1941414"/>
                  <a:ext cx="1780542" cy="1780542"/>
                </a:xfrm>
                <a:prstGeom prst="arc">
                  <a:avLst>
                    <a:gd name="adj1" fmla="val 16200000"/>
                    <a:gd name="adj2" fmla="val 13756658"/>
                  </a:avLst>
                </a:prstGeom>
                <a:ln w="76200" cap="rnd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4B7FFF"/>
                    </a:solidFill>
                  </a:endParaRPr>
                </a:p>
              </p:txBody>
            </p:sp>
            <p:sp>
              <p:nvSpPr>
                <p:cNvPr id="54" name="Freeform 30"/>
                <p:cNvSpPr>
                  <a:spLocks/>
                </p:cNvSpPr>
                <p:nvPr/>
              </p:nvSpPr>
              <p:spPr bwMode="auto">
                <a:xfrm>
                  <a:off x="4766579" y="2582256"/>
                  <a:ext cx="54030" cy="56486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6" name="Freeform 11"/>
            <p:cNvSpPr>
              <a:spLocks noEditPoints="1"/>
            </p:cNvSpPr>
            <p:nvPr/>
          </p:nvSpPr>
          <p:spPr bwMode="auto">
            <a:xfrm>
              <a:off x="2996897" y="2478602"/>
              <a:ext cx="316272" cy="38829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타원 57"/>
          <p:cNvSpPr/>
          <p:nvPr/>
        </p:nvSpPr>
        <p:spPr>
          <a:xfrm>
            <a:off x="1666525" y="4761118"/>
            <a:ext cx="1378157" cy="1425575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03700" y="5431986"/>
            <a:ext cx="93818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성분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원호 60"/>
          <p:cNvSpPr/>
          <p:nvPr/>
        </p:nvSpPr>
        <p:spPr>
          <a:xfrm>
            <a:off x="1666526" y="4766057"/>
            <a:ext cx="1378157" cy="1423105"/>
          </a:xfrm>
          <a:prstGeom prst="arc">
            <a:avLst>
              <a:gd name="adj1" fmla="val 16200000"/>
              <a:gd name="adj2" fmla="val 16075991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62" name="Group 28"/>
          <p:cNvGrpSpPr>
            <a:grpSpLocks noChangeAspect="1"/>
          </p:cNvGrpSpPr>
          <p:nvPr/>
        </p:nvGrpSpPr>
        <p:grpSpPr bwMode="auto">
          <a:xfrm>
            <a:off x="2203294" y="5048098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3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5393004" y="4761118"/>
            <a:ext cx="1378157" cy="1423106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30179" y="5429517"/>
            <a:ext cx="93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9" name="원호 68"/>
          <p:cNvSpPr/>
          <p:nvPr/>
        </p:nvSpPr>
        <p:spPr>
          <a:xfrm>
            <a:off x="5393005" y="4763588"/>
            <a:ext cx="1378157" cy="1423105"/>
          </a:xfrm>
          <a:prstGeom prst="arc">
            <a:avLst>
              <a:gd name="adj1" fmla="val 16200000"/>
              <a:gd name="adj2" fmla="val 16110547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70" name="Group 28"/>
          <p:cNvGrpSpPr>
            <a:grpSpLocks noChangeAspect="1"/>
          </p:cNvGrpSpPr>
          <p:nvPr/>
        </p:nvGrpSpPr>
        <p:grpSpPr bwMode="auto">
          <a:xfrm>
            <a:off x="5929773" y="5045629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1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4" name="타원 73"/>
          <p:cNvSpPr/>
          <p:nvPr/>
        </p:nvSpPr>
        <p:spPr>
          <a:xfrm>
            <a:off x="9119482" y="4761118"/>
            <a:ext cx="1378157" cy="1423106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356657" y="5429517"/>
            <a:ext cx="93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실습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7" name="원호 76"/>
          <p:cNvSpPr/>
          <p:nvPr/>
        </p:nvSpPr>
        <p:spPr>
          <a:xfrm>
            <a:off x="9119483" y="4763588"/>
            <a:ext cx="1378157" cy="1423105"/>
          </a:xfrm>
          <a:prstGeom prst="arc">
            <a:avLst>
              <a:gd name="adj1" fmla="val 16200000"/>
              <a:gd name="adj2" fmla="val 16148867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78" name="Group 28"/>
          <p:cNvGrpSpPr>
            <a:grpSpLocks noChangeAspect="1"/>
          </p:cNvGrpSpPr>
          <p:nvPr/>
        </p:nvGrpSpPr>
        <p:grpSpPr bwMode="auto">
          <a:xfrm>
            <a:off x="9656251" y="5045629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9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883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151071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/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16225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머신러닝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14525" y="2527068"/>
            <a:ext cx="9570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해당 프로그램은 문장을 입력하게 되면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컴퓨터가 사전에 학습한 정보를 통해서 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‘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주어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’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인지 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‘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서술어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’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인지 또는 어떤 문장성분인지 판단할 수 있습니다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문체부 바탕체" panose="02030609000101010101" pitchFamily="17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이같이 머신러닝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기계학습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)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이란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여러분들이 수업시간에 학습하는 것 같이 컴퓨터가 학습하는 것을 뜻합니다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문체부 바탕체" panose="02030609000101010101" pitchFamily="17" charset="-127"/>
              </a:rPr>
              <a:t> </a:t>
            </a:r>
            <a:r>
              <a:rPr lang="ko-KR" altLang="en-US" u="sng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일반적인 프로그램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은 문장을 입력하게 되면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미리 입력해 놓은 단어만 확인하여 판단하게 됩니다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.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하지만 </a:t>
            </a:r>
            <a:r>
              <a:rPr lang="ko-KR" altLang="en-US" u="sng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머신러닝을 사용한 프로그램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은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미리 입력하지 않은 단어도 알아서 판단하여 어떤 문장성분인지 구분할 수 있게 됩니다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.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사전에 있는 모든 정보를 넣을 필요가 없는 것이죠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문체부 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9121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151071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/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853852" y="1374654"/>
            <a:ext cx="254278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머신러닝 </a:t>
            </a: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X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pic>
        <p:nvPicPr>
          <p:cNvPr id="1028" name="Picture 4" descr="책 일러스트 png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0" t="20552" r="24165" b="20456"/>
          <a:stretch/>
        </p:blipFill>
        <p:spPr bwMode="auto">
          <a:xfrm>
            <a:off x="6620062" y="3891666"/>
            <a:ext cx="1714459" cy="198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0.pngwave.com/png/238/413/the-battle-of-the-books-reading-book-discussion-club-library-book-png-clip-art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DEDEDE">
                  <a:alpha val="87059"/>
                </a:srgbClr>
              </a:clrFrom>
              <a:clrTo>
                <a:srgbClr val="DEDED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32" b="97123" l="10000" r="90000">
                        <a14:foregroundMark x1="18022" y1="19758" x2="18242" y2="23164"/>
                        <a14:foregroundMark x1="13407" y1="29069" x2="15934" y2="29145"/>
                        <a14:foregroundMark x1="15495" y1="29902" x2="15934" y2="29220"/>
                        <a14:foregroundMark x1="18901" y1="8403" x2="42967" y2="6132"/>
                        <a14:foregroundMark x1="18571" y1="9841" x2="54286" y2="8706"/>
                        <a14:foregroundMark x1="12527" y1="40575" x2="12967" y2="44360"/>
                        <a14:foregroundMark x1="18901" y1="90386" x2="49341" y2="97123"/>
                        <a14:foregroundMark x1="12637" y1="25889" x2="13187" y2="28463"/>
                        <a14:backgroundMark x1="10440" y1="25435" x2="10330" y2="27025"/>
                        <a14:backgroundMark x1="17033" y1="22786" x2="16703" y2="24073"/>
                        <a14:backgroundMark x1="10110" y1="26344" x2="13407" y2="29750"/>
                        <a14:backgroundMark x1="14066" y1="29523" x2="12527" y2="28842"/>
                        <a14:backgroundMark x1="11209" y1="25360" x2="10659" y2="26268"/>
                        <a14:backgroundMark x1="12747" y1="44663" x2="21868" y2="458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25" y="2848530"/>
            <a:ext cx="2177617" cy="316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mputer character 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254" y="3438991"/>
            <a:ext cx="1178196" cy="235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computer character 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343" y="3438990"/>
            <a:ext cx="1178196" cy="235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891996" y="1464572"/>
            <a:ext cx="62087" cy="477749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2764459" y="2203236"/>
            <a:ext cx="2020835" cy="932071"/>
          </a:xfrm>
          <a:prstGeom prst="wedgeRectCallout">
            <a:avLst>
              <a:gd name="adj1" fmla="val -2181"/>
              <a:gd name="adj2" fmla="val 820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친구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주어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뛰</a:t>
            </a:r>
            <a:r>
              <a:rPr lang="ko-KR" altLang="en-US" sz="1400" dirty="0" smtClean="0"/>
              <a:t>다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서술어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뛰어간다 </a:t>
            </a:r>
            <a:r>
              <a:rPr lang="en-US" altLang="ko-KR" sz="1400" dirty="0" smtClean="0"/>
              <a:t>: </a:t>
            </a:r>
            <a:r>
              <a:rPr lang="en-US" altLang="ko-KR" sz="1400" dirty="0" smtClean="0">
                <a:solidFill>
                  <a:srgbClr val="C00000"/>
                </a:solidFill>
              </a:rPr>
              <a:t>???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9" name="구름 모양 설명선 8"/>
          <p:cNvSpPr/>
          <p:nvPr/>
        </p:nvSpPr>
        <p:spPr>
          <a:xfrm flipH="1">
            <a:off x="6211163" y="2203236"/>
            <a:ext cx="3620021" cy="1182810"/>
          </a:xfrm>
          <a:prstGeom prst="cloudCallout">
            <a:avLst>
              <a:gd name="adj1" fmla="val -38374"/>
              <a:gd name="adj2" fmla="val 7322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친구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주어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뛰</a:t>
            </a:r>
            <a:r>
              <a:rPr lang="ko-KR" altLang="en-US" sz="1400" dirty="0" smtClean="0"/>
              <a:t>다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서술어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뛰어간다 </a:t>
            </a:r>
            <a:r>
              <a:rPr lang="en-US" altLang="ko-KR" sz="1400" dirty="0" smtClean="0"/>
              <a:t>: </a:t>
            </a:r>
            <a:r>
              <a:rPr lang="ko-KR" altLang="en-US" sz="1400" dirty="0" smtClean="0">
                <a:solidFill>
                  <a:srgbClr val="0070C0"/>
                </a:solidFill>
              </a:rPr>
              <a:t>서술어일 것이다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2956142" y="5047989"/>
            <a:ext cx="789140" cy="388307"/>
          </a:xfrm>
          <a:prstGeom prst="rightArrow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8647350" y="5047989"/>
            <a:ext cx="789140" cy="388307"/>
          </a:xfrm>
          <a:prstGeom prst="rightArrow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484467" y="1374654"/>
            <a:ext cx="254278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머신러닝 </a:t>
            </a: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O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5334" y="5971869"/>
            <a:ext cx="138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학습량이 많다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823548" y="5926102"/>
            <a:ext cx="138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학습량이 적다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744836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790435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구조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36533" y="2563071"/>
            <a:ext cx="466570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마무리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651855" y="1626528"/>
            <a:ext cx="2338155" cy="2594140"/>
            <a:chOff x="2242553" y="2153848"/>
            <a:chExt cx="1780543" cy="1783631"/>
          </a:xfrm>
        </p:grpSpPr>
        <p:grpSp>
          <p:nvGrpSpPr>
            <p:cNvPr id="48" name="그룹 47"/>
            <p:cNvGrpSpPr/>
            <p:nvPr/>
          </p:nvGrpSpPr>
          <p:grpSpPr>
            <a:xfrm>
              <a:off x="2242553" y="2153848"/>
              <a:ext cx="1780543" cy="1783631"/>
              <a:chOff x="3942311" y="1938325"/>
              <a:chExt cx="1780543" cy="1783631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942311" y="1938325"/>
                <a:ext cx="1780542" cy="1780542"/>
              </a:xfrm>
              <a:prstGeom prst="ellips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3942312" y="1941414"/>
                <a:ext cx="1780542" cy="1780542"/>
                <a:chOff x="3942312" y="1941414"/>
                <a:chExt cx="1780542" cy="1780542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248734" y="2774602"/>
                  <a:ext cx="1212114" cy="3597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100</a:t>
                  </a:r>
                  <a:r>
                    <a:rPr lang="en-US" altLang="ko-KR" sz="16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%</a:t>
                  </a:r>
                  <a:endParaRPr lang="en-US" altLang="ko-KR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52" name="원호 51"/>
                <p:cNvSpPr/>
                <p:nvPr/>
              </p:nvSpPr>
              <p:spPr>
                <a:xfrm>
                  <a:off x="3942312" y="1941414"/>
                  <a:ext cx="1780542" cy="1780542"/>
                </a:xfrm>
                <a:prstGeom prst="arc">
                  <a:avLst>
                    <a:gd name="adj1" fmla="val 16200000"/>
                    <a:gd name="adj2" fmla="val 16184375"/>
                  </a:avLst>
                </a:prstGeom>
                <a:ln w="76200" cap="rnd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4B7FFF"/>
                    </a:solidFill>
                  </a:endParaRPr>
                </a:p>
              </p:txBody>
            </p:sp>
            <p:sp>
              <p:nvSpPr>
                <p:cNvPr id="54" name="Freeform 30"/>
                <p:cNvSpPr>
                  <a:spLocks/>
                </p:cNvSpPr>
                <p:nvPr/>
              </p:nvSpPr>
              <p:spPr bwMode="auto">
                <a:xfrm>
                  <a:off x="4766579" y="2582256"/>
                  <a:ext cx="54030" cy="56486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6" name="Freeform 11"/>
            <p:cNvSpPr>
              <a:spLocks noEditPoints="1"/>
            </p:cNvSpPr>
            <p:nvPr/>
          </p:nvSpPr>
          <p:spPr bwMode="auto">
            <a:xfrm>
              <a:off x="2996897" y="2478602"/>
              <a:ext cx="316272" cy="38829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타원 57"/>
          <p:cNvSpPr/>
          <p:nvPr/>
        </p:nvSpPr>
        <p:spPr>
          <a:xfrm>
            <a:off x="1666525" y="4761118"/>
            <a:ext cx="1378157" cy="1425575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03700" y="5431986"/>
            <a:ext cx="93818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성분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원호 60"/>
          <p:cNvSpPr/>
          <p:nvPr/>
        </p:nvSpPr>
        <p:spPr>
          <a:xfrm>
            <a:off x="1666526" y="4766057"/>
            <a:ext cx="1378157" cy="1423105"/>
          </a:xfrm>
          <a:prstGeom prst="arc">
            <a:avLst>
              <a:gd name="adj1" fmla="val 16200000"/>
              <a:gd name="adj2" fmla="val 16075991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62" name="Group 28"/>
          <p:cNvGrpSpPr>
            <a:grpSpLocks noChangeAspect="1"/>
          </p:cNvGrpSpPr>
          <p:nvPr/>
        </p:nvGrpSpPr>
        <p:grpSpPr bwMode="auto">
          <a:xfrm>
            <a:off x="2203294" y="5048098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3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5393004" y="4761118"/>
            <a:ext cx="1378157" cy="1423106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30179" y="5429517"/>
            <a:ext cx="93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9" name="원호 68"/>
          <p:cNvSpPr/>
          <p:nvPr/>
        </p:nvSpPr>
        <p:spPr>
          <a:xfrm>
            <a:off x="5393005" y="4763588"/>
            <a:ext cx="1378157" cy="1423105"/>
          </a:xfrm>
          <a:prstGeom prst="arc">
            <a:avLst>
              <a:gd name="adj1" fmla="val 16200000"/>
              <a:gd name="adj2" fmla="val 16110547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70" name="Group 28"/>
          <p:cNvGrpSpPr>
            <a:grpSpLocks noChangeAspect="1"/>
          </p:cNvGrpSpPr>
          <p:nvPr/>
        </p:nvGrpSpPr>
        <p:grpSpPr bwMode="auto">
          <a:xfrm>
            <a:off x="5929773" y="5045629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1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4" name="타원 73"/>
          <p:cNvSpPr/>
          <p:nvPr/>
        </p:nvSpPr>
        <p:spPr>
          <a:xfrm>
            <a:off x="9119482" y="4761118"/>
            <a:ext cx="1378157" cy="1423106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356657" y="5429517"/>
            <a:ext cx="93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실습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7" name="원호 76"/>
          <p:cNvSpPr/>
          <p:nvPr/>
        </p:nvSpPr>
        <p:spPr>
          <a:xfrm>
            <a:off x="9119483" y="4763588"/>
            <a:ext cx="1378157" cy="1423105"/>
          </a:xfrm>
          <a:prstGeom prst="arc">
            <a:avLst>
              <a:gd name="adj1" fmla="val 16200000"/>
              <a:gd name="adj2" fmla="val 16148867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78" name="Group 28"/>
          <p:cNvGrpSpPr>
            <a:grpSpLocks noChangeAspect="1"/>
          </p:cNvGrpSpPr>
          <p:nvPr/>
        </p:nvGrpSpPr>
        <p:grpSpPr bwMode="auto">
          <a:xfrm>
            <a:off x="9656251" y="5045629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9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88202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942311" y="1938325"/>
            <a:ext cx="1780543" cy="1783631"/>
            <a:chOff x="3942311" y="1938325"/>
            <a:chExt cx="1780543" cy="1783631"/>
          </a:xfrm>
        </p:grpSpPr>
        <p:sp>
          <p:nvSpPr>
            <p:cNvPr id="94" name="타원 93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4248734" y="2774602"/>
                <a:ext cx="12121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100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CONTENTS A</a:t>
                </a: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125960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sp>
            <p:nvSpPr>
              <p:cNvPr id="97" name="Freeform 30"/>
              <p:cNvSpPr>
                <a:spLocks/>
              </p:cNvSpPr>
              <p:nvPr/>
            </p:nvSpPr>
            <p:spPr bwMode="auto">
              <a:xfrm>
                <a:off x="4766579" y="2582256"/>
                <a:ext cx="54030" cy="56486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9" name="Freeform 11"/>
          <p:cNvSpPr>
            <a:spLocks noEditPoints="1"/>
          </p:cNvSpPr>
          <p:nvPr/>
        </p:nvSpPr>
        <p:spPr bwMode="auto">
          <a:xfrm>
            <a:off x="7157734" y="2294294"/>
            <a:ext cx="316272" cy="38829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09813" y="2794735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01" name="타원 100"/>
          <p:cNvSpPr/>
          <p:nvPr/>
        </p:nvSpPr>
        <p:spPr>
          <a:xfrm>
            <a:off x="6403390" y="1958458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02" name="원호 101"/>
          <p:cNvSpPr/>
          <p:nvPr/>
        </p:nvSpPr>
        <p:spPr>
          <a:xfrm>
            <a:off x="6403391" y="1961547"/>
            <a:ext cx="1780542" cy="1780542"/>
          </a:xfrm>
          <a:prstGeom prst="arc">
            <a:avLst>
              <a:gd name="adj1" fmla="val 16200000"/>
              <a:gd name="adj2" fmla="val 16198276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248733" y="491661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36" name="타원 135"/>
          <p:cNvSpPr/>
          <p:nvPr/>
        </p:nvSpPr>
        <p:spPr>
          <a:xfrm>
            <a:off x="3942310" y="4080334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37" name="원호 136"/>
          <p:cNvSpPr/>
          <p:nvPr/>
        </p:nvSpPr>
        <p:spPr>
          <a:xfrm>
            <a:off x="3942311" y="4083423"/>
            <a:ext cx="1780542" cy="1780542"/>
          </a:xfrm>
          <a:prstGeom prst="arc">
            <a:avLst>
              <a:gd name="adj1" fmla="val 16200000"/>
              <a:gd name="adj2" fmla="val 16089546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138" name="Group 28"/>
          <p:cNvGrpSpPr>
            <a:grpSpLocks noChangeAspect="1"/>
          </p:cNvGrpSpPr>
          <p:nvPr/>
        </p:nvGrpSpPr>
        <p:grpSpPr bwMode="auto">
          <a:xfrm>
            <a:off x="7080446" y="4480155"/>
            <a:ext cx="393559" cy="344441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9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6709812" y="4936744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43" name="타원 142"/>
          <p:cNvSpPr/>
          <p:nvPr/>
        </p:nvSpPr>
        <p:spPr>
          <a:xfrm>
            <a:off x="6403389" y="4100467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44" name="원호 143"/>
          <p:cNvSpPr/>
          <p:nvPr/>
        </p:nvSpPr>
        <p:spPr>
          <a:xfrm>
            <a:off x="6403390" y="4103556"/>
            <a:ext cx="1780542" cy="1780542"/>
          </a:xfrm>
          <a:prstGeom prst="arc">
            <a:avLst>
              <a:gd name="adj1" fmla="val 16200000"/>
              <a:gd name="adj2" fmla="val 16163915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4555106"/>
            <a:ext cx="2530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실습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서술어를 이용한 작문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615967" y="2151354"/>
            <a:ext cx="2530999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44546A">
                    <a:lumMod val="75000"/>
                  </a:srgbClr>
                </a:solidFill>
              </a:rPr>
              <a:t>문장의 구조</a:t>
            </a:r>
            <a:endParaRPr lang="en-US" altLang="ko-KR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 성분 만으로 문장이 된다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서술어는 반드시 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문장에 있어야 한다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각 문장 성분은 역할이 있다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615967" y="4293363"/>
            <a:ext cx="253099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머신러닝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컴퓨터가 학습을 해서 정답을 예측한다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639100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구조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64567" y="2215345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문장의 성분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 성분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부속 성분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독립 성분으로 구성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3" name="Freeform 36"/>
          <p:cNvSpPr>
            <a:spLocks noEditPoints="1"/>
          </p:cNvSpPr>
          <p:nvPr/>
        </p:nvSpPr>
        <p:spPr bwMode="auto">
          <a:xfrm>
            <a:off x="4604572" y="2085615"/>
            <a:ext cx="456018" cy="76698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Freeform 6"/>
          <p:cNvSpPr>
            <a:spLocks/>
          </p:cNvSpPr>
          <p:nvPr/>
        </p:nvSpPr>
        <p:spPr bwMode="auto">
          <a:xfrm>
            <a:off x="4546266" y="4403276"/>
            <a:ext cx="617048" cy="547073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552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/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6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사용시 주의사항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6" y="1464572"/>
            <a:ext cx="56024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이 부분은 교육자만 보시고 수업할 때에는 지우고 하세요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59525" y="2387664"/>
            <a:ext cx="99966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프로그램을 이용하여 작문을 할 때 평서문 이외의 문장을 사용하지 않도록 해주세요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30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학생에게 작문을 하도록 하고 학생이 작문한 문장을 돌아다니시면서 올바른 문장인지 확인 해 주세요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30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프로그램은 항상 최신버전으로 유지해 주세요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300000"/>
              </a:lnSpc>
            </a:pPr>
            <a:r>
              <a:rPr lang="ko-KR" altLang="en-US" sz="1600" dirty="0" err="1" smtClean="0"/>
              <a:t>머신러닝</a:t>
            </a:r>
            <a:r>
              <a:rPr lang="en-US" altLang="ko-KR" sz="1600" dirty="0" smtClean="0"/>
              <a:t>(Machine Learning)</a:t>
            </a:r>
            <a:r>
              <a:rPr lang="ko-KR" altLang="en-US" sz="1600" dirty="0" smtClean="0"/>
              <a:t>에 대해 더 알고 싶으시다면</a:t>
            </a:r>
            <a:r>
              <a:rPr lang="en-US" altLang="ko-KR" sz="1600" dirty="0" smtClean="0"/>
              <a:t>, “</a:t>
            </a:r>
            <a:r>
              <a:rPr lang="ko-KR" altLang="en-US" sz="1600" dirty="0" smtClean="0"/>
              <a:t>스크래치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ppt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를 참고하셔서 한번 만들어보세요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682428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/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6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추후 업데이트 예정</a:t>
                      </a:r>
                      <a:endParaRPr lang="ko-KR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6" y="1464572"/>
            <a:ext cx="56024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이 부분은 교육자만 보시고 수업할 때에는 지우고 하세요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414525" y="5377326"/>
            <a:ext cx="94886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C00000"/>
                </a:solidFill>
              </a:rPr>
              <a:t>최신 프로그램은 아래 주소에서 다운로드 받으실 수 있습니다</a:t>
            </a:r>
            <a:r>
              <a:rPr lang="en-US" altLang="ko-KR" sz="1600" dirty="0" smtClean="0">
                <a:solidFill>
                  <a:srgbClr val="C00000"/>
                </a:solidFill>
              </a:rPr>
              <a:t>.</a:t>
            </a:r>
          </a:p>
          <a:p>
            <a:pPr algn="ctr"/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://github.com/MachineLearningPython/E.Korean-Subject-and-Predicate</a:t>
            </a:r>
            <a:r>
              <a:rPr lang="en-US" altLang="ko-KR" sz="1600" dirty="0" smtClean="0">
                <a:hlinkClick r:id="rId3"/>
              </a:rPr>
              <a:t>/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414525" y="2240204"/>
            <a:ext cx="94886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추후 업데이트 예정 목록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</a:p>
          <a:p>
            <a:pPr algn="ctr">
              <a:lnSpc>
                <a:spcPct val="30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학생이 작문한 문장을 교육자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PC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로 전송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30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작문한 문장의 논리적 오류 유무 판별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30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16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중 구성 문장의 문장 성분 구분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7848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550573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구조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285525" y="2308639"/>
            <a:ext cx="1310718" cy="1539468"/>
            <a:chOff x="2332356" y="2273111"/>
            <a:chExt cx="1310718" cy="1539468"/>
          </a:xfrm>
        </p:grpSpPr>
        <p:sp>
          <p:nvSpPr>
            <p:cNvPr id="114" name="한쪽 모서리가 잘린 사각형 113"/>
            <p:cNvSpPr/>
            <p:nvPr/>
          </p:nvSpPr>
          <p:spPr>
            <a:xfrm>
              <a:off x="2332356" y="2273111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직각 삼각형 114"/>
            <p:cNvSpPr/>
            <p:nvPr/>
          </p:nvSpPr>
          <p:spPr>
            <a:xfrm>
              <a:off x="3413287" y="2287398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Freeform 36"/>
            <p:cNvSpPr>
              <a:spLocks noEditPoints="1"/>
            </p:cNvSpPr>
            <p:nvPr/>
          </p:nvSpPr>
          <p:spPr bwMode="auto">
            <a:xfrm>
              <a:off x="2755256" y="2662755"/>
              <a:ext cx="456018" cy="766984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70934" y="4207547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문장의 성분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기본적인 성분에 대한 이해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396340" y="4201606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문장의 구조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 성분의 역할 이해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올바른 문장의 구조 이해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062646" y="4201606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실습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머신러닝 프로그램을 이용한 작문 실습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672787" y="2328110"/>
            <a:ext cx="1310718" cy="1539468"/>
            <a:chOff x="8268336" y="2301685"/>
            <a:chExt cx="1310718" cy="1539468"/>
          </a:xfrm>
        </p:grpSpPr>
        <p:sp>
          <p:nvSpPr>
            <p:cNvPr id="130" name="한쪽 모서리가 잘린 사각형 129"/>
            <p:cNvSpPr/>
            <p:nvPr/>
          </p:nvSpPr>
          <p:spPr>
            <a:xfrm>
              <a:off x="8268336" y="2301685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1" name="직각 삼각형 130"/>
            <p:cNvSpPr/>
            <p:nvPr/>
          </p:nvSpPr>
          <p:spPr>
            <a:xfrm>
              <a:off x="9349267" y="2315972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Freeform 6"/>
            <p:cNvSpPr>
              <a:spLocks/>
            </p:cNvSpPr>
            <p:nvPr/>
          </p:nvSpPr>
          <p:spPr bwMode="auto">
            <a:xfrm>
              <a:off x="8615171" y="2807727"/>
              <a:ext cx="617048" cy="547073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979156" y="2299405"/>
            <a:ext cx="1310718" cy="1539468"/>
            <a:chOff x="5300346" y="2287398"/>
            <a:chExt cx="1310718" cy="1539468"/>
          </a:xfrm>
        </p:grpSpPr>
        <p:sp>
          <p:nvSpPr>
            <p:cNvPr id="126" name="한쪽 모서리가 잘린 사각형 125"/>
            <p:cNvSpPr/>
            <p:nvPr/>
          </p:nvSpPr>
          <p:spPr>
            <a:xfrm>
              <a:off x="5300346" y="2287398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직각 삼각형 126"/>
            <p:cNvSpPr/>
            <p:nvPr/>
          </p:nvSpPr>
          <p:spPr>
            <a:xfrm>
              <a:off x="6381277" y="2301685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3" name="Freeform 11"/>
            <p:cNvSpPr>
              <a:spLocks noEditPoints="1"/>
            </p:cNvSpPr>
            <p:nvPr/>
          </p:nvSpPr>
          <p:spPr bwMode="auto">
            <a:xfrm>
              <a:off x="5679287" y="2694741"/>
              <a:ext cx="607487" cy="745825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30" name="한쪽 모서리가 잘린 사각형 29"/>
          <p:cNvSpPr/>
          <p:nvPr/>
        </p:nvSpPr>
        <p:spPr>
          <a:xfrm>
            <a:off x="9363921" y="2320544"/>
            <a:ext cx="1310718" cy="1539468"/>
          </a:xfrm>
          <a:prstGeom prst="snip1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1143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각 삼각형 30"/>
          <p:cNvSpPr/>
          <p:nvPr/>
        </p:nvSpPr>
        <p:spPr>
          <a:xfrm>
            <a:off x="10444852" y="2334831"/>
            <a:ext cx="208357" cy="211751"/>
          </a:xfrm>
          <a:prstGeom prst="rtTriangl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53780" y="4201606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머신러닝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실습에 사용된 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머신러닝의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개념 이해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4" name="Group 28"/>
          <p:cNvGrpSpPr>
            <a:grpSpLocks noChangeAspect="1"/>
          </p:cNvGrpSpPr>
          <p:nvPr/>
        </p:nvGrpSpPr>
        <p:grpSpPr bwMode="auto">
          <a:xfrm>
            <a:off x="9629771" y="2781866"/>
            <a:ext cx="656477" cy="57454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741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양쪽 모서리가 둥근 사각형 38"/>
          <p:cNvSpPr/>
          <p:nvPr/>
        </p:nvSpPr>
        <p:spPr>
          <a:xfrm>
            <a:off x="3510341" y="1977515"/>
            <a:ext cx="5218335" cy="2911985"/>
          </a:xfrm>
          <a:prstGeom prst="round2SameRect">
            <a:avLst>
              <a:gd name="adj1" fmla="val 1135"/>
              <a:gd name="adj2" fmla="val 8017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endParaRPr lang="ko-KR" altLang="en-US" sz="4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6" name="양쪽 모서리가 둥근 사각형 105"/>
          <p:cNvSpPr/>
          <p:nvPr/>
        </p:nvSpPr>
        <p:spPr>
          <a:xfrm>
            <a:off x="3510342" y="1430372"/>
            <a:ext cx="5218334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국어</a:t>
            </a:r>
            <a:endParaRPr lang="en-US" altLang="ko-KR" b="1" kern="0" dirty="0">
              <a:solidFill>
                <a:prstClr val="black">
                  <a:lumMod val="85000"/>
                  <a:lumOff val="15000"/>
                </a:prst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3798811" y="1576009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4179811" y="157987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4560811" y="158374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875011" y="1649086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556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63853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구조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36533" y="2098855"/>
            <a:ext cx="46657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문장의 성분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성분에 대한 이해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651855" y="1626528"/>
            <a:ext cx="2338155" cy="2594140"/>
            <a:chOff x="2242553" y="2153848"/>
            <a:chExt cx="1780543" cy="1783631"/>
          </a:xfrm>
        </p:grpSpPr>
        <p:grpSp>
          <p:nvGrpSpPr>
            <p:cNvPr id="48" name="그룹 47"/>
            <p:cNvGrpSpPr/>
            <p:nvPr/>
          </p:nvGrpSpPr>
          <p:grpSpPr>
            <a:xfrm>
              <a:off x="2242553" y="2153848"/>
              <a:ext cx="1780543" cy="1783631"/>
              <a:chOff x="3942311" y="1938325"/>
              <a:chExt cx="1780543" cy="1783631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942311" y="1938325"/>
                <a:ext cx="1780542" cy="1780542"/>
              </a:xfrm>
              <a:prstGeom prst="ellips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3942312" y="1941414"/>
                <a:ext cx="1780542" cy="1780542"/>
                <a:chOff x="3942312" y="1941414"/>
                <a:chExt cx="1780542" cy="1780542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248734" y="2774602"/>
                  <a:ext cx="1212114" cy="3597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25</a:t>
                  </a:r>
                  <a:r>
                    <a:rPr lang="en-US" altLang="ko-KR" sz="16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%</a:t>
                  </a:r>
                  <a:endParaRPr lang="en-US" altLang="ko-KR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52" name="원호 51"/>
                <p:cNvSpPr/>
                <p:nvPr/>
              </p:nvSpPr>
              <p:spPr>
                <a:xfrm>
                  <a:off x="3942312" y="1941414"/>
                  <a:ext cx="1780542" cy="1780542"/>
                </a:xfrm>
                <a:prstGeom prst="arc">
                  <a:avLst>
                    <a:gd name="adj1" fmla="val 16200000"/>
                    <a:gd name="adj2" fmla="val 18770"/>
                  </a:avLst>
                </a:prstGeom>
                <a:ln w="76200" cap="rnd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4B7FFF"/>
                    </a:solidFill>
                  </a:endParaRPr>
                </a:p>
              </p:txBody>
            </p:sp>
            <p:sp>
              <p:nvSpPr>
                <p:cNvPr id="54" name="Freeform 30"/>
                <p:cNvSpPr>
                  <a:spLocks/>
                </p:cNvSpPr>
                <p:nvPr/>
              </p:nvSpPr>
              <p:spPr bwMode="auto">
                <a:xfrm>
                  <a:off x="4766579" y="2582256"/>
                  <a:ext cx="54030" cy="56486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6" name="Freeform 11"/>
            <p:cNvSpPr>
              <a:spLocks noEditPoints="1"/>
            </p:cNvSpPr>
            <p:nvPr/>
          </p:nvSpPr>
          <p:spPr bwMode="auto">
            <a:xfrm>
              <a:off x="2996897" y="2478602"/>
              <a:ext cx="316272" cy="38829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666525" y="4763588"/>
            <a:ext cx="1378158" cy="1425574"/>
            <a:chOff x="3942311" y="1938325"/>
            <a:chExt cx="1780543" cy="1783631"/>
          </a:xfrm>
        </p:grpSpPr>
        <p:sp>
          <p:nvSpPr>
            <p:cNvPr id="58" name="타원 57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248734" y="2774602"/>
                <a:ext cx="1212114" cy="88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문장의 구조</a:t>
                </a:r>
                <a:endPara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61" name="원호 60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241649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62" name="Group 28"/>
              <p:cNvGrpSpPr>
                <a:grpSpLocks noChangeAspect="1"/>
              </p:cNvGrpSpPr>
              <p:nvPr/>
            </p:nvGrpSpPr>
            <p:grpSpPr bwMode="auto">
              <a:xfrm>
                <a:off x="4635802" y="2294294"/>
                <a:ext cx="393559" cy="344441"/>
                <a:chOff x="496" y="4251"/>
                <a:chExt cx="641" cy="56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63" name="Freeform 30"/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Freeform 31"/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65" name="그룹 64"/>
          <p:cNvGrpSpPr/>
          <p:nvPr/>
        </p:nvGrpSpPr>
        <p:grpSpPr>
          <a:xfrm>
            <a:off x="5393004" y="4761119"/>
            <a:ext cx="1378158" cy="1425574"/>
            <a:chOff x="3942311" y="1938325"/>
            <a:chExt cx="1780543" cy="1783631"/>
          </a:xfrm>
        </p:grpSpPr>
        <p:sp>
          <p:nvSpPr>
            <p:cNvPr id="66" name="타원 65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4248734" y="2774602"/>
                <a:ext cx="1212114" cy="88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실습</a:t>
                </a:r>
                <a:endPara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69" name="원호 68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240679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70" name="Group 28"/>
              <p:cNvGrpSpPr>
                <a:grpSpLocks noChangeAspect="1"/>
              </p:cNvGrpSpPr>
              <p:nvPr/>
            </p:nvGrpSpPr>
            <p:grpSpPr bwMode="auto">
              <a:xfrm>
                <a:off x="4635802" y="2294294"/>
                <a:ext cx="393559" cy="344441"/>
                <a:chOff x="496" y="4251"/>
                <a:chExt cx="641" cy="56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71" name="Freeform 30"/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31"/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73" name="그룹 72"/>
          <p:cNvGrpSpPr/>
          <p:nvPr/>
        </p:nvGrpSpPr>
        <p:grpSpPr>
          <a:xfrm>
            <a:off x="9119482" y="4761119"/>
            <a:ext cx="1378158" cy="1425574"/>
            <a:chOff x="3942311" y="1938325"/>
            <a:chExt cx="1780543" cy="1783631"/>
          </a:xfrm>
        </p:grpSpPr>
        <p:sp>
          <p:nvSpPr>
            <p:cNvPr id="74" name="타원 73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4248734" y="2774602"/>
                <a:ext cx="1212114" cy="88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머신러닝</a:t>
                </a:r>
                <a:endPara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77" name="원호 76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241158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78" name="Group 28"/>
              <p:cNvGrpSpPr>
                <a:grpSpLocks noChangeAspect="1"/>
              </p:cNvGrpSpPr>
              <p:nvPr/>
            </p:nvGrpSpPr>
            <p:grpSpPr bwMode="auto">
              <a:xfrm>
                <a:off x="4635802" y="2294294"/>
                <a:ext cx="393559" cy="344441"/>
                <a:chOff x="496" y="4251"/>
                <a:chExt cx="641" cy="56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79" name="Freeform 30"/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Freeform 31"/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601862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33295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구조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32716" y="1334226"/>
            <a:ext cx="466570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문장의 </a:t>
            </a: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7</a:t>
            </a: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가지 성분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5526" y="2807088"/>
            <a:ext cx="11767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주어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096052" y="2810014"/>
            <a:ext cx="14293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서술어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499778" y="2807087"/>
            <a:ext cx="14076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목적어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706977" y="2810391"/>
            <a:ext cx="11767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보어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010945" y="4202459"/>
            <a:ext cx="141301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관형어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364379" y="4202458"/>
            <a:ext cx="14196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부사어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676505" y="4202458"/>
            <a:ext cx="144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독립어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타원 6"/>
          <p:cNvSpPr/>
          <p:nvPr/>
        </p:nvSpPr>
        <p:spPr>
          <a:xfrm>
            <a:off x="1802670" y="2478455"/>
            <a:ext cx="8434149" cy="13169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2821741" y="3884024"/>
            <a:ext cx="4049322" cy="120226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7210600" y="3884023"/>
            <a:ext cx="2403663" cy="120226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48131" y="1798404"/>
            <a:ext cx="2505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주 성분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033525" y="4911446"/>
            <a:ext cx="31901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부속 성분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386354" y="4952420"/>
            <a:ext cx="31762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독립 성분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96697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44306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구조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334226"/>
            <a:ext cx="20187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주 성분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011680" y="2105475"/>
            <a:ext cx="80989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주 성분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 성분만으로 </a:t>
            </a:r>
            <a:r>
              <a:rPr lang="ko-KR" altLang="en-US" sz="1400" dirty="0" smtClean="0">
                <a:solidFill>
                  <a:srgbClr val="FF0000"/>
                </a:solidFill>
              </a:rPr>
              <a:t>기본 형태의 문장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을 구성할 수 있다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 성분이 모두 갖춰진 문장을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완성문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이라고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한다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 성분이 생략되거나 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삭제되어있는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문장을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불구문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이라고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한다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6454" y="3614682"/>
            <a:ext cx="11165895" cy="283775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33224" y="3945937"/>
            <a:ext cx="1429372" cy="2149557"/>
            <a:chOff x="1033525" y="3911102"/>
            <a:chExt cx="1429372" cy="2149557"/>
          </a:xfrm>
        </p:grpSpPr>
        <p:sp>
          <p:nvSpPr>
            <p:cNvPr id="6" name="직사각형 5"/>
            <p:cNvSpPr/>
            <p:nvPr/>
          </p:nvSpPr>
          <p:spPr>
            <a:xfrm>
              <a:off x="1033525" y="3911102"/>
              <a:ext cx="117671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2000" b="1" cap="none" spc="0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주어</a:t>
              </a:r>
              <a:endParaRPr lang="en-US" altLang="ko-KR" sz="2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033525" y="4506004"/>
              <a:ext cx="1429372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20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서술어</a:t>
              </a:r>
              <a:endParaRPr lang="en-US" altLang="ko-KR" sz="2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033525" y="5088306"/>
              <a:ext cx="140760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20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목적어</a:t>
              </a:r>
              <a:endParaRPr lang="en-US" altLang="ko-KR" sz="2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033525" y="5660549"/>
              <a:ext cx="117671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2000" b="1" cap="none" spc="0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보어</a:t>
              </a:r>
              <a:endParaRPr lang="en-US" altLang="ko-KR" sz="2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009941" y="4021512"/>
            <a:ext cx="889319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1400" b="1" cap="none" spc="0" dirty="0" smtClean="0">
                <a:ln/>
                <a:solidFill>
                  <a:schemeClr val="accent3"/>
                </a:solidFill>
                <a:effectLst/>
              </a:rPr>
              <a:t>어떤 상태나 행위에 주체가 되는 성분</a:t>
            </a:r>
            <a:endParaRPr lang="en-US" altLang="ko-KR" sz="1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009941" y="4574046"/>
            <a:ext cx="889319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1400" b="1" cap="none" spc="0" dirty="0" smtClean="0">
                <a:ln/>
                <a:solidFill>
                  <a:schemeClr val="accent3"/>
                </a:solidFill>
                <a:effectLst/>
              </a:rPr>
              <a:t>주어의 동작</a:t>
            </a:r>
            <a:r>
              <a:rPr lang="en-US" altLang="ko-KR" sz="1400" b="1" cap="none" spc="0" dirty="0" smtClean="0">
                <a:ln/>
                <a:solidFill>
                  <a:schemeClr val="accent3"/>
                </a:solidFill>
                <a:effectLst/>
              </a:rPr>
              <a:t>, </a:t>
            </a:r>
            <a:r>
              <a:rPr lang="ko-KR" altLang="en-US" sz="1400" b="1" cap="none" spc="0" dirty="0" smtClean="0">
                <a:ln/>
                <a:solidFill>
                  <a:schemeClr val="accent3"/>
                </a:solidFill>
                <a:effectLst/>
              </a:rPr>
              <a:t>상태</a:t>
            </a:r>
            <a:r>
              <a:rPr lang="en-US" altLang="ko-KR" sz="1400" b="1" cap="none" spc="0" dirty="0" smtClean="0">
                <a:ln/>
                <a:solidFill>
                  <a:schemeClr val="accent3"/>
                </a:solidFill>
                <a:effectLst/>
              </a:rPr>
              <a:t>, </a:t>
            </a:r>
            <a:r>
              <a:rPr lang="ko-KR" altLang="en-US" sz="1400" b="1" cap="none" spc="0" dirty="0" smtClean="0">
                <a:ln/>
                <a:solidFill>
                  <a:schemeClr val="accent3"/>
                </a:solidFill>
                <a:effectLst/>
              </a:rPr>
              <a:t>성질 등을 설명</a:t>
            </a:r>
            <a:endParaRPr lang="en-US" altLang="ko-KR" sz="1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09941" y="5215474"/>
            <a:ext cx="889319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1400" b="1" dirty="0" smtClean="0">
                <a:ln/>
                <a:solidFill>
                  <a:schemeClr val="accent3"/>
                </a:solidFill>
              </a:rPr>
              <a:t>서술어</a:t>
            </a:r>
            <a:r>
              <a:rPr lang="ko-KR" altLang="en-US" sz="1400" b="1" cap="none" spc="0" dirty="0" smtClean="0">
                <a:ln/>
                <a:solidFill>
                  <a:schemeClr val="accent3"/>
                </a:solidFill>
                <a:effectLst/>
              </a:rPr>
              <a:t>가 나타내는 행위의 대상이 되는 존재를 가리키는 언어 요소</a:t>
            </a:r>
            <a:endParaRPr lang="en-US" altLang="ko-KR" sz="1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009941" y="5717192"/>
            <a:ext cx="889319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1400" b="1" cap="none" spc="0" dirty="0" smtClean="0">
                <a:ln/>
                <a:solidFill>
                  <a:schemeClr val="accent3"/>
                </a:solidFill>
                <a:effectLst/>
              </a:rPr>
              <a:t>주어와 서술어만으로는 뜻이 불완전할 경우</a:t>
            </a:r>
            <a:r>
              <a:rPr lang="en-US" altLang="ko-KR" sz="1400" b="1" cap="none" spc="0" dirty="0" smtClean="0">
                <a:ln/>
                <a:solidFill>
                  <a:schemeClr val="accent3"/>
                </a:solidFill>
                <a:effectLst/>
              </a:rPr>
              <a:t>, </a:t>
            </a:r>
            <a:r>
              <a:rPr lang="ko-KR" altLang="en-US" sz="1400" b="1" cap="none" spc="0" dirty="0" smtClean="0">
                <a:ln/>
                <a:solidFill>
                  <a:schemeClr val="accent3"/>
                </a:solidFill>
                <a:effectLst/>
              </a:rPr>
              <a:t>서술이 완결되도록 보충하는 성분</a:t>
            </a:r>
            <a:endParaRPr lang="en-US" altLang="ko-KR" sz="1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02483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44306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구조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334226"/>
            <a:ext cx="201871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부속 성분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011680" y="2105475"/>
            <a:ext cx="80989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관형어는 명사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대명사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수사를 꾸며준다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부사어는 동사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형용사를 꾸며준다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29167" y="3855361"/>
            <a:ext cx="20187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독립 성분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007322" y="4626610"/>
            <a:ext cx="809897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감탄사나 호칭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접속어를 독립어 라고 한다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6430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888719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구조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36533" y="2098855"/>
            <a:ext cx="4665707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문장의 구조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 구조 이해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문법적 오류와 논리적 오류 이해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651855" y="1626528"/>
            <a:ext cx="2338155" cy="2594140"/>
            <a:chOff x="2242553" y="2153848"/>
            <a:chExt cx="1780543" cy="1783631"/>
          </a:xfrm>
        </p:grpSpPr>
        <p:grpSp>
          <p:nvGrpSpPr>
            <p:cNvPr id="48" name="그룹 47"/>
            <p:cNvGrpSpPr/>
            <p:nvPr/>
          </p:nvGrpSpPr>
          <p:grpSpPr>
            <a:xfrm>
              <a:off x="2242553" y="2153848"/>
              <a:ext cx="1780543" cy="1783631"/>
              <a:chOff x="3942311" y="1938325"/>
              <a:chExt cx="1780543" cy="1783631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942311" y="1938325"/>
                <a:ext cx="1780542" cy="1780542"/>
              </a:xfrm>
              <a:prstGeom prst="ellips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3942312" y="1941414"/>
                <a:ext cx="1780542" cy="1780542"/>
                <a:chOff x="3942312" y="1941414"/>
                <a:chExt cx="1780542" cy="1780542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248734" y="2774602"/>
                  <a:ext cx="1212114" cy="3597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50</a:t>
                  </a:r>
                  <a:r>
                    <a:rPr lang="en-US" altLang="ko-KR" sz="16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%</a:t>
                  </a:r>
                  <a:endParaRPr lang="en-US" altLang="ko-KR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52" name="원호 51"/>
                <p:cNvSpPr/>
                <p:nvPr/>
              </p:nvSpPr>
              <p:spPr>
                <a:xfrm>
                  <a:off x="3942312" y="1941414"/>
                  <a:ext cx="1780542" cy="1780542"/>
                </a:xfrm>
                <a:prstGeom prst="arc">
                  <a:avLst>
                    <a:gd name="adj1" fmla="val 16200000"/>
                    <a:gd name="adj2" fmla="val 5439811"/>
                  </a:avLst>
                </a:prstGeom>
                <a:ln w="76200" cap="rnd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4B7FFF"/>
                    </a:solidFill>
                  </a:endParaRPr>
                </a:p>
              </p:txBody>
            </p:sp>
            <p:sp>
              <p:nvSpPr>
                <p:cNvPr id="54" name="Freeform 30"/>
                <p:cNvSpPr>
                  <a:spLocks/>
                </p:cNvSpPr>
                <p:nvPr/>
              </p:nvSpPr>
              <p:spPr bwMode="auto">
                <a:xfrm>
                  <a:off x="4766579" y="2582256"/>
                  <a:ext cx="54030" cy="56486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6" name="Freeform 11"/>
            <p:cNvSpPr>
              <a:spLocks noEditPoints="1"/>
            </p:cNvSpPr>
            <p:nvPr/>
          </p:nvSpPr>
          <p:spPr bwMode="auto">
            <a:xfrm>
              <a:off x="2996897" y="2478602"/>
              <a:ext cx="316272" cy="38829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타원 57"/>
          <p:cNvSpPr/>
          <p:nvPr/>
        </p:nvSpPr>
        <p:spPr>
          <a:xfrm>
            <a:off x="1666525" y="4761118"/>
            <a:ext cx="1378157" cy="1425575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03700" y="5431986"/>
            <a:ext cx="93818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성분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원호 60"/>
          <p:cNvSpPr/>
          <p:nvPr/>
        </p:nvSpPr>
        <p:spPr>
          <a:xfrm>
            <a:off x="1666526" y="4766057"/>
            <a:ext cx="1378157" cy="1423105"/>
          </a:xfrm>
          <a:prstGeom prst="arc">
            <a:avLst>
              <a:gd name="adj1" fmla="val 16200000"/>
              <a:gd name="adj2" fmla="val 16075991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62" name="Group 28"/>
          <p:cNvGrpSpPr>
            <a:grpSpLocks noChangeAspect="1"/>
          </p:cNvGrpSpPr>
          <p:nvPr/>
        </p:nvGrpSpPr>
        <p:grpSpPr bwMode="auto">
          <a:xfrm>
            <a:off x="2203294" y="5048098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3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393004" y="4761119"/>
            <a:ext cx="1378158" cy="1425574"/>
            <a:chOff x="3942311" y="1938325"/>
            <a:chExt cx="1780543" cy="1783631"/>
          </a:xfrm>
        </p:grpSpPr>
        <p:sp>
          <p:nvSpPr>
            <p:cNvPr id="66" name="타원 65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4248734" y="2774602"/>
                <a:ext cx="1212114" cy="88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실습</a:t>
                </a:r>
                <a:endPara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69" name="원호 68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240679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70" name="Group 28"/>
              <p:cNvGrpSpPr>
                <a:grpSpLocks noChangeAspect="1"/>
              </p:cNvGrpSpPr>
              <p:nvPr/>
            </p:nvGrpSpPr>
            <p:grpSpPr bwMode="auto">
              <a:xfrm>
                <a:off x="4635802" y="2294294"/>
                <a:ext cx="393559" cy="344441"/>
                <a:chOff x="496" y="4251"/>
                <a:chExt cx="641" cy="56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71" name="Freeform 30"/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31"/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73" name="그룹 72"/>
          <p:cNvGrpSpPr/>
          <p:nvPr/>
        </p:nvGrpSpPr>
        <p:grpSpPr>
          <a:xfrm>
            <a:off x="9119482" y="4761119"/>
            <a:ext cx="1378158" cy="1425574"/>
            <a:chOff x="3942311" y="1938325"/>
            <a:chExt cx="1780543" cy="1783631"/>
          </a:xfrm>
        </p:grpSpPr>
        <p:sp>
          <p:nvSpPr>
            <p:cNvPr id="74" name="타원 73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4248734" y="2774602"/>
                <a:ext cx="1212114" cy="88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머신러닝</a:t>
                </a:r>
                <a:endPara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77" name="원호 76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241158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78" name="Group 28"/>
              <p:cNvGrpSpPr>
                <a:grpSpLocks noChangeAspect="1"/>
              </p:cNvGrpSpPr>
              <p:nvPr/>
            </p:nvGrpSpPr>
            <p:grpSpPr bwMode="auto">
              <a:xfrm>
                <a:off x="4635802" y="2294294"/>
                <a:ext cx="393559" cy="344441"/>
                <a:chOff x="496" y="4251"/>
                <a:chExt cx="641" cy="56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79" name="Freeform 30"/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Freeform 31"/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55461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474175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구조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28180" y="2414151"/>
            <a:ext cx="11767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주어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940783" y="2414150"/>
            <a:ext cx="14293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서술어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940783" y="3566070"/>
            <a:ext cx="14076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목적어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56224" y="4717991"/>
            <a:ext cx="11767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보어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99819"/>
            <a:ext cx="29637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문장의 기본 형태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28180" y="3566071"/>
            <a:ext cx="11767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주어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28179" y="4717991"/>
            <a:ext cx="11767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주어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77605" y="3566069"/>
            <a:ext cx="14293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서술어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77605" y="4717990"/>
            <a:ext cx="14293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서술어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덧셈 기호 1"/>
          <p:cNvSpPr/>
          <p:nvPr/>
        </p:nvSpPr>
        <p:spPr>
          <a:xfrm>
            <a:off x="4111582" y="2414150"/>
            <a:ext cx="522515" cy="584775"/>
          </a:xfrm>
          <a:prstGeom prst="mathPl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덧셈 기호 25"/>
          <p:cNvSpPr/>
          <p:nvPr/>
        </p:nvSpPr>
        <p:spPr>
          <a:xfrm>
            <a:off x="4111582" y="3581474"/>
            <a:ext cx="522515" cy="584775"/>
          </a:xfrm>
          <a:prstGeom prst="mathPl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덧셈 기호 26"/>
          <p:cNvSpPr/>
          <p:nvPr/>
        </p:nvSpPr>
        <p:spPr>
          <a:xfrm>
            <a:off x="4111581" y="4717989"/>
            <a:ext cx="522515" cy="584775"/>
          </a:xfrm>
          <a:prstGeom prst="mathPl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덧셈 기호 29"/>
          <p:cNvSpPr/>
          <p:nvPr/>
        </p:nvSpPr>
        <p:spPr>
          <a:xfrm>
            <a:off x="6552872" y="3581474"/>
            <a:ext cx="522515" cy="584775"/>
          </a:xfrm>
          <a:prstGeom prst="mathPl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덧셈 기호 30"/>
          <p:cNvSpPr/>
          <p:nvPr/>
        </p:nvSpPr>
        <p:spPr>
          <a:xfrm>
            <a:off x="6553974" y="4717989"/>
            <a:ext cx="522515" cy="584775"/>
          </a:xfrm>
          <a:prstGeom prst="mathPl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929054" y="2347824"/>
            <a:ext cx="1541421" cy="7698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7276106" y="3501121"/>
            <a:ext cx="1541421" cy="7698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7256416" y="4633094"/>
            <a:ext cx="1541421" cy="7698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17521" y="5545993"/>
            <a:ext cx="97946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주어와 서술어는 문장에 반드시 들어간다</a:t>
            </a:r>
            <a:r>
              <a:rPr lang="en-US" altLang="ko-KR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!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484819" y="2335479"/>
            <a:ext cx="1541421" cy="7698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2455819" y="3513513"/>
            <a:ext cx="1541421" cy="7698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458016" y="4633094"/>
            <a:ext cx="1541421" cy="7698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729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1245</Words>
  <Application>Microsoft Office PowerPoint</Application>
  <PresentationFormat>와이드스크린</PresentationFormat>
  <Paragraphs>455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HY견고딕</vt:lpstr>
      <vt:lpstr>맑은 고딕</vt:lpstr>
      <vt:lpstr>문체부 바탕체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PC</cp:lastModifiedBy>
  <cp:revision>196</cp:revision>
  <dcterms:created xsi:type="dcterms:W3CDTF">2020-01-08T05:13:28Z</dcterms:created>
  <dcterms:modified xsi:type="dcterms:W3CDTF">2020-01-21T06:59:10Z</dcterms:modified>
</cp:coreProperties>
</file>