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80" r:id="rId6"/>
    <p:sldId id="260" r:id="rId7"/>
    <p:sldId id="265" r:id="rId8"/>
    <p:sldId id="264" r:id="rId9"/>
    <p:sldId id="268" r:id="rId10"/>
    <p:sldId id="266" r:id="rId11"/>
    <p:sldId id="263" r:id="rId12"/>
    <p:sldId id="269" r:id="rId13"/>
    <p:sldId id="285" r:id="rId14"/>
    <p:sldId id="270" r:id="rId15"/>
    <p:sldId id="271" r:id="rId16"/>
    <p:sldId id="277" r:id="rId17"/>
    <p:sldId id="284" r:id="rId18"/>
    <p:sldId id="274" r:id="rId19"/>
    <p:sldId id="272" r:id="rId20"/>
    <p:sldId id="273" r:id="rId21"/>
    <p:sldId id="275" r:id="rId22"/>
    <p:sldId id="278" r:id="rId23"/>
    <p:sldId id="279" r:id="rId24"/>
    <p:sldId id="282" r:id="rId25"/>
    <p:sldId id="283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4660"/>
  </p:normalViewPr>
  <p:slideViewPr>
    <p:cSldViewPr>
      <p:cViewPr varScale="1">
        <p:scale>
          <a:sx n="144" d="100"/>
          <a:sy n="144" d="100"/>
        </p:scale>
        <p:origin x="67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1118-E288-471D-B835-5D86B9C1CFAB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872C6-96E4-44A0-8C91-FD29F6E6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4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7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0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8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7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2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72C6-96E4-44A0-8C91-FD29F6E64A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1779662"/>
            <a:ext cx="3960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Machine Learning</a:t>
            </a:r>
          </a:p>
          <a:p>
            <a:pPr algn="ctr"/>
            <a:r>
              <a:rPr lang="ko-KR" altLang="en-US" sz="1000" dirty="0" smtClean="0"/>
              <a:t>스크래치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743908" y="27157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김한솔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지이삭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8568952" cy="28803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03648" y="1203598"/>
            <a:ext cx="360040" cy="1571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768" y="2499742"/>
            <a:ext cx="2016224" cy="7822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-17355"/>
            <a:ext cx="87849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Machine Learning For Kids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576" y="4083918"/>
            <a:ext cx="7014864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/>
              <a:t>Machine Learning For Kids </a:t>
            </a:r>
            <a:r>
              <a:rPr lang="ko-KR" altLang="en-US" sz="1200" dirty="0" smtClean="0"/>
              <a:t>사이트 이용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워크시트 탭에 다양한 예제가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2515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0654" y="1857419"/>
            <a:ext cx="2931891" cy="2066366"/>
            <a:chOff x="140133" y="810956"/>
            <a:chExt cx="5184576" cy="266464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133" y="810956"/>
              <a:ext cx="5184576" cy="266464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043608" y="2143279"/>
              <a:ext cx="576064" cy="1440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03848" y="1847185"/>
            <a:ext cx="3024336" cy="2051215"/>
            <a:chOff x="2339752" y="1563638"/>
            <a:chExt cx="4897954" cy="273630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52" y="1563638"/>
              <a:ext cx="4897954" cy="273630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5066117" y="3403594"/>
              <a:ext cx="576064" cy="14401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99487" y="1847185"/>
            <a:ext cx="2592993" cy="2051215"/>
            <a:chOff x="4788729" y="2589377"/>
            <a:chExt cx="4197752" cy="24133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729" y="2589377"/>
              <a:ext cx="4197752" cy="241336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8410192" y="4371950"/>
              <a:ext cx="256216" cy="15406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259632" y="1203598"/>
            <a:ext cx="6696744" cy="288032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08584" y="3923785"/>
            <a:ext cx="7014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프로젝트를 만드는 과정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간단한 예제를 만들기 위해 등록을 건너뛰고 바로 실행한다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계정을 </a:t>
            </a:r>
            <a:r>
              <a:rPr lang="ko-KR" altLang="en-US" sz="1200" dirty="0" err="1" smtClean="0"/>
              <a:t>만들경우</a:t>
            </a:r>
            <a:r>
              <a:rPr lang="ko-KR" altLang="en-US" sz="1200" dirty="0" smtClean="0"/>
              <a:t> 데이터를 장기간 보존이 가능하다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71722" y="1131590"/>
            <a:ext cx="2232248" cy="1556686"/>
            <a:chOff x="2051720" y="1923678"/>
            <a:chExt cx="4923546" cy="27363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1923678"/>
              <a:ext cx="4923546" cy="273630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2503864" y="3261686"/>
              <a:ext cx="720080" cy="144016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131840" y="1155406"/>
            <a:ext cx="2448272" cy="1556686"/>
            <a:chOff x="179512" y="994225"/>
            <a:chExt cx="5092953" cy="25789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994225"/>
              <a:ext cx="5092953" cy="257898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4788024" y="1635646"/>
              <a:ext cx="298080" cy="1239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8869" y="3291830"/>
            <a:ext cx="2325101" cy="1558008"/>
            <a:chOff x="2084676" y="1896511"/>
            <a:chExt cx="4923546" cy="27363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676" y="1896511"/>
              <a:ext cx="4923546" cy="273630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3659774" y="3251412"/>
              <a:ext cx="840218" cy="14401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18438" y="3265077"/>
            <a:ext cx="2461673" cy="1568010"/>
            <a:chOff x="3399512" y="808036"/>
            <a:chExt cx="5688632" cy="303439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9512" y="808036"/>
              <a:ext cx="5688632" cy="303439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3819621" y="3261686"/>
              <a:ext cx="1066608" cy="1542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79768" y="866834"/>
            <a:ext cx="5112568" cy="288032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78869" y="2934197"/>
            <a:ext cx="5213467" cy="288032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52120" y="1010850"/>
            <a:ext cx="324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 smtClean="0"/>
              <a:t>머신러닝에</a:t>
            </a:r>
            <a:r>
              <a:rPr lang="ko-KR" altLang="en-US" sz="1200" dirty="0" smtClean="0"/>
              <a:t> 훈련데이터를 추가하는 과정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컴퓨터가 공부할 내용을 알려주는 과정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rgbClr val="FF0000"/>
                </a:solidFill>
              </a:rPr>
              <a:t>실생활로 예를 들어 수학공부를 하기 위해 문제집을 주는 과정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1907" y="3222229"/>
            <a:ext cx="324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 smtClean="0"/>
              <a:t>머신러닝을</a:t>
            </a:r>
            <a:r>
              <a:rPr lang="ko-KR" altLang="en-US" sz="1200" dirty="0" smtClean="0"/>
              <a:t> 학습하는 과정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>
                <a:solidFill>
                  <a:srgbClr val="FF0000"/>
                </a:solidFill>
              </a:rPr>
              <a:t>실생활로 예를 들어 문제집을 가지고 공부를 하는 과정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57216" y="1491630"/>
            <a:ext cx="2572984" cy="1624594"/>
            <a:chOff x="2071024" y="1883260"/>
            <a:chExt cx="4923546" cy="273630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024" y="1883260"/>
              <a:ext cx="4923546" cy="273630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5327940" y="3201563"/>
              <a:ext cx="756227" cy="20413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71596" y="1491630"/>
            <a:ext cx="2654257" cy="1624594"/>
            <a:chOff x="103279" y="782590"/>
            <a:chExt cx="8896166" cy="4227158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79" y="782590"/>
              <a:ext cx="8896166" cy="422715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2566516" y="2715766"/>
              <a:ext cx="1665992" cy="1874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935596" y="1086282"/>
            <a:ext cx="5112568" cy="288032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15616" y="3435846"/>
            <a:ext cx="7014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smtClean="0"/>
              <a:t>학습된 </a:t>
            </a:r>
            <a:r>
              <a:rPr lang="ko-KR" altLang="en-US" sz="1200" dirty="0" err="1" smtClean="0"/>
              <a:t>머신러닝을</a:t>
            </a:r>
            <a:r>
              <a:rPr lang="ko-KR" altLang="en-US" sz="1200" dirty="0" smtClean="0"/>
              <a:t> 가지고 타 프로그램에서 사용하는 과정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ko-KR" altLang="en-US" sz="1200" dirty="0" smtClean="0"/>
              <a:t>간단한 프로그램을 제작할 수 있는 스크래치를 이용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100" dirty="0" smtClean="0">
                <a:solidFill>
                  <a:srgbClr val="FF0000"/>
                </a:solidFill>
              </a:rPr>
              <a:t>실생활로 예를 들면 수학공부를 한 후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수학시험을</a:t>
            </a:r>
            <a:r>
              <a:rPr lang="ko-KR" altLang="en-US" sz="1100" dirty="0" smtClean="0">
                <a:solidFill>
                  <a:srgbClr val="FF0000"/>
                </a:solidFill>
              </a:rPr>
              <a:t> 보는 과정</a:t>
            </a:r>
          </a:p>
        </p:txBody>
      </p:sp>
    </p:spTree>
    <p:extLst>
      <p:ext uri="{BB962C8B-B14F-4D97-AF65-F5344CB8AC3E}">
        <p14:creationId xmlns:p14="http://schemas.microsoft.com/office/powerpoint/2010/main" val="2393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5" r="55938" b="83705"/>
          <a:stretch/>
        </p:blipFill>
        <p:spPr>
          <a:xfrm>
            <a:off x="3265773" y="3650333"/>
            <a:ext cx="2664296" cy="8640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83568" y="1247772"/>
            <a:ext cx="2520280" cy="3475346"/>
            <a:chOff x="1115616" y="1184636"/>
            <a:chExt cx="2520280" cy="3475346"/>
          </a:xfrm>
        </p:grpSpPr>
        <p:grpSp>
          <p:nvGrpSpPr>
            <p:cNvPr id="19" name="그룹 18"/>
            <p:cNvGrpSpPr/>
            <p:nvPr/>
          </p:nvGrpSpPr>
          <p:grpSpPr>
            <a:xfrm>
              <a:off x="1115616" y="1184636"/>
              <a:ext cx="2520280" cy="3475346"/>
              <a:chOff x="1115616" y="1184636"/>
              <a:chExt cx="2520280" cy="3475346"/>
            </a:xfrm>
          </p:grpSpPr>
          <p:sp>
            <p:nvSpPr>
              <p:cNvPr id="12" name="타원형 설명선 11"/>
              <p:cNvSpPr/>
              <p:nvPr/>
            </p:nvSpPr>
            <p:spPr>
              <a:xfrm>
                <a:off x="1115616" y="1184636"/>
                <a:ext cx="2520280" cy="1080120"/>
              </a:xfrm>
              <a:prstGeom prst="wedgeEllipseCallout">
                <a:avLst>
                  <a:gd name="adj1" fmla="val -898"/>
                  <a:gd name="adj2" fmla="val 58779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1259632" y="2499742"/>
                <a:ext cx="2376264" cy="2160240"/>
                <a:chOff x="1259632" y="2499742"/>
                <a:chExt cx="2376264" cy="2160240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259632" y="2499742"/>
                  <a:ext cx="2376264" cy="2160240"/>
                  <a:chOff x="1331640" y="2139702"/>
                  <a:chExt cx="2376264" cy="2160240"/>
                </a:xfrm>
              </p:grpSpPr>
              <p:sp>
                <p:nvSpPr>
                  <p:cNvPr id="7" name="타원 6"/>
                  <p:cNvSpPr/>
                  <p:nvPr/>
                </p:nvSpPr>
                <p:spPr>
                  <a:xfrm>
                    <a:off x="1331640" y="2139702"/>
                    <a:ext cx="2376264" cy="216024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타원 7"/>
                  <p:cNvSpPr/>
                  <p:nvPr/>
                </p:nvSpPr>
                <p:spPr>
                  <a:xfrm>
                    <a:off x="1835696" y="2643758"/>
                    <a:ext cx="360040" cy="3600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타원 8"/>
                  <p:cNvSpPr/>
                  <p:nvPr/>
                </p:nvSpPr>
                <p:spPr>
                  <a:xfrm>
                    <a:off x="2771800" y="2643758"/>
                    <a:ext cx="360040" cy="36004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" name="직사각형 12"/>
                <p:cNvSpPr/>
                <p:nvPr/>
              </p:nvSpPr>
              <p:spPr>
                <a:xfrm>
                  <a:off x="2051720" y="4083918"/>
                  <a:ext cx="792088" cy="72008"/>
                </a:xfrm>
                <a:prstGeom prst="rect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1992342" y="1540030"/>
              <a:ext cx="766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안녕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369110"/>
            <a:ext cx="1838325" cy="523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476384"/>
            <a:ext cx="1924050" cy="590550"/>
          </a:xfrm>
          <a:prstGeom prst="rect">
            <a:avLst/>
          </a:prstGeom>
        </p:spPr>
      </p:pic>
      <p:sp>
        <p:nvSpPr>
          <p:cNvPr id="4" name="십자형 3"/>
          <p:cNvSpPr/>
          <p:nvPr/>
        </p:nvSpPr>
        <p:spPr>
          <a:xfrm>
            <a:off x="4425463" y="1998851"/>
            <a:ext cx="344916" cy="371667"/>
          </a:xfrm>
          <a:prstGeom prst="plus">
            <a:avLst>
              <a:gd name="adj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1418500"/>
            <a:ext cx="288031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AI</a:t>
            </a:r>
            <a:r>
              <a:rPr lang="ko-KR" altLang="en-US" sz="1400" dirty="0" smtClean="0"/>
              <a:t>가 인사를 </a:t>
            </a:r>
            <a:r>
              <a:rPr lang="ko-KR" altLang="en-US" sz="1400" dirty="0" smtClean="0"/>
              <a:t>하는 기능 추가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/>
              <a:t>모양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얼굴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무표정으로 바꾼다</a:t>
            </a:r>
            <a:r>
              <a:rPr lang="en-US" altLang="ko-KR" sz="1200" dirty="0" smtClean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/>
              <a:t>컴퓨터가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안녕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을 출력하고 대기</a:t>
            </a:r>
            <a:endParaRPr lang="en-US" altLang="ko-KR" sz="1200" dirty="0" smtClean="0"/>
          </a:p>
          <a:p>
            <a:pPr marL="228600" indent="-228600">
              <a:lnSpc>
                <a:spcPct val="200000"/>
              </a:lnSpc>
              <a:buAutoNum type="arabicPeriod"/>
            </a:pPr>
            <a:endParaRPr lang="en-US" altLang="ko-KR" sz="1200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/>
              <a:t>합치기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21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867514" y="1171124"/>
            <a:ext cx="2184632" cy="2376264"/>
            <a:chOff x="6336196" y="1101973"/>
            <a:chExt cx="2592288" cy="3269977"/>
          </a:xfrm>
        </p:grpSpPr>
        <p:grpSp>
          <p:nvGrpSpPr>
            <p:cNvPr id="16" name="그룹 15"/>
            <p:cNvGrpSpPr/>
            <p:nvPr/>
          </p:nvGrpSpPr>
          <p:grpSpPr>
            <a:xfrm>
              <a:off x="6444208" y="2211710"/>
              <a:ext cx="2376264" cy="2160240"/>
              <a:chOff x="1259632" y="2499742"/>
              <a:chExt cx="2376264" cy="21602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59632" y="2499742"/>
                <a:ext cx="2376264" cy="2160240"/>
                <a:chOff x="1331640" y="2139702"/>
                <a:chExt cx="2376264" cy="2160240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331640" y="2139702"/>
                  <a:ext cx="2376264" cy="2160240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35696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771800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051720" y="4083918"/>
                <a:ext cx="792088" cy="72008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형 설명선 21"/>
            <p:cNvSpPr/>
            <p:nvPr/>
          </p:nvSpPr>
          <p:spPr>
            <a:xfrm>
              <a:off x="6336196" y="1167594"/>
              <a:ext cx="2592288" cy="792088"/>
            </a:xfrm>
            <a:prstGeom prst="wedgeEllipseCallout">
              <a:avLst>
                <a:gd name="adj1" fmla="val 98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2214" y="1331171"/>
              <a:ext cx="1188163" cy="464934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8092434" y="1101973"/>
              <a:ext cx="439771" cy="804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52040" y="1243132"/>
            <a:ext cx="2232249" cy="2304256"/>
            <a:chOff x="107503" y="1275606"/>
            <a:chExt cx="3097973" cy="3456384"/>
          </a:xfrm>
        </p:grpSpPr>
        <p:grpSp>
          <p:nvGrpSpPr>
            <p:cNvPr id="9" name="그룹 8"/>
            <p:cNvGrpSpPr/>
            <p:nvPr/>
          </p:nvGrpSpPr>
          <p:grpSpPr>
            <a:xfrm>
              <a:off x="107503" y="1275606"/>
              <a:ext cx="3097973" cy="3456384"/>
              <a:chOff x="683568" y="1203598"/>
              <a:chExt cx="2880320" cy="3672408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8" y="1995686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8" name="타원형 설명선 7"/>
              <p:cNvSpPr/>
              <p:nvPr/>
            </p:nvSpPr>
            <p:spPr>
              <a:xfrm>
                <a:off x="971600" y="1203598"/>
                <a:ext cx="2592288" cy="792088"/>
              </a:xfrm>
              <a:prstGeom prst="wedgeEllipseCallout">
                <a:avLst>
                  <a:gd name="adj1" fmla="val -4553"/>
                  <a:gd name="adj2" fmla="val 70112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9668" y="1375414"/>
              <a:ext cx="684012" cy="590128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784" y="2574101"/>
            <a:ext cx="2861295" cy="11239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rcRect l="20131" t="16600" r="37084" b="57775"/>
          <a:stretch/>
        </p:blipFill>
        <p:spPr>
          <a:xfrm>
            <a:off x="5920135" y="1328036"/>
            <a:ext cx="1224136" cy="28803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l="67891" t="9429" r="9459" b="52130"/>
          <a:stretch/>
        </p:blipFill>
        <p:spPr>
          <a:xfrm>
            <a:off x="7812360" y="1498958"/>
            <a:ext cx="648072" cy="43204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/>
          <a:srcRect l="69034" t="58489" r="8317" b="9478"/>
          <a:stretch/>
        </p:blipFill>
        <p:spPr>
          <a:xfrm>
            <a:off x="7812360" y="1152985"/>
            <a:ext cx="648072" cy="3600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1962041"/>
            <a:ext cx="2026497" cy="58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938" y="3842514"/>
            <a:ext cx="7844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사용자가 대답을 하면 칭찬인지 욕인지 </a:t>
            </a:r>
            <a:r>
              <a:rPr lang="en-US" altLang="ko-KR" sz="1400" dirty="0" smtClean="0"/>
              <a:t>AI</a:t>
            </a:r>
            <a:r>
              <a:rPr lang="ko-KR" altLang="en-US" sz="1400" dirty="0" smtClean="0"/>
              <a:t>가 </a:t>
            </a:r>
            <a:r>
              <a:rPr lang="ko-KR" altLang="en-US" sz="1400" dirty="0" smtClean="0"/>
              <a:t>판단하는 기능 추가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대답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텍스트를 입력한 것을 인식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칭찬인지 욕인지 판별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판별한 결과가 사실인지 거짓인지 알려준다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48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26612" y="988356"/>
            <a:ext cx="2184632" cy="2376264"/>
            <a:chOff x="6336196" y="1101973"/>
            <a:chExt cx="2592288" cy="3269977"/>
          </a:xfrm>
        </p:grpSpPr>
        <p:grpSp>
          <p:nvGrpSpPr>
            <p:cNvPr id="16" name="그룹 15"/>
            <p:cNvGrpSpPr/>
            <p:nvPr/>
          </p:nvGrpSpPr>
          <p:grpSpPr>
            <a:xfrm>
              <a:off x="6444208" y="2211710"/>
              <a:ext cx="2376264" cy="2160240"/>
              <a:chOff x="1259632" y="2499742"/>
              <a:chExt cx="2376264" cy="216024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59632" y="2499742"/>
                <a:ext cx="2376264" cy="2160240"/>
                <a:chOff x="1331640" y="2139702"/>
                <a:chExt cx="2376264" cy="2160240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331640" y="2139702"/>
                  <a:ext cx="2376264" cy="2160240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1835696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771800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051720" y="4083918"/>
                <a:ext cx="792088" cy="72008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형 설명선 21"/>
            <p:cNvSpPr/>
            <p:nvPr/>
          </p:nvSpPr>
          <p:spPr>
            <a:xfrm>
              <a:off x="6336196" y="1167594"/>
              <a:ext cx="2592288" cy="792088"/>
            </a:xfrm>
            <a:prstGeom prst="wedgeEllipseCallout">
              <a:avLst>
                <a:gd name="adj1" fmla="val 98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2214" y="1331171"/>
              <a:ext cx="1188163" cy="464934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8092434" y="1101973"/>
              <a:ext cx="439771" cy="8047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5750728" y="3670406"/>
            <a:ext cx="3130491" cy="108012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983532" y="1108289"/>
            <a:ext cx="2002579" cy="1569828"/>
            <a:chOff x="6372200" y="1314227"/>
            <a:chExt cx="2002579" cy="1569828"/>
          </a:xfrm>
        </p:grpSpPr>
        <p:grpSp>
          <p:nvGrpSpPr>
            <p:cNvPr id="35" name="그룹 34"/>
            <p:cNvGrpSpPr/>
            <p:nvPr/>
          </p:nvGrpSpPr>
          <p:grpSpPr>
            <a:xfrm>
              <a:off x="6372200" y="1314227"/>
              <a:ext cx="2002579" cy="1569828"/>
              <a:chOff x="6372200" y="1314227"/>
              <a:chExt cx="2002579" cy="1569828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6372200" y="1314227"/>
                <a:ext cx="2002579" cy="1569828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796989" y="1680520"/>
                <a:ext cx="303421" cy="261638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7585884" y="1680520"/>
                <a:ext cx="303421" cy="261638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달 36"/>
            <p:cNvSpPr/>
            <p:nvPr/>
          </p:nvSpPr>
          <p:spPr>
            <a:xfrm rot="16200000">
              <a:off x="7233255" y="2011795"/>
              <a:ext cx="288032" cy="918677"/>
            </a:xfrm>
            <a:prstGeom prst="moon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983532" y="2809110"/>
            <a:ext cx="2002579" cy="1569828"/>
            <a:chOff x="6372200" y="3162162"/>
            <a:chExt cx="2002579" cy="1569828"/>
          </a:xfrm>
        </p:grpSpPr>
        <p:grpSp>
          <p:nvGrpSpPr>
            <p:cNvPr id="40" name="그룹 39"/>
            <p:cNvGrpSpPr/>
            <p:nvPr/>
          </p:nvGrpSpPr>
          <p:grpSpPr>
            <a:xfrm>
              <a:off x="6372200" y="3162162"/>
              <a:ext cx="2002579" cy="1569828"/>
              <a:chOff x="6372200" y="1314227"/>
              <a:chExt cx="2002579" cy="1569828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6372200" y="1314227"/>
                <a:ext cx="2002579" cy="1569828"/>
                <a:chOff x="6372200" y="1314227"/>
                <a:chExt cx="2002579" cy="156982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6372200" y="1314227"/>
                  <a:ext cx="2002579" cy="1569828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6796989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7585884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달 41"/>
              <p:cNvSpPr/>
              <p:nvPr/>
            </p:nvSpPr>
            <p:spPr>
              <a:xfrm rot="5400000">
                <a:off x="7233255" y="2011795"/>
                <a:ext cx="288032" cy="918677"/>
              </a:xfrm>
              <a:prstGeom prst="mo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눈물 방울 45"/>
            <p:cNvSpPr/>
            <p:nvPr/>
          </p:nvSpPr>
          <p:spPr>
            <a:xfrm rot="18612737">
              <a:off x="6749944" y="3944175"/>
              <a:ext cx="303421" cy="264013"/>
            </a:xfrm>
            <a:prstGeom prst="teardrop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4" y="3374147"/>
            <a:ext cx="2861295" cy="1123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1049911"/>
            <a:ext cx="1200150" cy="88582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/>
          <a:srcRect t="54397" r="2886" b="7162"/>
          <a:stretch/>
        </p:blipFill>
        <p:spPr>
          <a:xfrm>
            <a:off x="5882772" y="1989937"/>
            <a:ext cx="2778714" cy="432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788" y="2460885"/>
            <a:ext cx="1924050" cy="447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016" y="2947460"/>
            <a:ext cx="1800225" cy="4667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78210" y="966923"/>
            <a:ext cx="3459907" cy="3926469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958564"/>
            <a:ext cx="944575" cy="67253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rcRect l="1916" t="8748" r="4969" b="52812"/>
          <a:stretch/>
        </p:blipFill>
        <p:spPr>
          <a:xfrm>
            <a:off x="5723114" y="1666318"/>
            <a:ext cx="2664297" cy="4320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304" y="2135407"/>
            <a:ext cx="1828800" cy="382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4893" y="2488569"/>
            <a:ext cx="1781175" cy="4953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437838" y="3188101"/>
            <a:ext cx="3383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칭찬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욕에 따라 </a:t>
            </a:r>
            <a:r>
              <a:rPr lang="en-US" altLang="ko-KR" sz="2000" dirty="0" smtClean="0"/>
              <a:t>AI</a:t>
            </a:r>
            <a:r>
              <a:rPr lang="ko-KR" altLang="en-US" sz="2000" dirty="0" smtClean="0"/>
              <a:t>의 표정이 </a:t>
            </a:r>
            <a:r>
              <a:rPr lang="ko-KR" altLang="en-US" sz="2000" dirty="0" smtClean="0"/>
              <a:t>달라지는 기능 추가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대답이 칭찬인지 욕인지 인식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조건 블록을 이용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칭찬이 사실일 때 웃는 얼굴로 바꾼다</a:t>
            </a:r>
            <a:r>
              <a:rPr lang="en-US" altLang="ko-KR" sz="12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욕이 사실일 때 우는 얼굴로 바꾼다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55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289381" y="1261566"/>
            <a:ext cx="3130491" cy="10801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289380" y="2618530"/>
            <a:ext cx="3078978" cy="1177356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51520" y="-17355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81" y="1272546"/>
            <a:ext cx="2833092" cy="252334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19674" y="1792914"/>
            <a:ext cx="2088232" cy="1622822"/>
            <a:chOff x="611560" y="1868351"/>
            <a:chExt cx="2088232" cy="1622822"/>
          </a:xfrm>
        </p:grpSpPr>
        <p:sp>
          <p:nvSpPr>
            <p:cNvPr id="2" name="직사각형 1"/>
            <p:cNvSpPr/>
            <p:nvPr/>
          </p:nvSpPr>
          <p:spPr>
            <a:xfrm>
              <a:off x="611560" y="1868351"/>
              <a:ext cx="2088232" cy="2713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1560" y="3219822"/>
              <a:ext cx="2016224" cy="2713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67544" y="3954451"/>
            <a:ext cx="835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AI</a:t>
            </a:r>
            <a:r>
              <a:rPr lang="ko-KR" altLang="en-US" sz="1400" dirty="0" smtClean="0"/>
              <a:t>가 대화 내용을 다시 </a:t>
            </a:r>
            <a:r>
              <a:rPr lang="ko-KR" altLang="en-US" sz="1400" dirty="0" smtClean="0"/>
              <a:t>학습하는 기능 추가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대답한 내용을 칭찬인지 욕인지 구분한다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구분한 내용을 컴퓨터에게 알려주고 학습시킨다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dirty="0">
                <a:solidFill>
                  <a:srgbClr val="FF0000"/>
                </a:solidFill>
              </a:rPr>
              <a:t>! </a:t>
            </a:r>
            <a:r>
              <a:rPr lang="ko-KR" altLang="en-US" sz="1400" dirty="0">
                <a:solidFill>
                  <a:srgbClr val="FF0000"/>
                </a:solidFill>
              </a:rPr>
              <a:t>과한 학습은 부정적영향을 </a:t>
            </a:r>
            <a:r>
              <a:rPr lang="ko-KR" altLang="en-US" sz="1400" dirty="0" smtClean="0">
                <a:solidFill>
                  <a:srgbClr val="FF0000"/>
                </a:solidFill>
              </a:rPr>
              <a:t>준다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우리가 문제집을 많이 풀면 답을 외우는 것과 비슷한 현상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28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6" y="2283718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79265" y="1082007"/>
            <a:ext cx="2496592" cy="2191634"/>
            <a:chOff x="683568" y="1203598"/>
            <a:chExt cx="2880320" cy="367240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995686"/>
              <a:ext cx="2880320" cy="2880320"/>
            </a:xfrm>
            <a:prstGeom prst="rect">
              <a:avLst/>
            </a:prstGeom>
          </p:spPr>
        </p:pic>
        <p:sp>
          <p:nvSpPr>
            <p:cNvPr id="18" name="타원형 설명선 17"/>
            <p:cNvSpPr/>
            <p:nvPr/>
          </p:nvSpPr>
          <p:spPr>
            <a:xfrm>
              <a:off x="971600" y="1203598"/>
              <a:ext cx="2592288" cy="792088"/>
            </a:xfrm>
            <a:prstGeom prst="wedgeEllipseCallout">
              <a:avLst>
                <a:gd name="adj1" fmla="val -4553"/>
                <a:gd name="adj2" fmla="val 7011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619672" y="11238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안녕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796136" y="1082007"/>
            <a:ext cx="2016224" cy="2191634"/>
            <a:chOff x="6444208" y="915567"/>
            <a:chExt cx="2376264" cy="3456383"/>
          </a:xfrm>
        </p:grpSpPr>
        <p:grpSp>
          <p:nvGrpSpPr>
            <p:cNvPr id="21" name="그룹 20"/>
            <p:cNvGrpSpPr/>
            <p:nvPr/>
          </p:nvGrpSpPr>
          <p:grpSpPr>
            <a:xfrm>
              <a:off x="6444208" y="2211710"/>
              <a:ext cx="2376264" cy="2160240"/>
              <a:chOff x="1259632" y="2499742"/>
              <a:chExt cx="2376264" cy="2160240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259632" y="2499742"/>
                <a:ext cx="2376264" cy="2160240"/>
                <a:chOff x="1331640" y="2139702"/>
                <a:chExt cx="2376264" cy="2160240"/>
              </a:xfrm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1331640" y="2139702"/>
                  <a:ext cx="2376264" cy="2160240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1835696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2771800" y="2643758"/>
                  <a:ext cx="360040" cy="360040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직사각형 25"/>
              <p:cNvSpPr/>
              <p:nvPr/>
            </p:nvSpPr>
            <p:spPr>
              <a:xfrm>
                <a:off x="2051720" y="4083918"/>
                <a:ext cx="792088" cy="72008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6916376" y="915567"/>
              <a:ext cx="1445346" cy="136803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-6772" y="-46292"/>
            <a:ext cx="62522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칭찬도 욕도 아닌 말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3435846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사용자가 안녕이라고 입력하면 컴퓨터는 칭찬인지 욕인지 </a:t>
            </a:r>
            <a:r>
              <a:rPr lang="ko-KR" altLang="en-US" sz="1200" dirty="0" err="1" smtClean="0"/>
              <a:t>이진구분만</a:t>
            </a:r>
            <a:r>
              <a:rPr lang="ko-KR" altLang="en-US" sz="1200" dirty="0" smtClean="0"/>
              <a:t> 가능하다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안녕은 칭찬도 욕도 아닌 말이기 때문에 컴퓨터는 잘못된 답을 낸다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칭찬도 욕도 아닌 말을 판단할 수 </a:t>
            </a:r>
            <a:r>
              <a:rPr lang="ko-KR" altLang="en-US" sz="1200" dirty="0" smtClean="0">
                <a:solidFill>
                  <a:srgbClr val="FF0000"/>
                </a:solidFill>
              </a:rPr>
              <a:t>없다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779912" y="2223482"/>
            <a:ext cx="1368152" cy="228295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5976" y="771550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목차</a:t>
            </a:r>
            <a:endParaRPr lang="en-US" altLang="ko-KR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93552" y="1419622"/>
            <a:ext cx="5627657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9754" r="16526" b="2438"/>
          <a:stretch/>
        </p:blipFill>
        <p:spPr>
          <a:xfrm>
            <a:off x="791580" y="1909537"/>
            <a:ext cx="3168352" cy="25927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78000" r="13266" b="16400"/>
          <a:stretch/>
        </p:blipFill>
        <p:spPr>
          <a:xfrm>
            <a:off x="755576" y="1364613"/>
            <a:ext cx="3240360" cy="3600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6772" y="-46292"/>
            <a:ext cx="62522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칭찬도 욕도 아닌 말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571222"/>
            <a:ext cx="410445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해결방법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칭찬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욕 둘다 아닌 말이 있다는 것을 학습시킨다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300000"/>
              </a:lnSpc>
            </a:pPr>
            <a:endParaRPr lang="en-US" altLang="ko-KR" sz="1000" dirty="0"/>
          </a:p>
          <a:p>
            <a:pPr>
              <a:lnSpc>
                <a:spcPct val="300000"/>
              </a:lnSpc>
            </a:pPr>
            <a:r>
              <a:rPr lang="en-US" altLang="ko-KR" sz="1000" dirty="0" smtClean="0"/>
              <a:t>1. Normal </a:t>
            </a:r>
            <a:r>
              <a:rPr lang="ko-KR" altLang="en-US" sz="1000" dirty="0" smtClean="0"/>
              <a:t>이라는 레이블을 추가한다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sz="1000" dirty="0" smtClean="0"/>
              <a:t>2. </a:t>
            </a:r>
            <a:r>
              <a:rPr lang="ko-KR" altLang="en-US" sz="1000" dirty="0" smtClean="0"/>
              <a:t>데이터를 추가한다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sz="1000" dirty="0" smtClean="0"/>
              <a:t>3. </a:t>
            </a:r>
            <a:r>
              <a:rPr lang="ko-KR" altLang="en-US" sz="1000" dirty="0" smtClean="0"/>
              <a:t>컴퓨터를 다시 학습시킨다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13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34305" y="1112799"/>
            <a:ext cx="1977455" cy="1818991"/>
            <a:chOff x="251520" y="1337437"/>
            <a:chExt cx="3097973" cy="3456384"/>
          </a:xfrm>
        </p:grpSpPr>
        <p:grpSp>
          <p:nvGrpSpPr>
            <p:cNvPr id="15" name="그룹 14"/>
            <p:cNvGrpSpPr/>
            <p:nvPr/>
          </p:nvGrpSpPr>
          <p:grpSpPr>
            <a:xfrm>
              <a:off x="251520" y="1337437"/>
              <a:ext cx="3097973" cy="3456384"/>
              <a:chOff x="683568" y="1203598"/>
              <a:chExt cx="2880320" cy="3672408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8" y="1995686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18" name="타원형 설명선 17"/>
              <p:cNvSpPr/>
              <p:nvPr/>
            </p:nvSpPr>
            <p:spPr>
              <a:xfrm>
                <a:off x="971600" y="1203598"/>
                <a:ext cx="2592288" cy="792088"/>
              </a:xfrm>
              <a:prstGeom prst="wedgeEllipseCallout">
                <a:avLst>
                  <a:gd name="adj1" fmla="val -4553"/>
                  <a:gd name="adj2" fmla="val 70112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475655" y="1525519"/>
              <a:ext cx="864096" cy="46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안녕</a:t>
              </a:r>
              <a:r>
                <a:rPr lang="en-US" altLang="ko-KR" sz="1000" dirty="0" smtClean="0"/>
                <a:t>!</a:t>
              </a:r>
              <a:endParaRPr lang="ko-KR" altLang="en-US" sz="1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0" b="9400"/>
          <a:stretch/>
        </p:blipFill>
        <p:spPr>
          <a:xfrm>
            <a:off x="5868144" y="1544191"/>
            <a:ext cx="2619110" cy="98246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454822" y="1379031"/>
            <a:ext cx="1757082" cy="1371162"/>
            <a:chOff x="1259632" y="2499742"/>
            <a:chExt cx="2376264" cy="2160240"/>
          </a:xfrm>
        </p:grpSpPr>
        <p:grpSp>
          <p:nvGrpSpPr>
            <p:cNvPr id="25" name="그룹 24"/>
            <p:cNvGrpSpPr/>
            <p:nvPr/>
          </p:nvGrpSpPr>
          <p:grpSpPr>
            <a:xfrm>
              <a:off x="1259632" y="2499742"/>
              <a:ext cx="2376264" cy="2160240"/>
              <a:chOff x="1331640" y="2139702"/>
              <a:chExt cx="2376264" cy="216024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331640" y="2139702"/>
                <a:ext cx="2376264" cy="2160240"/>
              </a:xfrm>
              <a:prstGeom prst="ellipse">
                <a:avLst/>
              </a:prstGeom>
              <a:solidFill>
                <a:srgbClr val="FFFF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835696" y="2643758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771800" y="2643758"/>
                <a:ext cx="360040" cy="36004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051720" y="4083918"/>
              <a:ext cx="792088" cy="72008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6772" y="-46292"/>
            <a:ext cx="62522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칭찬도 욕도 아닌 말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309672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칭찬도 욕도 아닌 말을 했을 때 무표정을 </a:t>
            </a:r>
            <a:r>
              <a:rPr lang="ko-KR" altLang="en-US" dirty="0" smtClean="0"/>
              <a:t>유지하는 기능을 추가한다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조건블록을</a:t>
            </a:r>
            <a:r>
              <a:rPr lang="ko-KR" altLang="en-US" sz="1200" dirty="0" smtClean="0"/>
              <a:t> 이용하여 대답을 인식하여 평범한 말인지 판별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평범한 말일 때 모양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얼굴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무표정으로 바꾸기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대화 내용을 학습시키기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컴퓨터는 </a:t>
            </a:r>
            <a:r>
              <a:rPr lang="en-US" altLang="ko-KR" sz="1200" dirty="0" smtClean="0"/>
              <a:t>“…” </a:t>
            </a:r>
            <a:r>
              <a:rPr lang="ko-KR" altLang="en-US" sz="1200" dirty="0" smtClean="0"/>
              <a:t>라고 출력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2555776" y="1923678"/>
            <a:ext cx="648072" cy="144016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404219" y="1328291"/>
            <a:ext cx="3130491" cy="108012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404219" y="3003798"/>
            <a:ext cx="3078978" cy="1177356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6765" y="1868351"/>
            <a:ext cx="2113027" cy="1930876"/>
            <a:chOff x="586765" y="1868351"/>
            <a:chExt cx="2113027" cy="1930876"/>
          </a:xfrm>
        </p:grpSpPr>
        <p:sp>
          <p:nvSpPr>
            <p:cNvPr id="2" name="직사각형 1"/>
            <p:cNvSpPr/>
            <p:nvPr/>
          </p:nvSpPr>
          <p:spPr>
            <a:xfrm>
              <a:off x="611560" y="1868351"/>
              <a:ext cx="2088232" cy="2713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6765" y="3527876"/>
              <a:ext cx="2088232" cy="27135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91630"/>
            <a:ext cx="3096344" cy="2757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4604834"/>
            <a:ext cx="53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대화 내용을 학습한다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2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28991"/>
            <a:ext cx="2232248" cy="198818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96809" y="1137983"/>
            <a:ext cx="2501538" cy="1979197"/>
            <a:chOff x="164141" y="1275606"/>
            <a:chExt cx="3097973" cy="3456384"/>
          </a:xfrm>
        </p:grpSpPr>
        <p:grpSp>
          <p:nvGrpSpPr>
            <p:cNvPr id="16" name="그룹 15"/>
            <p:cNvGrpSpPr/>
            <p:nvPr/>
          </p:nvGrpSpPr>
          <p:grpSpPr>
            <a:xfrm>
              <a:off x="164141" y="1275606"/>
              <a:ext cx="3097973" cy="3456384"/>
              <a:chOff x="683568" y="1203598"/>
              <a:chExt cx="2880320" cy="3672408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8" y="1995686"/>
                <a:ext cx="2880320" cy="2880320"/>
              </a:xfrm>
              <a:prstGeom prst="rect">
                <a:avLst/>
              </a:prstGeom>
            </p:spPr>
          </p:pic>
          <p:sp>
            <p:nvSpPr>
              <p:cNvPr id="19" name="타원형 설명선 18"/>
              <p:cNvSpPr/>
              <p:nvPr/>
            </p:nvSpPr>
            <p:spPr>
              <a:xfrm>
                <a:off x="971600" y="1203598"/>
                <a:ext cx="2592288" cy="792088"/>
              </a:xfrm>
              <a:prstGeom prst="wedgeEllipseCallout">
                <a:avLst>
                  <a:gd name="adj1" fmla="val -4553"/>
                  <a:gd name="adj2" fmla="val 70112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15616" y="1419622"/>
              <a:ext cx="1434025" cy="369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안녕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92263" y="1351426"/>
            <a:ext cx="2002579" cy="1569828"/>
            <a:chOff x="6372200" y="3162162"/>
            <a:chExt cx="2002579" cy="1569828"/>
          </a:xfrm>
        </p:grpSpPr>
        <p:grpSp>
          <p:nvGrpSpPr>
            <p:cNvPr id="22" name="그룹 21"/>
            <p:cNvGrpSpPr/>
            <p:nvPr/>
          </p:nvGrpSpPr>
          <p:grpSpPr>
            <a:xfrm>
              <a:off x="6372200" y="3162162"/>
              <a:ext cx="2002579" cy="1569828"/>
              <a:chOff x="6372200" y="1314227"/>
              <a:chExt cx="2002579" cy="1569828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6372200" y="1314227"/>
                <a:ext cx="2002579" cy="1569828"/>
                <a:chOff x="6372200" y="1314227"/>
                <a:chExt cx="2002579" cy="1569828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6372200" y="1314227"/>
                  <a:ext cx="2002579" cy="1569828"/>
                </a:xfrm>
                <a:prstGeom prst="ellipse">
                  <a:avLst/>
                </a:prstGeom>
                <a:solidFill>
                  <a:srgbClr val="FFFF0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6796989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7585884" y="1680520"/>
                  <a:ext cx="303421" cy="261638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달 24"/>
              <p:cNvSpPr/>
              <p:nvPr/>
            </p:nvSpPr>
            <p:spPr>
              <a:xfrm rot="5400000">
                <a:off x="7233255" y="2011795"/>
                <a:ext cx="288032" cy="918677"/>
              </a:xfrm>
              <a:prstGeom prst="mo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눈물 방울 22"/>
            <p:cNvSpPr/>
            <p:nvPr/>
          </p:nvSpPr>
          <p:spPr>
            <a:xfrm rot="18612737">
              <a:off x="6749944" y="3944175"/>
              <a:ext cx="303421" cy="264013"/>
            </a:xfrm>
            <a:prstGeom prst="teardrop">
              <a:avLst/>
            </a:prstGeom>
            <a:solidFill>
              <a:srgbClr val="00B0F0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341713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사용자가 안녕이라고 입력한다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컴퓨터가 잘못 판단하여 욕이라고 판단</a:t>
            </a:r>
            <a:endParaRPr lang="en-US" altLang="ko-KR" sz="1200" dirty="0" smtClean="0"/>
          </a:p>
          <a:p>
            <a:pPr>
              <a:lnSpc>
                <a:spcPct val="200000"/>
              </a:lnSpc>
            </a:pPr>
            <a:r>
              <a:rPr lang="en-US" altLang="ko-KR" sz="1200" dirty="0" smtClean="0"/>
              <a:t>3. </a:t>
            </a:r>
            <a:r>
              <a:rPr lang="ko-KR" altLang="en-US" sz="1200" dirty="0" smtClean="0"/>
              <a:t>잘못 </a:t>
            </a:r>
            <a:r>
              <a:rPr lang="ko-KR" altLang="en-US" sz="1200" dirty="0" smtClean="0"/>
              <a:t>판단한 </a:t>
            </a:r>
            <a:r>
              <a:rPr lang="ko-KR" altLang="en-US" sz="1200" dirty="0" smtClean="0"/>
              <a:t>말을 </a:t>
            </a:r>
            <a:r>
              <a:rPr lang="ko-KR" altLang="en-US" sz="1200" dirty="0" smtClean="0"/>
              <a:t>학습을 해서 잘못된 학습을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오른쪽 화살표 2"/>
          <p:cNvSpPr/>
          <p:nvPr/>
        </p:nvSpPr>
        <p:spPr>
          <a:xfrm>
            <a:off x="2699792" y="1995686"/>
            <a:ext cx="504056" cy="216024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5610914" y="1979357"/>
            <a:ext cx="473254" cy="213629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" t="26201" r="19390" b="68199"/>
          <a:stretch/>
        </p:blipFill>
        <p:spPr>
          <a:xfrm>
            <a:off x="4860032" y="987870"/>
            <a:ext cx="2736304" cy="2880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403409" y="999950"/>
            <a:ext cx="3130491" cy="108012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403409" y="2675457"/>
            <a:ext cx="3078978" cy="1177356"/>
          </a:xfrm>
          <a:prstGeom prst="rect">
            <a:avLst/>
          </a:prstGeom>
        </p:spPr>
      </p:pic>
      <p:sp>
        <p:nvSpPr>
          <p:cNvPr id="8" name="&quot;없음&quot; 기호 7"/>
          <p:cNvSpPr/>
          <p:nvPr/>
        </p:nvSpPr>
        <p:spPr>
          <a:xfrm>
            <a:off x="439966" y="1131590"/>
            <a:ext cx="2719231" cy="2520280"/>
          </a:xfrm>
          <a:prstGeom prst="noSmoking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58400"/>
          <a:stretch/>
        </p:blipFill>
        <p:spPr>
          <a:xfrm>
            <a:off x="4285568" y="1659570"/>
            <a:ext cx="1878295" cy="64807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0" b="31801"/>
          <a:stretch/>
        </p:blipFill>
        <p:spPr>
          <a:xfrm>
            <a:off x="6516216" y="1636865"/>
            <a:ext cx="1878295" cy="718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4" b="16042"/>
          <a:stretch/>
        </p:blipFill>
        <p:spPr>
          <a:xfrm>
            <a:off x="4499992" y="2772692"/>
            <a:ext cx="3489362" cy="108012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494" y="42465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학습하는 부분을 지우는 것은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머신러닝의</a:t>
            </a:r>
            <a:r>
              <a:rPr lang="ko-KR" altLang="en-US" sz="1200" dirty="0" smtClean="0"/>
              <a:t> 의의에서 벗어난다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423812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정확도를 이용한다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ko-KR" altLang="en-US" sz="1200" dirty="0" smtClean="0"/>
              <a:t>정확도가 높을 경우에 학습을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" name="오른쪽 화살표 1"/>
          <p:cNvSpPr/>
          <p:nvPr/>
        </p:nvSpPr>
        <p:spPr>
          <a:xfrm>
            <a:off x="3635896" y="4360949"/>
            <a:ext cx="966092" cy="216024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19672" y="936752"/>
            <a:ext cx="2700403" cy="3600400"/>
            <a:chOff x="593506" y="1059582"/>
            <a:chExt cx="2700403" cy="36004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79876"/>
            <a:stretch/>
          </p:blipFill>
          <p:spPr>
            <a:xfrm>
              <a:off x="593506" y="1059582"/>
              <a:ext cx="2700403" cy="79208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00"/>
            <a:stretch/>
          </p:blipFill>
          <p:spPr>
            <a:xfrm>
              <a:off x="593506" y="1851670"/>
              <a:ext cx="2700403" cy="2808312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" b="6517"/>
          <a:stretch/>
        </p:blipFill>
        <p:spPr>
          <a:xfrm>
            <a:off x="4640770" y="1890505"/>
            <a:ext cx="2906629" cy="13609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1520" y="-17355"/>
            <a:ext cx="453650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고치기 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–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잘못된 학습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46599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완성된 스크래치 블록 코드의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9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07904" y="2283718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31590"/>
            <a:ext cx="2520280" cy="3509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7904" y="2279069"/>
            <a:ext cx="46085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인공지능 시스템의 기본적인 작동 원리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메커니즘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를 이해한다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en-US" altLang="ko-KR" sz="12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알고리즘의 </a:t>
            </a:r>
            <a:r>
              <a: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단계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처리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출력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인공지능의 구성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 </a:t>
            </a:r>
            <a:r>
              <a: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셋</a:t>
            </a:r>
            <a:r>
              <a: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학습 알고리즘</a:t>
            </a:r>
            <a:r>
              <a:rPr lang="en-US" altLang="ko-KR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예측 </a:t>
            </a:r>
            <a:r>
              <a:rPr lang="en-US" altLang="ko-KR" sz="11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지도 기반 머신 러닝 환경에서 분류 문제 이해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156363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9752" y="257175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'</a:t>
            </a:r>
            <a:r>
              <a:rPr lang="ko-KR" altLang="en-US" dirty="0"/>
              <a:t>기계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‘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컴퓨터가 </a:t>
            </a:r>
            <a:r>
              <a:rPr lang="ko-KR" altLang="en-US" dirty="0"/>
              <a:t>스스로 방대한 데이터를 분석해서 </a:t>
            </a:r>
            <a:r>
              <a:rPr lang="ko-KR" altLang="en-US" dirty="0" smtClean="0"/>
              <a:t> 미래를 </a:t>
            </a:r>
            <a:r>
              <a:rPr lang="ko-KR" altLang="en-US" dirty="0"/>
              <a:t>예측하는 기술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10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03598"/>
            <a:ext cx="3096344" cy="275781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563893" y="1347614"/>
            <a:ext cx="4608508" cy="400110"/>
            <a:chOff x="1637486" y="1491630"/>
            <a:chExt cx="1271912" cy="990191"/>
          </a:xfrm>
        </p:grpSpPr>
        <p:sp>
          <p:nvSpPr>
            <p:cNvPr id="3" name="직사각형 2"/>
            <p:cNvSpPr/>
            <p:nvPr/>
          </p:nvSpPr>
          <p:spPr>
            <a:xfrm>
              <a:off x="1637486" y="1491630"/>
              <a:ext cx="556461" cy="9901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멋있어 </a:t>
              </a:r>
              <a:r>
                <a:rPr lang="en-US" altLang="ko-KR" sz="2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= </a:t>
              </a:r>
              <a:r>
                <a:rPr lang="ko-KR" altLang="en-US" sz="2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칭찬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313189" y="1491630"/>
              <a:ext cx="596209" cy="9901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못생겼어</a:t>
              </a:r>
              <a:r>
                <a:rPr lang="ko-KR" altLang="en-US" sz="2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sz="2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 </a:t>
              </a:r>
              <a:r>
                <a:rPr lang="ko-KR" altLang="en-US" sz="20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욕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1995686"/>
            <a:ext cx="5256584" cy="216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600" dirty="0" smtClean="0"/>
              <a:t>멋있어는 칭찬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못생겼어</a:t>
            </a:r>
            <a:r>
              <a:rPr lang="ko-KR" altLang="en-US" sz="1600" dirty="0" smtClean="0"/>
              <a:t> 라는 말은 욕이다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1600" dirty="0" smtClean="0"/>
              <a:t>우리는 칭찬과 욕을 구분할 수 있다</a:t>
            </a:r>
            <a:endParaRPr lang="en-US" altLang="ko-KR" sz="1600" dirty="0" smtClean="0"/>
          </a:p>
          <a:p>
            <a:pPr>
              <a:lnSpc>
                <a:spcPct val="300000"/>
              </a:lnSpc>
            </a:pPr>
            <a:r>
              <a:rPr lang="ko-KR" altLang="en-US" sz="1600" dirty="0" smtClean="0"/>
              <a:t>대화를 통해 칭찬과 욕을 배웠기 때문이다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259632" y="1284652"/>
            <a:ext cx="1800200" cy="2595914"/>
            <a:chOff x="827584" y="1091124"/>
            <a:chExt cx="2880320" cy="38603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2499742"/>
              <a:ext cx="2160240" cy="2451734"/>
            </a:xfrm>
            <a:prstGeom prst="rect">
              <a:avLst/>
            </a:prstGeom>
          </p:spPr>
        </p:pic>
        <p:sp>
          <p:nvSpPr>
            <p:cNvPr id="4" name="구름 모양 설명선 3"/>
            <p:cNvSpPr/>
            <p:nvPr/>
          </p:nvSpPr>
          <p:spPr>
            <a:xfrm>
              <a:off x="1259632" y="1203598"/>
              <a:ext cx="2448272" cy="1152128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35141" y="1091124"/>
              <a:ext cx="4972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  <a:endPara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364088" y="1363346"/>
            <a:ext cx="2592288" cy="2520280"/>
            <a:chOff x="4644008" y="1317997"/>
            <a:chExt cx="3744416" cy="3550612"/>
          </a:xfrm>
        </p:grpSpPr>
        <p:grpSp>
          <p:nvGrpSpPr>
            <p:cNvPr id="13" name="그룹 12"/>
            <p:cNvGrpSpPr/>
            <p:nvPr/>
          </p:nvGrpSpPr>
          <p:grpSpPr>
            <a:xfrm>
              <a:off x="4644008" y="1317997"/>
              <a:ext cx="3744416" cy="3550612"/>
              <a:chOff x="4644008" y="1317997"/>
              <a:chExt cx="3744416" cy="355061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104" y="2582609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8" name="타원형 설명선 7"/>
              <p:cNvSpPr/>
              <p:nvPr/>
            </p:nvSpPr>
            <p:spPr>
              <a:xfrm flipH="1">
                <a:off x="4644008" y="1317997"/>
                <a:ext cx="3744416" cy="923330"/>
              </a:xfrm>
              <a:prstGeom prst="wedgeEllipseCallout">
                <a:avLst>
                  <a:gd name="adj1" fmla="val -3491"/>
                  <a:gd name="adj2" fmla="val 6321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352528" y="1487273"/>
              <a:ext cx="2327376" cy="6070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11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멋있어</a:t>
              </a:r>
              <a:r>
                <a:rPr lang="en-US" altLang="ko-KR" sz="11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, </a:t>
              </a:r>
              <a:r>
                <a:rPr lang="ko-KR" altLang="en-US" sz="11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착하다 </a:t>
              </a:r>
              <a:r>
                <a:rPr lang="en-US" altLang="ko-KR" sz="11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= </a:t>
              </a:r>
              <a:r>
                <a:rPr lang="ko-KR" altLang="en-US" sz="11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칭찬</a:t>
              </a:r>
              <a:endParaRPr lang="en-US" altLang="ko-KR" sz="11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  <a:p>
              <a:pPr algn="ctr"/>
              <a:r>
                <a:rPr lang="ko-KR" altLang="en-US" sz="11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못생겼어</a:t>
              </a:r>
              <a:r>
                <a:rPr lang="en-US" altLang="ko-KR" sz="11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 </a:t>
              </a:r>
              <a:r>
                <a:rPr lang="ko-KR" altLang="en-US" sz="11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나쁘다 </a:t>
              </a:r>
              <a:r>
                <a:rPr lang="en-US" altLang="ko-KR" sz="11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 </a:t>
              </a:r>
              <a:r>
                <a:rPr lang="ko-KR" altLang="en-US" sz="11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욕</a:t>
              </a:r>
              <a:endParaRPr lang="en-US" altLang="ko-KR" sz="11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3151" y="401191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컴퓨터에게 칭찬과 욕을 알려주기 전까지는 모른다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7411" y="401191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컴퓨터에게 칭찬과 욕을 알려준다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3960549" y="2641428"/>
            <a:ext cx="1440160" cy="432048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5" y="1290010"/>
            <a:ext cx="2520280" cy="2289852"/>
            <a:chOff x="-612576" y="1203598"/>
            <a:chExt cx="6264696" cy="371740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2536" y="2469266"/>
              <a:ext cx="2915200" cy="2451734"/>
            </a:xfrm>
            <a:prstGeom prst="rect">
              <a:avLst/>
            </a:prstGeom>
          </p:spPr>
        </p:pic>
        <p:sp>
          <p:nvSpPr>
            <p:cNvPr id="4" name="구름 모양 설명선 3"/>
            <p:cNvSpPr/>
            <p:nvPr/>
          </p:nvSpPr>
          <p:spPr>
            <a:xfrm>
              <a:off x="-612576" y="1203598"/>
              <a:ext cx="6264696" cy="1080120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15278" y="1451269"/>
              <a:ext cx="3359933" cy="6495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칭찬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46084" y="0"/>
            <a:ext cx="17863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배경지식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36096" y="1290010"/>
            <a:ext cx="2376264" cy="2217844"/>
            <a:chOff x="4644008" y="1317997"/>
            <a:chExt cx="3744416" cy="3550612"/>
          </a:xfrm>
        </p:grpSpPr>
        <p:grpSp>
          <p:nvGrpSpPr>
            <p:cNvPr id="8" name="그룹 7"/>
            <p:cNvGrpSpPr/>
            <p:nvPr/>
          </p:nvGrpSpPr>
          <p:grpSpPr>
            <a:xfrm>
              <a:off x="4644008" y="1317997"/>
              <a:ext cx="3744416" cy="3550612"/>
              <a:chOff x="4644008" y="1317997"/>
              <a:chExt cx="3744416" cy="355061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104" y="2582609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11" name="타원형 설명선 10"/>
              <p:cNvSpPr/>
              <p:nvPr/>
            </p:nvSpPr>
            <p:spPr>
              <a:xfrm flipH="1">
                <a:off x="4644008" y="1317997"/>
                <a:ext cx="3744416" cy="923330"/>
              </a:xfrm>
              <a:prstGeom prst="wedgeEllipseCallout">
                <a:avLst>
                  <a:gd name="adj1" fmla="val -3491"/>
                  <a:gd name="adj2" fmla="val 6321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352528" y="1487275"/>
              <a:ext cx="2327375" cy="7096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똑똑해</a:t>
              </a:r>
              <a:endPara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81693" y="3826255"/>
            <a:ext cx="8075396" cy="9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/>
              <a:t>칭찬과 욕을 알려주면 알려준 내용을 바탕으로 칭찬과 욕을 판단한다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똑똑해 </a:t>
            </a:r>
            <a:r>
              <a:rPr lang="ko-KR" altLang="en-US" sz="1600" dirty="0" err="1" smtClean="0"/>
              <a:t>라고</a:t>
            </a:r>
            <a:r>
              <a:rPr lang="ko-KR" altLang="en-US" sz="1600" dirty="0" smtClean="0"/>
              <a:t> 말하면 기존에 기억하고 있지 않는 </a:t>
            </a:r>
            <a:r>
              <a:rPr lang="ko-KR" altLang="en-US" sz="1600" dirty="0" err="1" smtClean="0"/>
              <a:t>말이어도</a:t>
            </a:r>
            <a:r>
              <a:rPr lang="ko-KR" altLang="en-US" sz="1600" dirty="0" smtClean="0"/>
              <a:t> 학습을 통해 답을 유추한다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3491880" y="2414458"/>
            <a:ext cx="1656184" cy="288032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6" y="2283718"/>
            <a:ext cx="3384376" cy="81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 따라 만들기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98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593</Words>
  <Application>Microsoft Office PowerPoint</Application>
  <PresentationFormat>화면 슬라이드 쇼(16:9)</PresentationFormat>
  <Paragraphs>129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휴먼매직체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PC</cp:lastModifiedBy>
  <cp:revision>139</cp:revision>
  <dcterms:created xsi:type="dcterms:W3CDTF">2017-10-09T14:40:52Z</dcterms:created>
  <dcterms:modified xsi:type="dcterms:W3CDTF">2020-01-21T06:52:41Z</dcterms:modified>
</cp:coreProperties>
</file>