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4" r:id="rId4"/>
    <p:sldId id="268" r:id="rId5"/>
    <p:sldId id="265" r:id="rId6"/>
    <p:sldId id="269" r:id="rId7"/>
    <p:sldId id="271" r:id="rId8"/>
    <p:sldId id="273" r:id="rId9"/>
    <p:sldId id="270" r:id="rId10"/>
    <p:sldId id="272" r:id="rId11"/>
    <p:sldId id="274" r:id="rId12"/>
    <p:sldId id="275" r:id="rId13"/>
    <p:sldId id="276" r:id="rId14"/>
    <p:sldId id="277" r:id="rId15"/>
    <p:sldId id="278" r:id="rId16"/>
    <p:sldId id="281" r:id="rId17"/>
    <p:sldId id="279" r:id="rId18"/>
    <p:sldId id="280" r:id="rId19"/>
    <p:sldId id="282" r:id="rId20"/>
    <p:sldId id="288" r:id="rId21"/>
    <p:sldId id="289" r:id="rId22"/>
    <p:sldId id="283" r:id="rId23"/>
    <p:sldId id="266" r:id="rId24"/>
    <p:sldId id="286" r:id="rId25"/>
    <p:sldId id="287" r:id="rId26"/>
    <p:sldId id="285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FFFF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70" autoAdjust="0"/>
    <p:restoredTop sz="94660"/>
  </p:normalViewPr>
  <p:slideViewPr>
    <p:cSldViewPr snapToGrid="0">
      <p:cViewPr varScale="1">
        <p:scale>
          <a:sx n="77" d="100"/>
          <a:sy n="77" d="100"/>
        </p:scale>
        <p:origin x="8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403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050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3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675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454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67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07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140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042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10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957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33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chineLearningPython/E.Korean-Subject-and-Predicate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3510341" y="1971098"/>
            <a:ext cx="5218335" cy="2918402"/>
            <a:chOff x="-2231235" y="6660317"/>
            <a:chExt cx="10810131" cy="2918402"/>
          </a:xfrm>
          <a:solidFill>
            <a:schemeClr val="bg1"/>
          </a:solidFill>
          <a:effectLst>
            <a:outerShdw blurRad="3556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39" name="양쪽 모서리가 둥근 사각형 38"/>
            <p:cNvSpPr/>
            <p:nvPr/>
          </p:nvSpPr>
          <p:spPr>
            <a:xfrm>
              <a:off x="-2231235" y="7043990"/>
              <a:ext cx="10810131" cy="2534729"/>
            </a:xfrm>
            <a:prstGeom prst="round2SameRect">
              <a:avLst>
                <a:gd name="adj1" fmla="val 1135"/>
                <a:gd name="adj2" fmla="val 8017"/>
              </a:avLst>
            </a:prstGeom>
            <a:grpFill/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2000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문장 성분과 머신러닝을 이용한 작문</a:t>
              </a:r>
              <a:endParaRPr lang="ko-KR" altLang="en-US" sz="44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grpFill/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컴퓨터시스템과 김한솔</a:t>
              </a:r>
              <a:r>
                <a:rPr lang="en-US" altLang="ko-KR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, </a:t>
              </a:r>
              <a:r>
                <a:rPr lang="ko-KR" altLang="en-US" sz="1400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지이삭</a:t>
              </a:r>
              <a:endPara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510342" y="1430372"/>
            <a:ext cx="5218334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 smtClean="0">
                <a:solidFill>
                  <a:prstClr val="black">
                    <a:lumMod val="85000"/>
                    <a:lumOff val="15000"/>
                  </a:prst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국어</a:t>
            </a:r>
            <a:endParaRPr lang="en-US" altLang="ko-KR" b="1" kern="0" dirty="0">
              <a:solidFill>
                <a:prstClr val="black">
                  <a:lumMod val="85000"/>
                  <a:lumOff val="15000"/>
                </a:prstClr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3798811" y="1576009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4179811" y="157987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4560811" y="158374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3875011" y="1649086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7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10014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145443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주어와 서술어</a:t>
                      </a:r>
                      <a:endParaRPr lang="ko-KR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33526" y="1499819"/>
            <a:ext cx="260665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주어와 서술어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845897" y="2454612"/>
            <a:ext cx="3741975" cy="584776"/>
            <a:chOff x="2628180" y="2414150"/>
            <a:chExt cx="3741975" cy="584776"/>
          </a:xfrm>
        </p:grpSpPr>
        <p:sp>
          <p:nvSpPr>
            <p:cNvPr id="6" name="직사각형 5"/>
            <p:cNvSpPr/>
            <p:nvPr/>
          </p:nvSpPr>
          <p:spPr>
            <a:xfrm>
              <a:off x="2628180" y="2414151"/>
              <a:ext cx="1438720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3200" b="1" dirty="0" smtClean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토끼가</a:t>
              </a:r>
              <a:endParaRPr lang="en-US" altLang="ko-KR" sz="32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40783" y="2414150"/>
              <a:ext cx="1429372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3200" b="1" cap="none" spc="0" dirty="0" smtClean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거북이</a:t>
              </a:r>
              <a:endParaRPr lang="en-US" altLang="ko-KR" sz="32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2845897" y="3593317"/>
            <a:ext cx="3741975" cy="584776"/>
            <a:chOff x="2628180" y="2414150"/>
            <a:chExt cx="3741975" cy="584776"/>
          </a:xfrm>
        </p:grpSpPr>
        <p:sp>
          <p:nvSpPr>
            <p:cNvPr id="43" name="직사각형 42"/>
            <p:cNvSpPr/>
            <p:nvPr/>
          </p:nvSpPr>
          <p:spPr>
            <a:xfrm>
              <a:off x="2628180" y="2414151"/>
              <a:ext cx="1438720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3200" b="1" dirty="0" smtClean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걷는다</a:t>
              </a:r>
              <a:endParaRPr lang="en-US" altLang="ko-KR" sz="32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940783" y="2414150"/>
              <a:ext cx="1429372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3200" b="1" dirty="0" smtClean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뛴다</a:t>
              </a:r>
              <a:endParaRPr lang="en-US" altLang="ko-KR" sz="32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845896" y="4879949"/>
            <a:ext cx="3741976" cy="584776"/>
            <a:chOff x="2628179" y="2414150"/>
            <a:chExt cx="3741976" cy="584776"/>
          </a:xfrm>
        </p:grpSpPr>
        <p:sp>
          <p:nvSpPr>
            <p:cNvPr id="47" name="직사각형 46"/>
            <p:cNvSpPr/>
            <p:nvPr/>
          </p:nvSpPr>
          <p:spPr>
            <a:xfrm>
              <a:off x="2628179" y="2414151"/>
              <a:ext cx="1821898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3200" b="1" smtClean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거북이가</a:t>
              </a:r>
              <a:endParaRPr lang="en-US" altLang="ko-KR" sz="32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940783" y="2414150"/>
              <a:ext cx="1429372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endParaRPr lang="en-US" altLang="ko-KR" sz="32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5158500" y="4879949"/>
            <a:ext cx="142937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32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걷는다</a:t>
            </a:r>
            <a:endParaRPr lang="en-US" altLang="ko-KR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461755" y="2392141"/>
            <a:ext cx="357822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서술어가 없다</a:t>
            </a:r>
            <a:endParaRPr lang="en-US" altLang="ko-KR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785562" y="3535134"/>
            <a:ext cx="293060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주어가 없다</a:t>
            </a:r>
            <a:endParaRPr lang="en-US" altLang="ko-KR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785563" y="4818393"/>
            <a:ext cx="293060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올바른 문장</a:t>
            </a:r>
            <a:endParaRPr lang="en-US" altLang="ko-KR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0070C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952485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10014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145443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주어와 서술어</a:t>
                      </a:r>
                      <a:endParaRPr lang="ko-KR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33526" y="1499819"/>
            <a:ext cx="260665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주어와 서술어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845897" y="2454612"/>
            <a:ext cx="3741975" cy="584776"/>
            <a:chOff x="2628180" y="2414150"/>
            <a:chExt cx="3741975" cy="584776"/>
          </a:xfrm>
        </p:grpSpPr>
        <p:sp>
          <p:nvSpPr>
            <p:cNvPr id="6" name="직사각형 5"/>
            <p:cNvSpPr/>
            <p:nvPr/>
          </p:nvSpPr>
          <p:spPr>
            <a:xfrm>
              <a:off x="2628180" y="2414151"/>
              <a:ext cx="1438720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3200" b="1" dirty="0" smtClean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가방이</a:t>
              </a:r>
              <a:endParaRPr lang="en-US" altLang="ko-KR" sz="32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40783" y="2414150"/>
              <a:ext cx="1429372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3200" b="1" cap="none" spc="0" dirty="0" smtClean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뛴다</a:t>
              </a:r>
              <a:endParaRPr lang="en-US" altLang="ko-KR" sz="32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6925553" y="2392141"/>
            <a:ext cx="465063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문장의 논리적 오류</a:t>
            </a:r>
            <a:endParaRPr lang="en-US" altLang="ko-KR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785563" y="3425012"/>
            <a:ext cx="293060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올바른 문장</a:t>
            </a:r>
            <a:endParaRPr lang="en-US" altLang="ko-KR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0070C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2845897" y="3486567"/>
            <a:ext cx="3741975" cy="584776"/>
            <a:chOff x="2628180" y="2414150"/>
            <a:chExt cx="3741975" cy="584776"/>
          </a:xfrm>
        </p:grpSpPr>
        <p:sp>
          <p:nvSpPr>
            <p:cNvPr id="30" name="직사각형 29"/>
            <p:cNvSpPr/>
            <p:nvPr/>
          </p:nvSpPr>
          <p:spPr>
            <a:xfrm>
              <a:off x="2628180" y="2414151"/>
              <a:ext cx="1438720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3200" b="1" dirty="0" smtClean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가방을</a:t>
              </a:r>
              <a:endParaRPr lang="en-US" altLang="ko-KR" sz="32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940783" y="2414150"/>
              <a:ext cx="1429372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3200" b="1" cap="none" spc="0" dirty="0" smtClean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맨다</a:t>
              </a:r>
              <a:endParaRPr lang="en-US" altLang="ko-KR" sz="32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1748308" y="4845841"/>
            <a:ext cx="9224492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5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문장 구조가 주어 </a:t>
            </a:r>
            <a:r>
              <a:rPr lang="en-US" altLang="ko-KR" sz="25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+ </a:t>
            </a:r>
            <a:r>
              <a:rPr lang="ko-KR" altLang="en-US" sz="25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서술어 일 때 반드시 올바른 문장은 아니다</a:t>
            </a:r>
            <a:endParaRPr lang="en-US" altLang="ko-KR" sz="25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>
              <a:lnSpc>
                <a:spcPct val="200000"/>
              </a:lnSpc>
            </a:pPr>
            <a:r>
              <a:rPr lang="ko-KR" altLang="en-US" sz="25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주어와 서술어는 반드시 현실적으로 가능한 관계이어야 한다</a:t>
            </a:r>
            <a:r>
              <a:rPr lang="en-US" altLang="ko-KR" sz="25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</a:t>
            </a:r>
            <a:endParaRPr lang="en-US" altLang="ko-KR" sz="2500" b="1" cap="none" spc="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400172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03730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635274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주어와 서술어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636533" y="2098855"/>
            <a:ext cx="4665707" cy="1638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실습</a:t>
            </a:r>
            <a:endParaRPr lang="en-US" altLang="ko-KR" sz="28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주어와 서술어를 이용한 작문</a:t>
            </a:r>
            <a:endParaRPr lang="en-US" altLang="ko-KR" sz="20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실습 프로그램을 통한 작문 테스트</a:t>
            </a:r>
            <a:endParaRPr lang="ko-KR" altLang="en-US" sz="1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651855" y="1626528"/>
            <a:ext cx="2338155" cy="2594140"/>
            <a:chOff x="2242553" y="2153848"/>
            <a:chExt cx="1780543" cy="1783631"/>
          </a:xfrm>
        </p:grpSpPr>
        <p:grpSp>
          <p:nvGrpSpPr>
            <p:cNvPr id="48" name="그룹 47"/>
            <p:cNvGrpSpPr/>
            <p:nvPr/>
          </p:nvGrpSpPr>
          <p:grpSpPr>
            <a:xfrm>
              <a:off x="2242553" y="2153848"/>
              <a:ext cx="1780543" cy="1783631"/>
              <a:chOff x="3942311" y="1938325"/>
              <a:chExt cx="1780543" cy="1783631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3942311" y="1938325"/>
                <a:ext cx="1780542" cy="1780542"/>
              </a:xfrm>
              <a:prstGeom prst="ellipse">
                <a:avLst/>
              </a:prstGeom>
              <a:ln w="12700" cap="rnd">
                <a:solidFill>
                  <a:schemeClr val="bg1">
                    <a:lumMod val="75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rgbClr val="4B7FFF"/>
                  </a:solidFill>
                </a:endParaRPr>
              </a:p>
            </p:txBody>
          </p:sp>
          <p:grpSp>
            <p:nvGrpSpPr>
              <p:cNvPr id="50" name="그룹 49"/>
              <p:cNvGrpSpPr/>
              <p:nvPr/>
            </p:nvGrpSpPr>
            <p:grpSpPr>
              <a:xfrm>
                <a:off x="3942312" y="1941414"/>
                <a:ext cx="1780542" cy="1780542"/>
                <a:chOff x="3942312" y="1941414"/>
                <a:chExt cx="1780542" cy="1780542"/>
              </a:xfrm>
            </p:grpSpPr>
            <p:sp>
              <p:nvSpPr>
                <p:cNvPr id="51" name="TextBox 50"/>
                <p:cNvSpPr txBox="1"/>
                <p:nvPr/>
              </p:nvSpPr>
              <p:spPr>
                <a:xfrm>
                  <a:off x="4248734" y="2774602"/>
                  <a:ext cx="1212114" cy="3597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7</a:t>
                  </a:r>
                  <a:r>
                    <a:rPr lang="en-US" altLang="ko-KR" sz="2800" b="1" dirty="0" smtClean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0</a:t>
                  </a:r>
                  <a:r>
                    <a:rPr lang="en-US" altLang="ko-KR" sz="1600" b="1" dirty="0" smtClean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%</a:t>
                  </a:r>
                  <a:endParaRPr lang="en-US" altLang="ko-KR" sz="16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endParaRPr>
                </a:p>
              </p:txBody>
            </p:sp>
            <p:sp>
              <p:nvSpPr>
                <p:cNvPr id="52" name="원호 51"/>
                <p:cNvSpPr/>
                <p:nvPr/>
              </p:nvSpPr>
              <p:spPr>
                <a:xfrm>
                  <a:off x="3942312" y="1941414"/>
                  <a:ext cx="1780542" cy="1780542"/>
                </a:xfrm>
                <a:prstGeom prst="arc">
                  <a:avLst>
                    <a:gd name="adj1" fmla="val 16200000"/>
                    <a:gd name="adj2" fmla="val 8831999"/>
                  </a:avLst>
                </a:prstGeom>
                <a:ln w="76200" cap="rnd">
                  <a:solidFill>
                    <a:schemeClr val="tx1">
                      <a:lumMod val="65000"/>
                      <a:lumOff val="3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rgbClr val="4B7FFF"/>
                    </a:solidFill>
                  </a:endParaRPr>
                </a:p>
              </p:txBody>
            </p:sp>
            <p:sp>
              <p:nvSpPr>
                <p:cNvPr id="54" name="Freeform 30"/>
                <p:cNvSpPr>
                  <a:spLocks/>
                </p:cNvSpPr>
                <p:nvPr/>
              </p:nvSpPr>
              <p:spPr bwMode="auto">
                <a:xfrm>
                  <a:off x="4766579" y="2582256"/>
                  <a:ext cx="54030" cy="56486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56" name="Freeform 11"/>
            <p:cNvSpPr>
              <a:spLocks noEditPoints="1"/>
            </p:cNvSpPr>
            <p:nvPr/>
          </p:nvSpPr>
          <p:spPr bwMode="auto">
            <a:xfrm>
              <a:off x="2996897" y="2478602"/>
              <a:ext cx="316272" cy="388293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8" name="타원 57"/>
          <p:cNvSpPr/>
          <p:nvPr/>
        </p:nvSpPr>
        <p:spPr>
          <a:xfrm>
            <a:off x="1666525" y="4761118"/>
            <a:ext cx="1378157" cy="1425575"/>
          </a:xfrm>
          <a:prstGeom prst="ellipse">
            <a:avLst/>
          </a:prstGeom>
          <a:ln w="12700" cap="rnd">
            <a:solidFill>
              <a:schemeClr val="bg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903700" y="5431986"/>
            <a:ext cx="938188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100%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문장의 성분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1" name="원호 60"/>
          <p:cNvSpPr/>
          <p:nvPr/>
        </p:nvSpPr>
        <p:spPr>
          <a:xfrm>
            <a:off x="1666526" y="4766057"/>
            <a:ext cx="1378157" cy="1423105"/>
          </a:xfrm>
          <a:prstGeom prst="arc">
            <a:avLst>
              <a:gd name="adj1" fmla="val 16200000"/>
              <a:gd name="adj2" fmla="val 16075991"/>
            </a:avLst>
          </a:prstGeom>
          <a:ln w="76200" cap="rnd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grpSp>
        <p:nvGrpSpPr>
          <p:cNvPr id="62" name="Group 28"/>
          <p:cNvGrpSpPr>
            <a:grpSpLocks noChangeAspect="1"/>
          </p:cNvGrpSpPr>
          <p:nvPr/>
        </p:nvGrpSpPr>
        <p:grpSpPr bwMode="auto">
          <a:xfrm>
            <a:off x="2203294" y="5048098"/>
            <a:ext cx="304619" cy="275296"/>
            <a:chOff x="496" y="4251"/>
            <a:chExt cx="641" cy="56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3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6" name="타원 65"/>
          <p:cNvSpPr/>
          <p:nvPr/>
        </p:nvSpPr>
        <p:spPr>
          <a:xfrm>
            <a:off x="5393004" y="4761118"/>
            <a:ext cx="1378157" cy="1423106"/>
          </a:xfrm>
          <a:prstGeom prst="ellipse">
            <a:avLst/>
          </a:prstGeom>
          <a:ln w="12700" cap="rnd">
            <a:solidFill>
              <a:schemeClr val="bg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630179" y="5429517"/>
            <a:ext cx="938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100%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주어와 서술어</a:t>
            </a:r>
            <a:endParaRPr lang="en-US" altLang="ko-KR" sz="8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9" name="원호 68"/>
          <p:cNvSpPr/>
          <p:nvPr/>
        </p:nvSpPr>
        <p:spPr>
          <a:xfrm>
            <a:off x="5393005" y="4763588"/>
            <a:ext cx="1378157" cy="1423105"/>
          </a:xfrm>
          <a:prstGeom prst="arc">
            <a:avLst>
              <a:gd name="adj1" fmla="val 16200000"/>
              <a:gd name="adj2" fmla="val 16110547"/>
            </a:avLst>
          </a:prstGeom>
          <a:ln w="76200" cap="rnd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grpSp>
        <p:nvGrpSpPr>
          <p:cNvPr id="70" name="Group 28"/>
          <p:cNvGrpSpPr>
            <a:grpSpLocks noChangeAspect="1"/>
          </p:cNvGrpSpPr>
          <p:nvPr/>
        </p:nvGrpSpPr>
        <p:grpSpPr bwMode="auto">
          <a:xfrm>
            <a:off x="5929773" y="5045629"/>
            <a:ext cx="304619" cy="275296"/>
            <a:chOff x="496" y="4251"/>
            <a:chExt cx="641" cy="56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71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9119482" y="4761119"/>
            <a:ext cx="1378158" cy="1425574"/>
            <a:chOff x="3942311" y="1938325"/>
            <a:chExt cx="1780543" cy="1783631"/>
          </a:xfrm>
        </p:grpSpPr>
        <p:sp>
          <p:nvSpPr>
            <p:cNvPr id="74" name="타원 73"/>
            <p:cNvSpPr/>
            <p:nvPr/>
          </p:nvSpPr>
          <p:spPr>
            <a:xfrm>
              <a:off x="3942311" y="1938325"/>
              <a:ext cx="1780542" cy="1780542"/>
            </a:xfrm>
            <a:prstGeom prst="ellips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4B7FFF"/>
                </a:solidFill>
              </a:endParaRPr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3942312" y="1941414"/>
              <a:ext cx="1780542" cy="1780542"/>
              <a:chOff x="3942312" y="1941414"/>
              <a:chExt cx="1780542" cy="1780542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4248734" y="2774602"/>
                <a:ext cx="1212114" cy="885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0</a:t>
                </a:r>
                <a:r>
                  <a:rPr lang="en-US" altLang="ko-KR" sz="16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%</a:t>
                </a:r>
                <a:endParaRPr lang="en-US" altLang="ko-KR" sz="16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8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머신러닝</a:t>
                </a:r>
                <a:endParaRPr lang="en-US" altLang="ko-KR" sz="80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77" name="원호 76"/>
              <p:cNvSpPr/>
              <p:nvPr/>
            </p:nvSpPr>
            <p:spPr>
              <a:xfrm>
                <a:off x="3942312" y="1941414"/>
                <a:ext cx="1780542" cy="1780542"/>
              </a:xfrm>
              <a:prstGeom prst="arc">
                <a:avLst>
                  <a:gd name="adj1" fmla="val 16200000"/>
                  <a:gd name="adj2" fmla="val 16241158"/>
                </a:avLst>
              </a:prstGeom>
              <a:ln w="76200" cap="rnd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rgbClr val="4B7FFF"/>
                  </a:solidFill>
                </a:endParaRPr>
              </a:p>
            </p:txBody>
          </p:sp>
          <p:grpSp>
            <p:nvGrpSpPr>
              <p:cNvPr id="78" name="Group 28"/>
              <p:cNvGrpSpPr>
                <a:grpSpLocks noChangeAspect="1"/>
              </p:cNvGrpSpPr>
              <p:nvPr/>
            </p:nvGrpSpPr>
            <p:grpSpPr bwMode="auto">
              <a:xfrm>
                <a:off x="4635802" y="2294294"/>
                <a:ext cx="393559" cy="344441"/>
                <a:chOff x="496" y="4251"/>
                <a:chExt cx="641" cy="561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79" name="Freeform 30"/>
                <p:cNvSpPr>
                  <a:spLocks/>
                </p:cNvSpPr>
                <p:nvPr/>
              </p:nvSpPr>
              <p:spPr bwMode="auto">
                <a:xfrm>
                  <a:off x="709" y="4720"/>
                  <a:ext cx="88" cy="92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0" name="Freeform 31"/>
                <p:cNvSpPr>
                  <a:spLocks/>
                </p:cNvSpPr>
                <p:nvPr/>
              </p:nvSpPr>
              <p:spPr bwMode="auto">
                <a:xfrm>
                  <a:off x="496" y="4251"/>
                  <a:ext cx="641" cy="530"/>
                </a:xfrm>
                <a:custGeom>
                  <a:avLst/>
                  <a:gdLst>
                    <a:gd name="T0" fmla="*/ 3785 w 3847"/>
                    <a:gd name="T1" fmla="*/ 0 h 3180"/>
                    <a:gd name="T2" fmla="*/ 3800 w 3847"/>
                    <a:gd name="T3" fmla="*/ 2 h 3180"/>
                    <a:gd name="T4" fmla="*/ 3814 w 3847"/>
                    <a:gd name="T5" fmla="*/ 7 h 3180"/>
                    <a:gd name="T6" fmla="*/ 3827 w 3847"/>
                    <a:gd name="T7" fmla="*/ 16 h 3180"/>
                    <a:gd name="T8" fmla="*/ 3839 w 3847"/>
                    <a:gd name="T9" fmla="*/ 31 h 3180"/>
                    <a:gd name="T10" fmla="*/ 3846 w 3847"/>
                    <a:gd name="T11" fmla="*/ 49 h 3180"/>
                    <a:gd name="T12" fmla="*/ 3847 w 3847"/>
                    <a:gd name="T13" fmla="*/ 66 h 3180"/>
                    <a:gd name="T14" fmla="*/ 3842 w 3847"/>
                    <a:gd name="T15" fmla="*/ 85 h 3180"/>
                    <a:gd name="T16" fmla="*/ 2642 w 3847"/>
                    <a:gd name="T17" fmla="*/ 3110 h 3180"/>
                    <a:gd name="T18" fmla="*/ 2631 w 3847"/>
                    <a:gd name="T19" fmla="*/ 3130 h 3180"/>
                    <a:gd name="T20" fmla="*/ 2617 w 3847"/>
                    <a:gd name="T21" fmla="*/ 3147 h 3180"/>
                    <a:gd name="T22" fmla="*/ 2600 w 3847"/>
                    <a:gd name="T23" fmla="*/ 3161 h 3180"/>
                    <a:gd name="T24" fmla="*/ 2579 w 3847"/>
                    <a:gd name="T25" fmla="*/ 3172 h 3180"/>
                    <a:gd name="T26" fmla="*/ 2559 w 3847"/>
                    <a:gd name="T27" fmla="*/ 3178 h 3180"/>
                    <a:gd name="T28" fmla="*/ 2539 w 3847"/>
                    <a:gd name="T29" fmla="*/ 3180 h 3180"/>
                    <a:gd name="T30" fmla="*/ 2514 w 3847"/>
                    <a:gd name="T31" fmla="*/ 3177 h 3180"/>
                    <a:gd name="T32" fmla="*/ 2491 w 3847"/>
                    <a:gd name="T33" fmla="*/ 3168 h 3180"/>
                    <a:gd name="T34" fmla="*/ 1278 w 3847"/>
                    <a:gd name="T35" fmla="*/ 2591 h 3180"/>
                    <a:gd name="T36" fmla="*/ 2984 w 3847"/>
                    <a:gd name="T37" fmla="*/ 878 h 3180"/>
                    <a:gd name="T38" fmla="*/ 1036 w 3847"/>
                    <a:gd name="T39" fmla="*/ 2477 h 3180"/>
                    <a:gd name="T40" fmla="*/ 63 w 3847"/>
                    <a:gd name="T41" fmla="*/ 2014 h 3180"/>
                    <a:gd name="T42" fmla="*/ 42 w 3847"/>
                    <a:gd name="T43" fmla="*/ 2000 h 3180"/>
                    <a:gd name="T44" fmla="*/ 24 w 3847"/>
                    <a:gd name="T45" fmla="*/ 1983 h 3180"/>
                    <a:gd name="T46" fmla="*/ 11 w 3847"/>
                    <a:gd name="T47" fmla="*/ 1963 h 3180"/>
                    <a:gd name="T48" fmla="*/ 3 w 3847"/>
                    <a:gd name="T49" fmla="*/ 1940 h 3180"/>
                    <a:gd name="T50" fmla="*/ 0 w 3847"/>
                    <a:gd name="T51" fmla="*/ 1915 h 3180"/>
                    <a:gd name="T52" fmla="*/ 2 w 3847"/>
                    <a:gd name="T53" fmla="*/ 1891 h 3180"/>
                    <a:gd name="T54" fmla="*/ 10 w 3847"/>
                    <a:gd name="T55" fmla="*/ 1867 h 3180"/>
                    <a:gd name="T56" fmla="*/ 23 w 3847"/>
                    <a:gd name="T57" fmla="*/ 1846 h 3180"/>
                    <a:gd name="T58" fmla="*/ 41 w 3847"/>
                    <a:gd name="T59" fmla="*/ 1829 h 3180"/>
                    <a:gd name="T60" fmla="*/ 62 w 3847"/>
                    <a:gd name="T61" fmla="*/ 1816 h 3180"/>
                    <a:gd name="T62" fmla="*/ 3757 w 3847"/>
                    <a:gd name="T63" fmla="*/ 5 h 3180"/>
                    <a:gd name="T64" fmla="*/ 3771 w 3847"/>
                    <a:gd name="T65" fmla="*/ 1 h 3180"/>
                    <a:gd name="T66" fmla="*/ 3785 w 3847"/>
                    <a:gd name="T67" fmla="*/ 0 h 3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847" h="3180">
                      <a:moveTo>
                        <a:pt x="3785" y="0"/>
                      </a:moveTo>
                      <a:lnTo>
                        <a:pt x="3800" y="2"/>
                      </a:lnTo>
                      <a:lnTo>
                        <a:pt x="3814" y="7"/>
                      </a:lnTo>
                      <a:lnTo>
                        <a:pt x="3827" y="16"/>
                      </a:lnTo>
                      <a:lnTo>
                        <a:pt x="3839" y="31"/>
                      </a:lnTo>
                      <a:lnTo>
                        <a:pt x="3846" y="49"/>
                      </a:lnTo>
                      <a:lnTo>
                        <a:pt x="3847" y="66"/>
                      </a:lnTo>
                      <a:lnTo>
                        <a:pt x="3842" y="85"/>
                      </a:lnTo>
                      <a:lnTo>
                        <a:pt x="2642" y="3110"/>
                      </a:lnTo>
                      <a:lnTo>
                        <a:pt x="2631" y="3130"/>
                      </a:lnTo>
                      <a:lnTo>
                        <a:pt x="2617" y="3147"/>
                      </a:lnTo>
                      <a:lnTo>
                        <a:pt x="2600" y="3161"/>
                      </a:lnTo>
                      <a:lnTo>
                        <a:pt x="2579" y="3172"/>
                      </a:lnTo>
                      <a:lnTo>
                        <a:pt x="2559" y="3178"/>
                      </a:lnTo>
                      <a:lnTo>
                        <a:pt x="2539" y="3180"/>
                      </a:lnTo>
                      <a:lnTo>
                        <a:pt x="2514" y="3177"/>
                      </a:lnTo>
                      <a:lnTo>
                        <a:pt x="2491" y="3168"/>
                      </a:lnTo>
                      <a:lnTo>
                        <a:pt x="1278" y="2591"/>
                      </a:lnTo>
                      <a:lnTo>
                        <a:pt x="2984" y="878"/>
                      </a:lnTo>
                      <a:lnTo>
                        <a:pt x="1036" y="2477"/>
                      </a:lnTo>
                      <a:lnTo>
                        <a:pt x="63" y="2014"/>
                      </a:lnTo>
                      <a:lnTo>
                        <a:pt x="42" y="2000"/>
                      </a:lnTo>
                      <a:lnTo>
                        <a:pt x="24" y="1983"/>
                      </a:lnTo>
                      <a:lnTo>
                        <a:pt x="11" y="1963"/>
                      </a:lnTo>
                      <a:lnTo>
                        <a:pt x="3" y="1940"/>
                      </a:lnTo>
                      <a:lnTo>
                        <a:pt x="0" y="1915"/>
                      </a:lnTo>
                      <a:lnTo>
                        <a:pt x="2" y="1891"/>
                      </a:lnTo>
                      <a:lnTo>
                        <a:pt x="10" y="1867"/>
                      </a:lnTo>
                      <a:lnTo>
                        <a:pt x="23" y="1846"/>
                      </a:lnTo>
                      <a:lnTo>
                        <a:pt x="41" y="1829"/>
                      </a:lnTo>
                      <a:lnTo>
                        <a:pt x="62" y="1816"/>
                      </a:lnTo>
                      <a:lnTo>
                        <a:pt x="3757" y="5"/>
                      </a:lnTo>
                      <a:lnTo>
                        <a:pt x="3771" y="1"/>
                      </a:lnTo>
                      <a:lnTo>
                        <a:pt x="378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3550688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03730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635274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주어와 서술어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33525" y="1464572"/>
            <a:ext cx="25108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프로그램 소개</a:t>
            </a:r>
            <a:endParaRPr lang="ko-KR" altLang="en-US" sz="1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707827" y="5362609"/>
            <a:ext cx="874851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배포된 </a:t>
            </a:r>
            <a:r>
              <a:rPr lang="en-US" altLang="ko-KR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~ </a:t>
            </a:r>
            <a:r>
              <a:rPr lang="ko-KR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실행</a:t>
            </a:r>
            <a:endParaRPr lang="ko-KR" altLang="en-US" sz="1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6189" y="3518601"/>
            <a:ext cx="838200" cy="6858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4793" y="1804523"/>
            <a:ext cx="5741431" cy="337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966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03730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635274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주어와 서술어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707827" y="5362609"/>
            <a:ext cx="874851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작문을 하여 문장을 입력하면 문장 성분이 구분이 된다</a:t>
            </a:r>
            <a:r>
              <a:rPr lang="en-US" altLang="ko-KR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1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33525" y="1464572"/>
            <a:ext cx="25108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프로그램 소개</a:t>
            </a:r>
            <a:endParaRPr lang="ko-KR" altLang="en-US" sz="1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100" y="2165658"/>
            <a:ext cx="5590315" cy="32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3816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03730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635274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주어와 서술어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707827" y="5362609"/>
            <a:ext cx="8748511" cy="474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주어와 서술어 둘 중 하나가 없는 경우 문법적 오류를 알려준다</a:t>
            </a:r>
            <a:r>
              <a:rPr lang="en-US" altLang="ko-KR" sz="1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1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33525" y="1464572"/>
            <a:ext cx="25108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프로그램 소개</a:t>
            </a:r>
            <a:endParaRPr lang="ko-KR" altLang="en-US" sz="1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023" y="2132698"/>
            <a:ext cx="5373666" cy="314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3030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03730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635274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주어와 서술어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707827" y="5362609"/>
            <a:ext cx="8748511" cy="530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띄어쓰기가 없는 경우에도 문법적 오류를 알려준다</a:t>
            </a:r>
            <a:r>
              <a:rPr lang="en-US" altLang="ko-KR" sz="1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1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33525" y="1464572"/>
            <a:ext cx="25108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프로그램 소개</a:t>
            </a:r>
            <a:endParaRPr lang="ko-KR" altLang="en-US" sz="1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034" y="2238740"/>
            <a:ext cx="5104095" cy="301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6839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03730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635274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주어와 서술어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707827" y="5362609"/>
            <a:ext cx="8748511" cy="530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작문한 문장을 선생님한테 검사를 받아 올바른 문장인지 확인 받는다</a:t>
            </a:r>
            <a:r>
              <a:rPr lang="en-US" altLang="ko-KR" sz="1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1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33525" y="1464572"/>
            <a:ext cx="25108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프로그램 소개</a:t>
            </a:r>
            <a:endParaRPr lang="ko-KR" altLang="en-US" sz="1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700" y="2616105"/>
            <a:ext cx="3059836" cy="244786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2139" y="2006303"/>
            <a:ext cx="5154199" cy="304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5748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03730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117787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주어와 서술어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33525" y="1464572"/>
            <a:ext cx="99917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실습</a:t>
            </a:r>
            <a:endParaRPr lang="ko-KR" altLang="en-US" sz="1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533112" y="3085339"/>
            <a:ext cx="8748511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문장 성분을 이용해 작문을 해보자</a:t>
            </a:r>
            <a:endParaRPr lang="ko-KR" altLang="en-US" sz="3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2697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03730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642435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주어와 서술어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636533" y="2098855"/>
            <a:ext cx="4665707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머신러닝</a:t>
            </a:r>
            <a:endParaRPr lang="en-US" altLang="ko-KR" sz="28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실습에 사용된 프로그램 이해</a:t>
            </a:r>
            <a:endParaRPr lang="en-US" altLang="ko-KR" sz="20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머신러닝의</a:t>
            </a:r>
            <a:r>
              <a:rPr lang="ko-KR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이해</a:t>
            </a:r>
            <a:endParaRPr lang="ko-KR" altLang="en-US" sz="1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651855" y="1626528"/>
            <a:ext cx="2338155" cy="2594140"/>
            <a:chOff x="2242553" y="2153848"/>
            <a:chExt cx="1780543" cy="1783631"/>
          </a:xfrm>
        </p:grpSpPr>
        <p:grpSp>
          <p:nvGrpSpPr>
            <p:cNvPr id="48" name="그룹 47"/>
            <p:cNvGrpSpPr/>
            <p:nvPr/>
          </p:nvGrpSpPr>
          <p:grpSpPr>
            <a:xfrm>
              <a:off x="2242553" y="2153848"/>
              <a:ext cx="1780543" cy="1783631"/>
              <a:chOff x="3942311" y="1938325"/>
              <a:chExt cx="1780543" cy="1783631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3942311" y="1938325"/>
                <a:ext cx="1780542" cy="1780542"/>
              </a:xfrm>
              <a:prstGeom prst="ellipse">
                <a:avLst/>
              </a:prstGeom>
              <a:ln w="12700" cap="rnd">
                <a:solidFill>
                  <a:schemeClr val="bg1">
                    <a:lumMod val="75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rgbClr val="4B7FFF"/>
                  </a:solidFill>
                </a:endParaRPr>
              </a:p>
            </p:txBody>
          </p:sp>
          <p:grpSp>
            <p:nvGrpSpPr>
              <p:cNvPr id="50" name="그룹 49"/>
              <p:cNvGrpSpPr/>
              <p:nvPr/>
            </p:nvGrpSpPr>
            <p:grpSpPr>
              <a:xfrm>
                <a:off x="3942312" y="1941414"/>
                <a:ext cx="1780542" cy="1780542"/>
                <a:chOff x="3942312" y="1941414"/>
                <a:chExt cx="1780542" cy="1780542"/>
              </a:xfrm>
            </p:grpSpPr>
            <p:sp>
              <p:nvSpPr>
                <p:cNvPr id="51" name="TextBox 50"/>
                <p:cNvSpPr txBox="1"/>
                <p:nvPr/>
              </p:nvSpPr>
              <p:spPr>
                <a:xfrm>
                  <a:off x="4248734" y="2774602"/>
                  <a:ext cx="1212114" cy="3597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b="1" dirty="0" smtClean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90</a:t>
                  </a:r>
                  <a:r>
                    <a:rPr lang="en-US" altLang="ko-KR" sz="1600" b="1" dirty="0" smtClean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%</a:t>
                  </a:r>
                  <a:endParaRPr lang="en-US" altLang="ko-KR" sz="16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endParaRPr>
                </a:p>
              </p:txBody>
            </p:sp>
            <p:sp>
              <p:nvSpPr>
                <p:cNvPr id="52" name="원호 51"/>
                <p:cNvSpPr/>
                <p:nvPr/>
              </p:nvSpPr>
              <p:spPr>
                <a:xfrm>
                  <a:off x="3942312" y="1941414"/>
                  <a:ext cx="1780542" cy="1780542"/>
                </a:xfrm>
                <a:prstGeom prst="arc">
                  <a:avLst>
                    <a:gd name="adj1" fmla="val 16200000"/>
                    <a:gd name="adj2" fmla="val 13756658"/>
                  </a:avLst>
                </a:prstGeom>
                <a:ln w="76200" cap="rnd">
                  <a:solidFill>
                    <a:schemeClr val="tx1">
                      <a:lumMod val="65000"/>
                      <a:lumOff val="3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rgbClr val="4B7FFF"/>
                    </a:solidFill>
                  </a:endParaRPr>
                </a:p>
              </p:txBody>
            </p:sp>
            <p:sp>
              <p:nvSpPr>
                <p:cNvPr id="54" name="Freeform 30"/>
                <p:cNvSpPr>
                  <a:spLocks/>
                </p:cNvSpPr>
                <p:nvPr/>
              </p:nvSpPr>
              <p:spPr bwMode="auto">
                <a:xfrm>
                  <a:off x="4766579" y="2582256"/>
                  <a:ext cx="54030" cy="56486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56" name="Freeform 11"/>
            <p:cNvSpPr>
              <a:spLocks noEditPoints="1"/>
            </p:cNvSpPr>
            <p:nvPr/>
          </p:nvSpPr>
          <p:spPr bwMode="auto">
            <a:xfrm>
              <a:off x="2996897" y="2478602"/>
              <a:ext cx="316272" cy="388293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8" name="타원 57"/>
          <p:cNvSpPr/>
          <p:nvPr/>
        </p:nvSpPr>
        <p:spPr>
          <a:xfrm>
            <a:off x="1666525" y="4761118"/>
            <a:ext cx="1378157" cy="1425575"/>
          </a:xfrm>
          <a:prstGeom prst="ellipse">
            <a:avLst/>
          </a:prstGeom>
          <a:ln w="12700" cap="rnd">
            <a:solidFill>
              <a:schemeClr val="bg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903700" y="5431986"/>
            <a:ext cx="938188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100%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문장의 성분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1" name="원호 60"/>
          <p:cNvSpPr/>
          <p:nvPr/>
        </p:nvSpPr>
        <p:spPr>
          <a:xfrm>
            <a:off x="1666526" y="4766057"/>
            <a:ext cx="1378157" cy="1423105"/>
          </a:xfrm>
          <a:prstGeom prst="arc">
            <a:avLst>
              <a:gd name="adj1" fmla="val 16200000"/>
              <a:gd name="adj2" fmla="val 16075991"/>
            </a:avLst>
          </a:prstGeom>
          <a:ln w="76200" cap="rnd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grpSp>
        <p:nvGrpSpPr>
          <p:cNvPr id="62" name="Group 28"/>
          <p:cNvGrpSpPr>
            <a:grpSpLocks noChangeAspect="1"/>
          </p:cNvGrpSpPr>
          <p:nvPr/>
        </p:nvGrpSpPr>
        <p:grpSpPr bwMode="auto">
          <a:xfrm>
            <a:off x="2203294" y="5048098"/>
            <a:ext cx="304619" cy="275296"/>
            <a:chOff x="496" y="4251"/>
            <a:chExt cx="641" cy="56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3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6" name="타원 65"/>
          <p:cNvSpPr/>
          <p:nvPr/>
        </p:nvSpPr>
        <p:spPr>
          <a:xfrm>
            <a:off x="5393004" y="4761118"/>
            <a:ext cx="1378157" cy="1423106"/>
          </a:xfrm>
          <a:prstGeom prst="ellipse">
            <a:avLst/>
          </a:prstGeom>
          <a:ln w="12700" cap="rnd">
            <a:solidFill>
              <a:schemeClr val="bg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630179" y="5429517"/>
            <a:ext cx="938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100%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주어와 서술어</a:t>
            </a:r>
            <a:endParaRPr lang="en-US" altLang="ko-KR" sz="8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9" name="원호 68"/>
          <p:cNvSpPr/>
          <p:nvPr/>
        </p:nvSpPr>
        <p:spPr>
          <a:xfrm>
            <a:off x="5393005" y="4763588"/>
            <a:ext cx="1378157" cy="1423105"/>
          </a:xfrm>
          <a:prstGeom prst="arc">
            <a:avLst>
              <a:gd name="adj1" fmla="val 16200000"/>
              <a:gd name="adj2" fmla="val 16110547"/>
            </a:avLst>
          </a:prstGeom>
          <a:ln w="76200" cap="rnd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grpSp>
        <p:nvGrpSpPr>
          <p:cNvPr id="70" name="Group 28"/>
          <p:cNvGrpSpPr>
            <a:grpSpLocks noChangeAspect="1"/>
          </p:cNvGrpSpPr>
          <p:nvPr/>
        </p:nvGrpSpPr>
        <p:grpSpPr bwMode="auto">
          <a:xfrm>
            <a:off x="5929773" y="5045629"/>
            <a:ext cx="304619" cy="275296"/>
            <a:chOff x="496" y="4251"/>
            <a:chExt cx="641" cy="56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71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4" name="타원 73"/>
          <p:cNvSpPr/>
          <p:nvPr/>
        </p:nvSpPr>
        <p:spPr>
          <a:xfrm>
            <a:off x="9119482" y="4761118"/>
            <a:ext cx="1378157" cy="1423106"/>
          </a:xfrm>
          <a:prstGeom prst="ellipse">
            <a:avLst/>
          </a:prstGeom>
          <a:ln w="12700" cap="rnd">
            <a:solidFill>
              <a:schemeClr val="bg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356657" y="5429517"/>
            <a:ext cx="938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100%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실습</a:t>
            </a:r>
            <a:endParaRPr lang="en-US" altLang="ko-KR" sz="8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7" name="원호 76"/>
          <p:cNvSpPr/>
          <p:nvPr/>
        </p:nvSpPr>
        <p:spPr>
          <a:xfrm>
            <a:off x="9119483" y="4763588"/>
            <a:ext cx="1378157" cy="1423105"/>
          </a:xfrm>
          <a:prstGeom prst="arc">
            <a:avLst>
              <a:gd name="adj1" fmla="val 16200000"/>
              <a:gd name="adj2" fmla="val 16148867"/>
            </a:avLst>
          </a:prstGeom>
          <a:ln w="76200" cap="rnd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grpSp>
        <p:nvGrpSpPr>
          <p:cNvPr id="78" name="Group 28"/>
          <p:cNvGrpSpPr>
            <a:grpSpLocks noChangeAspect="1"/>
          </p:cNvGrpSpPr>
          <p:nvPr/>
        </p:nvGrpSpPr>
        <p:grpSpPr bwMode="auto">
          <a:xfrm>
            <a:off x="9656251" y="5045629"/>
            <a:ext cx="304619" cy="275296"/>
            <a:chOff x="496" y="4251"/>
            <a:chExt cx="641" cy="56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79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08835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03730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320971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구조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주어와 서술어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1900584" y="2106400"/>
            <a:ext cx="485565" cy="542447"/>
            <a:chOff x="2332356" y="2273111"/>
            <a:chExt cx="1310718" cy="1539468"/>
          </a:xfrm>
        </p:grpSpPr>
        <p:sp>
          <p:nvSpPr>
            <p:cNvPr id="114" name="한쪽 모서리가 잘린 사각형 113"/>
            <p:cNvSpPr/>
            <p:nvPr/>
          </p:nvSpPr>
          <p:spPr>
            <a:xfrm>
              <a:off x="2332356" y="2273111"/>
              <a:ext cx="1310718" cy="1539468"/>
            </a:xfrm>
            <a:prstGeom prst="snip1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143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5" name="직각 삼각형 114"/>
            <p:cNvSpPr/>
            <p:nvPr/>
          </p:nvSpPr>
          <p:spPr>
            <a:xfrm>
              <a:off x="3413287" y="2287398"/>
              <a:ext cx="208357" cy="211751"/>
            </a:xfrm>
            <a:prstGeom prst="rtTriangl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4" name="Freeform 36"/>
            <p:cNvSpPr>
              <a:spLocks noEditPoints="1"/>
            </p:cNvSpPr>
            <p:nvPr/>
          </p:nvSpPr>
          <p:spPr bwMode="auto">
            <a:xfrm>
              <a:off x="2755256" y="2662755"/>
              <a:ext cx="456018" cy="766984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169920" y="2153793"/>
            <a:ext cx="709748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문장의 구조와 성분에 대해 이해할 수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있다</a:t>
            </a:r>
            <a:r>
              <a:rPr lang="en-US" altLang="ko-KR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908523" y="3235493"/>
            <a:ext cx="477626" cy="630286"/>
            <a:chOff x="8268336" y="2301685"/>
            <a:chExt cx="1310718" cy="1539468"/>
          </a:xfrm>
        </p:grpSpPr>
        <p:sp>
          <p:nvSpPr>
            <p:cNvPr id="130" name="한쪽 모서리가 잘린 사각형 129"/>
            <p:cNvSpPr/>
            <p:nvPr/>
          </p:nvSpPr>
          <p:spPr>
            <a:xfrm>
              <a:off x="8268336" y="2301685"/>
              <a:ext cx="1310718" cy="1539468"/>
            </a:xfrm>
            <a:prstGeom prst="snip1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143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1" name="직각 삼각형 130"/>
            <p:cNvSpPr/>
            <p:nvPr/>
          </p:nvSpPr>
          <p:spPr>
            <a:xfrm>
              <a:off x="9349267" y="2315972"/>
              <a:ext cx="208357" cy="211751"/>
            </a:xfrm>
            <a:prstGeom prst="rtTriangl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2" name="Freeform 6"/>
            <p:cNvSpPr>
              <a:spLocks/>
            </p:cNvSpPr>
            <p:nvPr/>
          </p:nvSpPr>
          <p:spPr bwMode="auto">
            <a:xfrm>
              <a:off x="8615171" y="2807727"/>
              <a:ext cx="617048" cy="547073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908523" y="4454093"/>
            <a:ext cx="477626" cy="638499"/>
            <a:chOff x="5300346" y="2287398"/>
            <a:chExt cx="1310718" cy="1539468"/>
          </a:xfrm>
        </p:grpSpPr>
        <p:sp>
          <p:nvSpPr>
            <p:cNvPr id="126" name="한쪽 모서리가 잘린 사각형 125"/>
            <p:cNvSpPr/>
            <p:nvPr/>
          </p:nvSpPr>
          <p:spPr>
            <a:xfrm>
              <a:off x="5300346" y="2287398"/>
              <a:ext cx="1310718" cy="1539468"/>
            </a:xfrm>
            <a:prstGeom prst="snip1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143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7" name="직각 삼각형 126"/>
            <p:cNvSpPr/>
            <p:nvPr/>
          </p:nvSpPr>
          <p:spPr>
            <a:xfrm>
              <a:off x="6381277" y="2301685"/>
              <a:ext cx="208357" cy="211751"/>
            </a:xfrm>
            <a:prstGeom prst="rtTriangl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3" name="Freeform 11"/>
            <p:cNvSpPr>
              <a:spLocks noEditPoints="1"/>
            </p:cNvSpPr>
            <p:nvPr/>
          </p:nvSpPr>
          <p:spPr bwMode="auto">
            <a:xfrm>
              <a:off x="5679287" y="2694741"/>
              <a:ext cx="607487" cy="745825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169919" y="3282346"/>
            <a:ext cx="7097485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문법에 맞는 국어 활동을 할 수 있다</a:t>
            </a:r>
            <a:r>
              <a:rPr lang="en-US" altLang="ko-KR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169919" y="4485127"/>
            <a:ext cx="7097485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학습에 사용된 </a:t>
            </a:r>
            <a:r>
              <a:rPr lang="ko-KR" altLang="en-US" sz="20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머신러닝에</a:t>
            </a:r>
            <a:r>
              <a:rPr lang="ko-KR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대해 설명할 수 있다</a:t>
            </a:r>
            <a:r>
              <a:rPr lang="en-US" altLang="ko-KR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4026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151071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714877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주어와 서술어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33525" y="1464572"/>
            <a:ext cx="162258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머신러닝</a:t>
            </a:r>
            <a:endParaRPr lang="ko-KR" altLang="en-US" sz="1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14525" y="2527068"/>
            <a:ext cx="95708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 </a:t>
            </a:r>
            <a:r>
              <a:rPr lang="ko-KR" altLang="en-US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해당 프로그램은 문장을 입력하게 되면</a:t>
            </a:r>
            <a:r>
              <a:rPr lang="en-US" altLang="ko-KR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, </a:t>
            </a:r>
            <a:r>
              <a:rPr lang="ko-KR" altLang="en-US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컴퓨터가 사전에 학습한 정보를 통해서 </a:t>
            </a:r>
            <a:r>
              <a:rPr lang="en-US" altLang="ko-KR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‘</a:t>
            </a:r>
            <a:r>
              <a:rPr lang="ko-KR" altLang="en-US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주어</a:t>
            </a:r>
            <a:r>
              <a:rPr lang="en-US" altLang="ko-KR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’</a:t>
            </a:r>
            <a:r>
              <a:rPr lang="ko-KR" altLang="en-US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인지 </a:t>
            </a:r>
            <a:r>
              <a:rPr lang="en-US" altLang="ko-KR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‘</a:t>
            </a:r>
            <a:r>
              <a:rPr lang="ko-KR" altLang="en-US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서술어</a:t>
            </a:r>
            <a:r>
              <a:rPr lang="en-US" altLang="ko-KR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’</a:t>
            </a:r>
            <a:r>
              <a:rPr lang="ko-KR" altLang="en-US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인지 또는 어떤 문장성분인지 </a:t>
            </a:r>
            <a:r>
              <a:rPr lang="ko-KR" altLang="en-US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판단할 수 있습니다</a:t>
            </a:r>
            <a:r>
              <a:rPr lang="en-US" altLang="ko-KR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HY견고딕" panose="02030600000101010101" pitchFamily="18" charset="-127"/>
                <a:ea typeface="문체부 바탕체" panose="02030609000101010101" pitchFamily="17" charset="-127"/>
              </a:rPr>
              <a:t> </a:t>
            </a:r>
            <a:r>
              <a:rPr lang="ko-KR" altLang="en-US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이같이 머신러닝</a:t>
            </a:r>
            <a:r>
              <a:rPr lang="en-US" altLang="ko-KR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(</a:t>
            </a:r>
            <a:r>
              <a:rPr lang="ko-KR" altLang="en-US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기계학습</a:t>
            </a:r>
            <a:r>
              <a:rPr lang="en-US" altLang="ko-KR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)</a:t>
            </a:r>
            <a:r>
              <a:rPr lang="ko-KR" altLang="en-US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이란</a:t>
            </a:r>
            <a:r>
              <a:rPr lang="en-US" altLang="ko-KR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, </a:t>
            </a:r>
            <a:r>
              <a:rPr lang="ko-KR" altLang="en-US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여러분들이 수업시간에 학습하는 것 같이 컴퓨터가 학습하는 것을 뜻합니다</a:t>
            </a:r>
            <a:r>
              <a:rPr lang="en-US" altLang="ko-KR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HY견고딕" panose="02030600000101010101" pitchFamily="18" charset="-127"/>
                <a:ea typeface="문체부 바탕체" panose="02030609000101010101" pitchFamily="17" charset="-127"/>
              </a:rPr>
              <a:t> </a:t>
            </a:r>
            <a:r>
              <a:rPr lang="ko-KR" altLang="en-US" u="sng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일반적인 프로그램</a:t>
            </a:r>
            <a:r>
              <a:rPr lang="ko-KR" altLang="en-US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은 문장을 입력하게 되면</a:t>
            </a:r>
            <a:r>
              <a:rPr lang="en-US" altLang="ko-KR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, </a:t>
            </a:r>
            <a:r>
              <a:rPr lang="ko-KR" altLang="en-US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미리 입력해 놓은 단어만 확인하여 판단하게 됩니다</a:t>
            </a:r>
            <a:r>
              <a:rPr lang="en-US" altLang="ko-KR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. </a:t>
            </a:r>
            <a:r>
              <a:rPr lang="ko-KR" altLang="en-US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하지만 </a:t>
            </a:r>
            <a:r>
              <a:rPr lang="ko-KR" altLang="en-US" u="sng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머신러닝을 사용한 프로그램</a:t>
            </a:r>
            <a:r>
              <a:rPr lang="ko-KR" altLang="en-US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은</a:t>
            </a:r>
            <a:r>
              <a:rPr lang="en-US" altLang="ko-KR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, </a:t>
            </a:r>
            <a:r>
              <a:rPr lang="ko-KR" altLang="en-US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미리 입력하지 않은 단어도 알아서 판단하여 </a:t>
            </a:r>
            <a:r>
              <a:rPr lang="ko-KR" altLang="en-US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어떤 문장성분인지 </a:t>
            </a:r>
            <a:r>
              <a:rPr lang="ko-KR" altLang="en-US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구분할 수 있게 됩니다</a:t>
            </a:r>
            <a:r>
              <a:rPr lang="en-US" altLang="ko-KR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. </a:t>
            </a:r>
            <a:r>
              <a:rPr lang="ko-KR" altLang="en-US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사전에 있는 모든 정보를 넣을 필요가 </a:t>
            </a:r>
            <a:r>
              <a:rPr lang="ko-KR" altLang="en-US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없는 </a:t>
            </a:r>
            <a:r>
              <a:rPr lang="ko-KR" altLang="en-US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것이죠</a:t>
            </a:r>
            <a:r>
              <a:rPr lang="en-US" altLang="ko-KR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.</a:t>
            </a:r>
            <a:endParaRPr lang="ko-KR" altLang="en-US" dirty="0">
              <a:latin typeface="HY견고딕" panose="02030600000101010101" pitchFamily="18" charset="-127"/>
              <a:ea typeface="문체부 바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46788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151071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714877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주어와 서술어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853852" y="1374654"/>
            <a:ext cx="2542784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머신러닝 </a:t>
            </a:r>
            <a:r>
              <a:rPr lang="en-US" altLang="ko-KR" sz="2800" b="1" dirty="0" smtClean="0">
                <a:solidFill>
                  <a:srgbClr val="44546A">
                    <a:lumMod val="75000"/>
                  </a:srgbClr>
                </a:solidFill>
              </a:rPr>
              <a:t>X</a:t>
            </a:r>
            <a:endParaRPr lang="ko-KR" altLang="en-US" sz="1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pic>
        <p:nvPicPr>
          <p:cNvPr id="1028" name="Picture 4" descr="책 일러스트 png에 대한 이미지 검색결과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0" t="20552" r="24165" b="20456"/>
          <a:stretch/>
        </p:blipFill>
        <p:spPr bwMode="auto">
          <a:xfrm>
            <a:off x="6620062" y="3891666"/>
            <a:ext cx="1714459" cy="198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w0.pngwave.com/png/238/413/the-battle-of-the-books-reading-book-discussion-club-library-book-png-clip-art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DEDEDE">
                  <a:alpha val="87059"/>
                </a:srgbClr>
              </a:clrFrom>
              <a:clrTo>
                <a:srgbClr val="DEDED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132" b="97123" l="10000" r="90000">
                        <a14:foregroundMark x1="18022" y1="19758" x2="18242" y2="23164"/>
                        <a14:foregroundMark x1="13407" y1="29069" x2="15934" y2="29145"/>
                        <a14:foregroundMark x1="15495" y1="29902" x2="15934" y2="29220"/>
                        <a14:foregroundMark x1="18901" y1="8403" x2="42967" y2="6132"/>
                        <a14:foregroundMark x1="18571" y1="9841" x2="54286" y2="8706"/>
                        <a14:foregroundMark x1="12527" y1="40575" x2="12967" y2="44360"/>
                        <a14:foregroundMark x1="18901" y1="90386" x2="49341" y2="97123"/>
                        <a14:foregroundMark x1="12637" y1="25889" x2="13187" y2="28463"/>
                        <a14:backgroundMark x1="10440" y1="25435" x2="10330" y2="27025"/>
                        <a14:backgroundMark x1="17033" y1="22786" x2="16703" y2="24073"/>
                        <a14:backgroundMark x1="10110" y1="26344" x2="13407" y2="29750"/>
                        <a14:backgroundMark x1="14066" y1="29523" x2="12527" y2="28842"/>
                        <a14:backgroundMark x1="11209" y1="25360" x2="10659" y2="26268"/>
                        <a14:backgroundMark x1="12747" y1="44663" x2="21868" y2="458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25" y="2848530"/>
            <a:ext cx="2177617" cy="316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omputer character png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254" y="3438991"/>
            <a:ext cx="1178196" cy="235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4" descr="computer character png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343" y="3438990"/>
            <a:ext cx="1178196" cy="235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891996" y="1464572"/>
            <a:ext cx="62087" cy="477749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 설명선 7"/>
          <p:cNvSpPr/>
          <p:nvPr/>
        </p:nvSpPr>
        <p:spPr>
          <a:xfrm>
            <a:off x="2764459" y="2203236"/>
            <a:ext cx="2020835" cy="932071"/>
          </a:xfrm>
          <a:prstGeom prst="wedgeRectCallout">
            <a:avLst>
              <a:gd name="adj1" fmla="val -2181"/>
              <a:gd name="adj2" fmla="val 8205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/>
              <a:t>친구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주어</a:t>
            </a:r>
            <a:endParaRPr lang="en-US" altLang="ko-KR" sz="1400" dirty="0" smtClean="0"/>
          </a:p>
          <a:p>
            <a:pPr algn="ctr">
              <a:lnSpc>
                <a:spcPct val="150000"/>
              </a:lnSpc>
            </a:pPr>
            <a:r>
              <a:rPr lang="ko-KR" altLang="en-US" sz="1400" dirty="0"/>
              <a:t>뛰</a:t>
            </a:r>
            <a:r>
              <a:rPr lang="ko-KR" altLang="en-US" sz="1400" dirty="0" smtClean="0"/>
              <a:t>다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서술어</a:t>
            </a:r>
            <a:endParaRPr lang="en-US" altLang="ko-KR" sz="1400" dirty="0" smtClean="0"/>
          </a:p>
          <a:p>
            <a:pPr algn="ctr">
              <a:lnSpc>
                <a:spcPct val="150000"/>
              </a:lnSpc>
            </a:pPr>
            <a:r>
              <a:rPr lang="ko-KR" altLang="en-US" sz="1400" dirty="0" smtClean="0"/>
              <a:t>뛰어간다 </a:t>
            </a:r>
            <a:r>
              <a:rPr lang="en-US" altLang="ko-KR" sz="1400" dirty="0" smtClean="0"/>
              <a:t>: </a:t>
            </a:r>
            <a:r>
              <a:rPr lang="en-US" altLang="ko-KR" sz="1400" dirty="0" smtClean="0">
                <a:solidFill>
                  <a:srgbClr val="C00000"/>
                </a:solidFill>
              </a:rPr>
              <a:t>???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9" name="구름 모양 설명선 8"/>
          <p:cNvSpPr/>
          <p:nvPr/>
        </p:nvSpPr>
        <p:spPr>
          <a:xfrm flipH="1">
            <a:off x="6211163" y="2203236"/>
            <a:ext cx="3620021" cy="1182810"/>
          </a:xfrm>
          <a:prstGeom prst="cloudCallout">
            <a:avLst>
              <a:gd name="adj1" fmla="val -38374"/>
              <a:gd name="adj2" fmla="val 7322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/>
              <a:t>친구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주어</a:t>
            </a:r>
            <a:endParaRPr lang="en-US" altLang="ko-KR" sz="1400" dirty="0" smtClean="0"/>
          </a:p>
          <a:p>
            <a:pPr algn="ctr">
              <a:lnSpc>
                <a:spcPct val="150000"/>
              </a:lnSpc>
            </a:pPr>
            <a:r>
              <a:rPr lang="ko-KR" altLang="en-US" sz="1400" dirty="0"/>
              <a:t>뛰</a:t>
            </a:r>
            <a:r>
              <a:rPr lang="ko-KR" altLang="en-US" sz="1400" dirty="0" smtClean="0"/>
              <a:t>다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서술어</a:t>
            </a:r>
            <a:endParaRPr lang="en-US" altLang="ko-KR" sz="1400" dirty="0" smtClean="0"/>
          </a:p>
          <a:p>
            <a:pPr algn="ctr">
              <a:lnSpc>
                <a:spcPct val="150000"/>
              </a:lnSpc>
            </a:pPr>
            <a:r>
              <a:rPr lang="ko-KR" altLang="en-US" sz="1400" dirty="0" smtClean="0"/>
              <a:t>뛰어간다 </a:t>
            </a:r>
            <a:r>
              <a:rPr lang="en-US" altLang="ko-KR" sz="1400" dirty="0" smtClean="0"/>
              <a:t>: </a:t>
            </a:r>
            <a:r>
              <a:rPr lang="ko-KR" altLang="en-US" sz="1400" dirty="0" smtClean="0">
                <a:solidFill>
                  <a:srgbClr val="0070C0"/>
                </a:solidFill>
              </a:rPr>
              <a:t>서술어일 것이다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2956142" y="5047989"/>
            <a:ext cx="789140" cy="388307"/>
          </a:xfrm>
          <a:prstGeom prst="rightArrow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>
            <a:off x="8647350" y="5047989"/>
            <a:ext cx="789140" cy="388307"/>
          </a:xfrm>
          <a:prstGeom prst="rightArrow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484467" y="1374654"/>
            <a:ext cx="2542784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머신러닝 </a:t>
            </a:r>
            <a:r>
              <a:rPr lang="en-US" altLang="ko-KR" sz="2800" b="1" dirty="0" smtClean="0">
                <a:solidFill>
                  <a:srgbClr val="44546A">
                    <a:lumMod val="75000"/>
                  </a:srgbClr>
                </a:solidFill>
              </a:rPr>
              <a:t>O</a:t>
            </a:r>
            <a:endParaRPr lang="ko-KR" altLang="en-US" sz="1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75334" y="5971869"/>
            <a:ext cx="1383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학습량이 많다</a:t>
            </a:r>
            <a:endParaRPr lang="ko-KR" alt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6823548" y="5926102"/>
            <a:ext cx="1383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학습량이 적다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085367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03730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790435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주어와 서술어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636533" y="2563071"/>
            <a:ext cx="4665707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마무리</a:t>
            </a:r>
            <a:endParaRPr lang="ko-KR" altLang="en-US" sz="1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651855" y="1626528"/>
            <a:ext cx="2338155" cy="2594140"/>
            <a:chOff x="2242553" y="2153848"/>
            <a:chExt cx="1780543" cy="1783631"/>
          </a:xfrm>
        </p:grpSpPr>
        <p:grpSp>
          <p:nvGrpSpPr>
            <p:cNvPr id="48" name="그룹 47"/>
            <p:cNvGrpSpPr/>
            <p:nvPr/>
          </p:nvGrpSpPr>
          <p:grpSpPr>
            <a:xfrm>
              <a:off x="2242553" y="2153848"/>
              <a:ext cx="1780543" cy="1783631"/>
              <a:chOff x="3942311" y="1938325"/>
              <a:chExt cx="1780543" cy="1783631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3942311" y="1938325"/>
                <a:ext cx="1780542" cy="1780542"/>
              </a:xfrm>
              <a:prstGeom prst="ellipse">
                <a:avLst/>
              </a:prstGeom>
              <a:ln w="12700" cap="rnd">
                <a:solidFill>
                  <a:schemeClr val="bg1">
                    <a:lumMod val="75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rgbClr val="4B7FFF"/>
                  </a:solidFill>
                </a:endParaRPr>
              </a:p>
            </p:txBody>
          </p:sp>
          <p:grpSp>
            <p:nvGrpSpPr>
              <p:cNvPr id="50" name="그룹 49"/>
              <p:cNvGrpSpPr/>
              <p:nvPr/>
            </p:nvGrpSpPr>
            <p:grpSpPr>
              <a:xfrm>
                <a:off x="3942312" y="1941414"/>
                <a:ext cx="1780542" cy="1780542"/>
                <a:chOff x="3942312" y="1941414"/>
                <a:chExt cx="1780542" cy="1780542"/>
              </a:xfrm>
            </p:grpSpPr>
            <p:sp>
              <p:nvSpPr>
                <p:cNvPr id="51" name="TextBox 50"/>
                <p:cNvSpPr txBox="1"/>
                <p:nvPr/>
              </p:nvSpPr>
              <p:spPr>
                <a:xfrm>
                  <a:off x="4248734" y="2774602"/>
                  <a:ext cx="1212114" cy="3597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b="1" dirty="0" smtClean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100</a:t>
                  </a:r>
                  <a:r>
                    <a:rPr lang="en-US" altLang="ko-KR" sz="1600" b="1" dirty="0" smtClean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%</a:t>
                  </a:r>
                  <a:endParaRPr lang="en-US" altLang="ko-KR" sz="16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endParaRPr>
                </a:p>
              </p:txBody>
            </p:sp>
            <p:sp>
              <p:nvSpPr>
                <p:cNvPr id="52" name="원호 51"/>
                <p:cNvSpPr/>
                <p:nvPr/>
              </p:nvSpPr>
              <p:spPr>
                <a:xfrm>
                  <a:off x="3942312" y="1941414"/>
                  <a:ext cx="1780542" cy="1780542"/>
                </a:xfrm>
                <a:prstGeom prst="arc">
                  <a:avLst>
                    <a:gd name="adj1" fmla="val 16200000"/>
                    <a:gd name="adj2" fmla="val 16184375"/>
                  </a:avLst>
                </a:prstGeom>
                <a:ln w="76200" cap="rnd">
                  <a:solidFill>
                    <a:schemeClr val="tx1">
                      <a:lumMod val="65000"/>
                      <a:lumOff val="3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rgbClr val="4B7FFF"/>
                    </a:solidFill>
                  </a:endParaRPr>
                </a:p>
              </p:txBody>
            </p:sp>
            <p:sp>
              <p:nvSpPr>
                <p:cNvPr id="54" name="Freeform 30"/>
                <p:cNvSpPr>
                  <a:spLocks/>
                </p:cNvSpPr>
                <p:nvPr/>
              </p:nvSpPr>
              <p:spPr bwMode="auto">
                <a:xfrm>
                  <a:off x="4766579" y="2582256"/>
                  <a:ext cx="54030" cy="56486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56" name="Freeform 11"/>
            <p:cNvSpPr>
              <a:spLocks noEditPoints="1"/>
            </p:cNvSpPr>
            <p:nvPr/>
          </p:nvSpPr>
          <p:spPr bwMode="auto">
            <a:xfrm>
              <a:off x="2996897" y="2478602"/>
              <a:ext cx="316272" cy="388293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8" name="타원 57"/>
          <p:cNvSpPr/>
          <p:nvPr/>
        </p:nvSpPr>
        <p:spPr>
          <a:xfrm>
            <a:off x="1666525" y="4761118"/>
            <a:ext cx="1378157" cy="1425575"/>
          </a:xfrm>
          <a:prstGeom prst="ellipse">
            <a:avLst/>
          </a:prstGeom>
          <a:ln w="12700" cap="rnd">
            <a:solidFill>
              <a:schemeClr val="bg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903700" y="5431986"/>
            <a:ext cx="938188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100%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문장의 성분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1" name="원호 60"/>
          <p:cNvSpPr/>
          <p:nvPr/>
        </p:nvSpPr>
        <p:spPr>
          <a:xfrm>
            <a:off x="1666526" y="4766057"/>
            <a:ext cx="1378157" cy="1423105"/>
          </a:xfrm>
          <a:prstGeom prst="arc">
            <a:avLst>
              <a:gd name="adj1" fmla="val 16200000"/>
              <a:gd name="adj2" fmla="val 16075991"/>
            </a:avLst>
          </a:prstGeom>
          <a:ln w="76200" cap="rnd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grpSp>
        <p:nvGrpSpPr>
          <p:cNvPr id="62" name="Group 28"/>
          <p:cNvGrpSpPr>
            <a:grpSpLocks noChangeAspect="1"/>
          </p:cNvGrpSpPr>
          <p:nvPr/>
        </p:nvGrpSpPr>
        <p:grpSpPr bwMode="auto">
          <a:xfrm>
            <a:off x="2203294" y="5048098"/>
            <a:ext cx="304619" cy="275296"/>
            <a:chOff x="496" y="4251"/>
            <a:chExt cx="641" cy="56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3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6" name="타원 65"/>
          <p:cNvSpPr/>
          <p:nvPr/>
        </p:nvSpPr>
        <p:spPr>
          <a:xfrm>
            <a:off x="5393004" y="4761118"/>
            <a:ext cx="1378157" cy="1423106"/>
          </a:xfrm>
          <a:prstGeom prst="ellipse">
            <a:avLst/>
          </a:prstGeom>
          <a:ln w="12700" cap="rnd">
            <a:solidFill>
              <a:schemeClr val="bg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630179" y="5429517"/>
            <a:ext cx="938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100%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주어와 서술어</a:t>
            </a:r>
            <a:endParaRPr lang="en-US" altLang="ko-KR" sz="8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9" name="원호 68"/>
          <p:cNvSpPr/>
          <p:nvPr/>
        </p:nvSpPr>
        <p:spPr>
          <a:xfrm>
            <a:off x="5393005" y="4763588"/>
            <a:ext cx="1378157" cy="1423105"/>
          </a:xfrm>
          <a:prstGeom prst="arc">
            <a:avLst>
              <a:gd name="adj1" fmla="val 16200000"/>
              <a:gd name="adj2" fmla="val 16110547"/>
            </a:avLst>
          </a:prstGeom>
          <a:ln w="76200" cap="rnd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grpSp>
        <p:nvGrpSpPr>
          <p:cNvPr id="70" name="Group 28"/>
          <p:cNvGrpSpPr>
            <a:grpSpLocks noChangeAspect="1"/>
          </p:cNvGrpSpPr>
          <p:nvPr/>
        </p:nvGrpSpPr>
        <p:grpSpPr bwMode="auto">
          <a:xfrm>
            <a:off x="5929773" y="5045629"/>
            <a:ext cx="304619" cy="275296"/>
            <a:chOff x="496" y="4251"/>
            <a:chExt cx="641" cy="56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71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4" name="타원 73"/>
          <p:cNvSpPr/>
          <p:nvPr/>
        </p:nvSpPr>
        <p:spPr>
          <a:xfrm>
            <a:off x="9119482" y="4761118"/>
            <a:ext cx="1378157" cy="1423106"/>
          </a:xfrm>
          <a:prstGeom prst="ellipse">
            <a:avLst/>
          </a:prstGeom>
          <a:ln w="12700" cap="rnd">
            <a:solidFill>
              <a:schemeClr val="bg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356657" y="5429517"/>
            <a:ext cx="938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100%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실습</a:t>
            </a:r>
            <a:endParaRPr lang="en-US" altLang="ko-KR" sz="8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7" name="원호 76"/>
          <p:cNvSpPr/>
          <p:nvPr/>
        </p:nvSpPr>
        <p:spPr>
          <a:xfrm>
            <a:off x="9119483" y="4763588"/>
            <a:ext cx="1378157" cy="1423105"/>
          </a:xfrm>
          <a:prstGeom prst="arc">
            <a:avLst>
              <a:gd name="adj1" fmla="val 16200000"/>
              <a:gd name="adj2" fmla="val 16148867"/>
            </a:avLst>
          </a:prstGeom>
          <a:ln w="76200" cap="rnd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grpSp>
        <p:nvGrpSpPr>
          <p:cNvPr id="78" name="Group 28"/>
          <p:cNvGrpSpPr>
            <a:grpSpLocks noChangeAspect="1"/>
          </p:cNvGrpSpPr>
          <p:nvPr/>
        </p:nvGrpSpPr>
        <p:grpSpPr bwMode="auto">
          <a:xfrm>
            <a:off x="9656251" y="5045629"/>
            <a:ext cx="304619" cy="275296"/>
            <a:chOff x="496" y="4251"/>
            <a:chExt cx="641" cy="56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79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88202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03730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942311" y="1938325"/>
            <a:ext cx="1780543" cy="1783631"/>
            <a:chOff x="3942311" y="1938325"/>
            <a:chExt cx="1780543" cy="1783631"/>
          </a:xfrm>
        </p:grpSpPr>
        <p:sp>
          <p:nvSpPr>
            <p:cNvPr id="94" name="타원 93"/>
            <p:cNvSpPr/>
            <p:nvPr/>
          </p:nvSpPr>
          <p:spPr>
            <a:xfrm>
              <a:off x="3942311" y="1938325"/>
              <a:ext cx="1780542" cy="1780542"/>
            </a:xfrm>
            <a:prstGeom prst="ellips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4B7FFF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3942312" y="1941414"/>
              <a:ext cx="1780542" cy="1780542"/>
              <a:chOff x="3942312" y="1941414"/>
              <a:chExt cx="1780542" cy="1780542"/>
            </a:xfrm>
          </p:grpSpPr>
          <p:sp>
            <p:nvSpPr>
              <p:cNvPr id="93" name="TextBox 92"/>
              <p:cNvSpPr txBox="1"/>
              <p:nvPr/>
            </p:nvSpPr>
            <p:spPr>
              <a:xfrm>
                <a:off x="4248734" y="2774602"/>
                <a:ext cx="121211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100</a:t>
                </a:r>
                <a:r>
                  <a:rPr lang="en-US" altLang="ko-KR" sz="16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%</a:t>
                </a:r>
                <a:endParaRPr lang="en-US" altLang="ko-KR" sz="16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CONTENTS A</a:t>
                </a:r>
              </a:p>
            </p:txBody>
          </p:sp>
          <p:sp>
            <p:nvSpPr>
              <p:cNvPr id="95" name="원호 94"/>
              <p:cNvSpPr/>
              <p:nvPr/>
            </p:nvSpPr>
            <p:spPr>
              <a:xfrm>
                <a:off x="3942312" y="1941414"/>
                <a:ext cx="1780542" cy="1780542"/>
              </a:xfrm>
              <a:prstGeom prst="arc">
                <a:avLst>
                  <a:gd name="adj1" fmla="val 16200000"/>
                  <a:gd name="adj2" fmla="val 16125960"/>
                </a:avLst>
              </a:prstGeom>
              <a:ln w="76200" cap="rnd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rgbClr val="4B7FFF"/>
                  </a:solidFill>
                </a:endParaRPr>
              </a:p>
            </p:txBody>
          </p:sp>
          <p:sp>
            <p:nvSpPr>
              <p:cNvPr id="97" name="Freeform 30"/>
              <p:cNvSpPr>
                <a:spLocks/>
              </p:cNvSpPr>
              <p:nvPr/>
            </p:nvSpPr>
            <p:spPr bwMode="auto">
              <a:xfrm>
                <a:off x="4766579" y="2582256"/>
                <a:ext cx="54030" cy="56486"/>
              </a:xfrm>
              <a:custGeom>
                <a:avLst/>
                <a:gdLst>
                  <a:gd name="T0" fmla="*/ 0 w 526"/>
                  <a:gd name="T1" fmla="*/ 0 h 553"/>
                  <a:gd name="T2" fmla="*/ 526 w 526"/>
                  <a:gd name="T3" fmla="*/ 250 h 553"/>
                  <a:gd name="T4" fmla="*/ 97 w 526"/>
                  <a:gd name="T5" fmla="*/ 542 h 553"/>
                  <a:gd name="T6" fmla="*/ 81 w 526"/>
                  <a:gd name="T7" fmla="*/ 549 h 553"/>
                  <a:gd name="T8" fmla="*/ 65 w 526"/>
                  <a:gd name="T9" fmla="*/ 553 h 553"/>
                  <a:gd name="T10" fmla="*/ 49 w 526"/>
                  <a:gd name="T11" fmla="*/ 552 h 553"/>
                  <a:gd name="T12" fmla="*/ 34 w 526"/>
                  <a:gd name="T13" fmla="*/ 546 h 553"/>
                  <a:gd name="T14" fmla="*/ 20 w 526"/>
                  <a:gd name="T15" fmla="*/ 535 h 553"/>
                  <a:gd name="T16" fmla="*/ 9 w 526"/>
                  <a:gd name="T17" fmla="*/ 522 h 553"/>
                  <a:gd name="T18" fmla="*/ 2 w 526"/>
                  <a:gd name="T19" fmla="*/ 507 h 553"/>
                  <a:gd name="T20" fmla="*/ 0 w 526"/>
                  <a:gd name="T21" fmla="*/ 490 h 553"/>
                  <a:gd name="T22" fmla="*/ 0 w 526"/>
                  <a:gd name="T23" fmla="*/ 0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6" h="553">
                    <a:moveTo>
                      <a:pt x="0" y="0"/>
                    </a:moveTo>
                    <a:lnTo>
                      <a:pt x="526" y="250"/>
                    </a:lnTo>
                    <a:lnTo>
                      <a:pt x="97" y="542"/>
                    </a:lnTo>
                    <a:lnTo>
                      <a:pt x="81" y="549"/>
                    </a:lnTo>
                    <a:lnTo>
                      <a:pt x="65" y="553"/>
                    </a:lnTo>
                    <a:lnTo>
                      <a:pt x="49" y="552"/>
                    </a:lnTo>
                    <a:lnTo>
                      <a:pt x="34" y="546"/>
                    </a:lnTo>
                    <a:lnTo>
                      <a:pt x="20" y="535"/>
                    </a:lnTo>
                    <a:lnTo>
                      <a:pt x="9" y="522"/>
                    </a:lnTo>
                    <a:lnTo>
                      <a:pt x="2" y="507"/>
                    </a:lnTo>
                    <a:lnTo>
                      <a:pt x="0" y="4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99" name="Freeform 11"/>
          <p:cNvSpPr>
            <a:spLocks noEditPoints="1"/>
          </p:cNvSpPr>
          <p:nvPr/>
        </p:nvSpPr>
        <p:spPr bwMode="auto">
          <a:xfrm>
            <a:off x="7157734" y="2294294"/>
            <a:ext cx="316272" cy="388293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709813" y="2794735"/>
            <a:ext cx="121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100</a:t>
            </a: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</p:txBody>
      </p:sp>
      <p:sp>
        <p:nvSpPr>
          <p:cNvPr id="101" name="타원 100"/>
          <p:cNvSpPr/>
          <p:nvPr/>
        </p:nvSpPr>
        <p:spPr>
          <a:xfrm>
            <a:off x="6403390" y="1958458"/>
            <a:ext cx="1780542" cy="1780542"/>
          </a:xfrm>
          <a:prstGeom prst="ellipse">
            <a:avLst/>
          </a:prstGeom>
          <a:ln w="12700" cap="rnd">
            <a:solidFill>
              <a:schemeClr val="bg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102" name="원호 101"/>
          <p:cNvSpPr/>
          <p:nvPr/>
        </p:nvSpPr>
        <p:spPr>
          <a:xfrm>
            <a:off x="6403391" y="1961547"/>
            <a:ext cx="1780542" cy="1780542"/>
          </a:xfrm>
          <a:prstGeom prst="arc">
            <a:avLst>
              <a:gd name="adj1" fmla="val 16200000"/>
              <a:gd name="adj2" fmla="val 16198276"/>
            </a:avLst>
          </a:prstGeom>
          <a:ln w="76200" cap="rnd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4248733" y="4916611"/>
            <a:ext cx="121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100</a:t>
            </a: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</p:txBody>
      </p:sp>
      <p:sp>
        <p:nvSpPr>
          <p:cNvPr id="136" name="타원 135"/>
          <p:cNvSpPr/>
          <p:nvPr/>
        </p:nvSpPr>
        <p:spPr>
          <a:xfrm>
            <a:off x="3942310" y="4080334"/>
            <a:ext cx="1780542" cy="1780542"/>
          </a:xfrm>
          <a:prstGeom prst="ellipse">
            <a:avLst/>
          </a:prstGeom>
          <a:ln w="12700" cap="rnd">
            <a:solidFill>
              <a:schemeClr val="bg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137" name="원호 136"/>
          <p:cNvSpPr/>
          <p:nvPr/>
        </p:nvSpPr>
        <p:spPr>
          <a:xfrm>
            <a:off x="3942311" y="4083423"/>
            <a:ext cx="1780542" cy="1780542"/>
          </a:xfrm>
          <a:prstGeom prst="arc">
            <a:avLst>
              <a:gd name="adj1" fmla="val 16200000"/>
              <a:gd name="adj2" fmla="val 16089546"/>
            </a:avLst>
          </a:prstGeom>
          <a:ln w="76200" cap="rnd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grpSp>
        <p:nvGrpSpPr>
          <p:cNvPr id="138" name="Group 28"/>
          <p:cNvGrpSpPr>
            <a:grpSpLocks noChangeAspect="1"/>
          </p:cNvGrpSpPr>
          <p:nvPr/>
        </p:nvGrpSpPr>
        <p:grpSpPr bwMode="auto">
          <a:xfrm>
            <a:off x="7080446" y="4480155"/>
            <a:ext cx="393559" cy="344441"/>
            <a:chOff x="496" y="4251"/>
            <a:chExt cx="641" cy="56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39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0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6709812" y="4936744"/>
            <a:ext cx="121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100</a:t>
            </a: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</p:txBody>
      </p:sp>
      <p:sp>
        <p:nvSpPr>
          <p:cNvPr id="143" name="타원 142"/>
          <p:cNvSpPr/>
          <p:nvPr/>
        </p:nvSpPr>
        <p:spPr>
          <a:xfrm>
            <a:off x="6403389" y="4100467"/>
            <a:ext cx="1780542" cy="1780542"/>
          </a:xfrm>
          <a:prstGeom prst="ellipse">
            <a:avLst/>
          </a:prstGeom>
          <a:ln w="12700" cap="rnd">
            <a:solidFill>
              <a:schemeClr val="bg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144" name="원호 143"/>
          <p:cNvSpPr/>
          <p:nvPr/>
        </p:nvSpPr>
        <p:spPr>
          <a:xfrm>
            <a:off x="6403390" y="4103556"/>
            <a:ext cx="1780542" cy="1780542"/>
          </a:xfrm>
          <a:prstGeom prst="arc">
            <a:avLst>
              <a:gd name="adj1" fmla="val 16200000"/>
              <a:gd name="adj2" fmla="val 16163915"/>
            </a:avLst>
          </a:prstGeom>
          <a:ln w="76200" cap="rnd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33525" y="4555106"/>
            <a:ext cx="2530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44546A">
                    <a:lumMod val="75000"/>
                  </a:srgbClr>
                </a:solidFill>
              </a:rPr>
              <a:t>실습</a:t>
            </a:r>
            <a:endParaRPr lang="en-US" altLang="ko-KR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주어와 서술어를 이용한 작문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615967" y="2151354"/>
            <a:ext cx="25309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44546A">
                    <a:lumMod val="75000"/>
                  </a:srgbClr>
                </a:solidFill>
              </a:rPr>
              <a:t>주어와 서술어</a:t>
            </a:r>
            <a:endParaRPr lang="en-US" altLang="ko-KR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주 성분 만으로 문장이 된다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주어와 서술어는 반드시 </a:t>
            </a:r>
            <a:endParaRPr lang="en-US" altLang="ko-KR" sz="14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문장에 있어야 한다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615967" y="4293363"/>
            <a:ext cx="2530999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44546A">
                    <a:lumMod val="75000"/>
                  </a:srgbClr>
                </a:solidFill>
              </a:rPr>
              <a:t>머신러닝</a:t>
            </a:r>
            <a:endParaRPr lang="en-US" altLang="ko-KR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컴퓨터가 학습을 해서 </a:t>
            </a:r>
            <a:r>
              <a:rPr lang="ko-KR" altLang="en-US" sz="14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문장성분을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예측한다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639100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주어와 서술어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64567" y="2215345"/>
            <a:ext cx="2530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44546A">
                    <a:lumMod val="75000"/>
                  </a:srgbClr>
                </a:solidFill>
              </a:rPr>
              <a:t>문장의 성분</a:t>
            </a:r>
            <a:endParaRPr lang="en-US" altLang="ko-KR" sz="16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주 성분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부속 성분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독립 성분으로 구성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3" name="Freeform 36"/>
          <p:cNvSpPr>
            <a:spLocks noEditPoints="1"/>
          </p:cNvSpPr>
          <p:nvPr/>
        </p:nvSpPr>
        <p:spPr bwMode="auto">
          <a:xfrm>
            <a:off x="4604572" y="2085615"/>
            <a:ext cx="456018" cy="766984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5" name="Freeform 6"/>
          <p:cNvSpPr>
            <a:spLocks/>
          </p:cNvSpPr>
          <p:nvPr/>
        </p:nvSpPr>
        <p:spPr bwMode="auto">
          <a:xfrm>
            <a:off x="4546266" y="4403276"/>
            <a:ext cx="617048" cy="547073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2552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03730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482741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6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사용시 주의사항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33526" y="1464572"/>
            <a:ext cx="56024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44546A">
                    <a:lumMod val="75000"/>
                  </a:srgbClr>
                </a:solidFill>
              </a:rPr>
              <a:t>이 부분은 교육자만 보시고 수업할 때에는 지우고 하세요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159525" y="2387664"/>
            <a:ext cx="999668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300000"/>
              </a:lnSpc>
            </a:pP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프로그램을 이용하여 작문을 할 때 평서문 이외의 문장을 사용하지 않도록 해주세요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300000"/>
              </a:lnSpc>
            </a:pP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학생에게 작문을 하도록 하고 학생이 작문한 문장을 돌아다니시면서 올바른 문장인지 확인 해 주세요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300000"/>
              </a:lnSpc>
            </a:pP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주어는 빨간색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서술어는 파란색으로 표시가 됩니다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algn="ctr">
              <a:lnSpc>
                <a:spcPct val="300000"/>
              </a:lnSpc>
            </a:pP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프로그램은 항상 최신버전으로 유지해 주세요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300000"/>
              </a:lnSpc>
            </a:pPr>
            <a:r>
              <a:rPr lang="ko-KR" altLang="en-US" sz="1600" dirty="0" smtClean="0"/>
              <a:t>머신러닝</a:t>
            </a:r>
            <a:r>
              <a:rPr lang="en-US" altLang="ko-KR" sz="1600" dirty="0" smtClean="0"/>
              <a:t>(Machine Learning)</a:t>
            </a:r>
            <a:r>
              <a:rPr lang="ko-KR" altLang="en-US" sz="1600" dirty="0" smtClean="0"/>
              <a:t>에 대해 더 알고 싶으시다면</a:t>
            </a:r>
            <a:r>
              <a:rPr lang="en-US" altLang="ko-KR" sz="1600" dirty="0" smtClean="0"/>
              <a:t>, “</a:t>
            </a:r>
            <a:r>
              <a:rPr lang="ko-KR" altLang="en-US" sz="1600" dirty="0" smtClean="0"/>
              <a:t>스크래치</a:t>
            </a:r>
            <a:r>
              <a:rPr lang="en-US" altLang="ko-KR" sz="1600" dirty="0" smtClean="0"/>
              <a:t>.</a:t>
            </a:r>
            <a:r>
              <a:rPr lang="en-US" altLang="ko-KR" sz="1600" dirty="0" err="1" smtClean="0"/>
              <a:t>ppt</a:t>
            </a:r>
            <a:r>
              <a:rPr lang="en-US" altLang="ko-KR" sz="1600" dirty="0" smtClean="0"/>
              <a:t>”</a:t>
            </a:r>
            <a:r>
              <a:rPr lang="ko-KR" altLang="en-US" sz="1600" dirty="0" smtClean="0"/>
              <a:t>를 참고하셔서 한번 만들어보세요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57963891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03730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156267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6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추후 업데이트 예정</a:t>
                      </a:r>
                      <a:endParaRPr lang="ko-KR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33526" y="1464572"/>
            <a:ext cx="56024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44546A">
                    <a:lumMod val="75000"/>
                  </a:srgbClr>
                </a:solidFill>
              </a:rPr>
              <a:t>이 부분은 교육자만 보시고 수업할 때에는 지우고 하세요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414525" y="5377326"/>
            <a:ext cx="94886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C00000"/>
                </a:solidFill>
              </a:rPr>
              <a:t>최신 프로그램은 아래 주소에서 다운로드 받으실 수 있습니다</a:t>
            </a:r>
            <a:r>
              <a:rPr lang="en-US" altLang="ko-KR" sz="1600" dirty="0" smtClean="0">
                <a:solidFill>
                  <a:srgbClr val="C00000"/>
                </a:solidFill>
              </a:rPr>
              <a:t>.</a:t>
            </a:r>
          </a:p>
          <a:p>
            <a:pPr algn="ctr"/>
            <a:r>
              <a:rPr lang="en-US" altLang="ko-KR" sz="1600" dirty="0" smtClean="0">
                <a:hlinkClick r:id="rId3"/>
              </a:rPr>
              <a:t>https</a:t>
            </a:r>
            <a:r>
              <a:rPr lang="en-US" altLang="ko-KR" sz="1600" dirty="0">
                <a:hlinkClick r:id="rId3"/>
              </a:rPr>
              <a:t>://github.com/MachineLearningPython/E.Korean-Subject-and-Predicate</a:t>
            </a:r>
            <a:r>
              <a:rPr lang="en-US" altLang="ko-KR" sz="1600" dirty="0" smtClean="0">
                <a:hlinkClick r:id="rId3"/>
              </a:rPr>
              <a:t>/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414525" y="2240204"/>
            <a:ext cx="948860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300000"/>
              </a:lnSpc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&lt;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추후 업데이트 예정 목록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&gt;</a:t>
            </a:r>
          </a:p>
          <a:p>
            <a:pPr algn="ctr">
              <a:lnSpc>
                <a:spcPct val="300000"/>
              </a:lnSpc>
            </a:pP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학생이 작문한 문장을 교육자 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PC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로 전송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300000"/>
              </a:lnSpc>
            </a:pP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작문한 문장의 논리적 오류 유무 판별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300000"/>
              </a:lnSpc>
            </a:pP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주어 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+ 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목적어 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+ 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서술어 문장의 올바름 판단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88366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양쪽 모서리가 둥근 사각형 38"/>
          <p:cNvSpPr/>
          <p:nvPr/>
        </p:nvSpPr>
        <p:spPr>
          <a:xfrm>
            <a:off x="3510341" y="1977515"/>
            <a:ext cx="5218335" cy="2911985"/>
          </a:xfrm>
          <a:prstGeom prst="round2SameRect">
            <a:avLst>
              <a:gd name="adj1" fmla="val 1135"/>
              <a:gd name="adj2" fmla="val 8017"/>
            </a:avLst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감사합니다</a:t>
            </a:r>
            <a:endParaRPr lang="ko-KR" altLang="en-US" sz="4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6" name="양쪽 모서리가 둥근 사각형 105"/>
          <p:cNvSpPr/>
          <p:nvPr/>
        </p:nvSpPr>
        <p:spPr>
          <a:xfrm>
            <a:off x="3510342" y="1430372"/>
            <a:ext cx="5218334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 smtClean="0">
                <a:solidFill>
                  <a:prstClr val="black">
                    <a:lumMod val="85000"/>
                    <a:lumOff val="15000"/>
                  </a:prst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국어</a:t>
            </a:r>
            <a:endParaRPr lang="en-US" altLang="ko-KR" b="1" kern="0" dirty="0">
              <a:solidFill>
                <a:prstClr val="black">
                  <a:lumMod val="85000"/>
                  <a:lumOff val="15000"/>
                </a:prstClr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3798811" y="1576009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4179811" y="157987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4560811" y="158374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3875011" y="1649086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6556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03730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706509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구조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주어와 서술어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1285525" y="2308639"/>
            <a:ext cx="1310718" cy="1539468"/>
            <a:chOff x="2332356" y="2273111"/>
            <a:chExt cx="1310718" cy="1539468"/>
          </a:xfrm>
        </p:grpSpPr>
        <p:sp>
          <p:nvSpPr>
            <p:cNvPr id="114" name="한쪽 모서리가 잘린 사각형 113"/>
            <p:cNvSpPr/>
            <p:nvPr/>
          </p:nvSpPr>
          <p:spPr>
            <a:xfrm>
              <a:off x="2332356" y="2273111"/>
              <a:ext cx="1310718" cy="1539468"/>
            </a:xfrm>
            <a:prstGeom prst="snip1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143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5" name="직각 삼각형 114"/>
            <p:cNvSpPr/>
            <p:nvPr/>
          </p:nvSpPr>
          <p:spPr>
            <a:xfrm>
              <a:off x="3413287" y="2287398"/>
              <a:ext cx="208357" cy="211751"/>
            </a:xfrm>
            <a:prstGeom prst="rtTriangl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4" name="Freeform 36"/>
            <p:cNvSpPr>
              <a:spLocks noEditPoints="1"/>
            </p:cNvSpPr>
            <p:nvPr/>
          </p:nvSpPr>
          <p:spPr bwMode="auto">
            <a:xfrm>
              <a:off x="2755256" y="2662755"/>
              <a:ext cx="456018" cy="766984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70934" y="4207547"/>
            <a:ext cx="2530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44546A">
                    <a:lumMod val="75000"/>
                  </a:srgbClr>
                </a:solidFill>
              </a:rPr>
              <a:t>문장의 성분</a:t>
            </a:r>
            <a:endParaRPr lang="en-US" altLang="ko-KR" sz="16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문장의 기본적인 성분에 대한 이해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396340" y="4201606"/>
            <a:ext cx="2530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44546A">
                    <a:lumMod val="75000"/>
                  </a:srgbClr>
                </a:solidFill>
              </a:rPr>
              <a:t>주어와 서술어</a:t>
            </a:r>
            <a:endParaRPr lang="en-US" altLang="ko-KR" sz="16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주어와 서술어 이해</a:t>
            </a:r>
            <a:endParaRPr lang="en-US" altLang="ko-KR" sz="14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주어와 서술어의 관계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062646" y="4201606"/>
            <a:ext cx="2530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44546A">
                    <a:lumMod val="75000"/>
                  </a:srgbClr>
                </a:solidFill>
              </a:rPr>
              <a:t>실습</a:t>
            </a:r>
            <a:endParaRPr lang="en-US" altLang="ko-KR" sz="16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머신러닝 프로그램을 이용한 작문 실습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672787" y="2328110"/>
            <a:ext cx="1310718" cy="1539468"/>
            <a:chOff x="8268336" y="2301685"/>
            <a:chExt cx="1310718" cy="1539468"/>
          </a:xfrm>
        </p:grpSpPr>
        <p:sp>
          <p:nvSpPr>
            <p:cNvPr id="130" name="한쪽 모서리가 잘린 사각형 129"/>
            <p:cNvSpPr/>
            <p:nvPr/>
          </p:nvSpPr>
          <p:spPr>
            <a:xfrm>
              <a:off x="8268336" y="2301685"/>
              <a:ext cx="1310718" cy="1539468"/>
            </a:xfrm>
            <a:prstGeom prst="snip1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143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1" name="직각 삼각형 130"/>
            <p:cNvSpPr/>
            <p:nvPr/>
          </p:nvSpPr>
          <p:spPr>
            <a:xfrm>
              <a:off x="9349267" y="2315972"/>
              <a:ext cx="208357" cy="211751"/>
            </a:xfrm>
            <a:prstGeom prst="rtTriangl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2" name="Freeform 6"/>
            <p:cNvSpPr>
              <a:spLocks/>
            </p:cNvSpPr>
            <p:nvPr/>
          </p:nvSpPr>
          <p:spPr bwMode="auto">
            <a:xfrm>
              <a:off x="8615171" y="2807727"/>
              <a:ext cx="617048" cy="547073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979156" y="2299405"/>
            <a:ext cx="1310718" cy="1539468"/>
            <a:chOff x="5300346" y="2287398"/>
            <a:chExt cx="1310718" cy="1539468"/>
          </a:xfrm>
        </p:grpSpPr>
        <p:sp>
          <p:nvSpPr>
            <p:cNvPr id="126" name="한쪽 모서리가 잘린 사각형 125"/>
            <p:cNvSpPr/>
            <p:nvPr/>
          </p:nvSpPr>
          <p:spPr>
            <a:xfrm>
              <a:off x="5300346" y="2287398"/>
              <a:ext cx="1310718" cy="1539468"/>
            </a:xfrm>
            <a:prstGeom prst="snip1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143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7" name="직각 삼각형 126"/>
            <p:cNvSpPr/>
            <p:nvPr/>
          </p:nvSpPr>
          <p:spPr>
            <a:xfrm>
              <a:off x="6381277" y="2301685"/>
              <a:ext cx="208357" cy="211751"/>
            </a:xfrm>
            <a:prstGeom prst="rtTriangl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3" name="Freeform 11"/>
            <p:cNvSpPr>
              <a:spLocks noEditPoints="1"/>
            </p:cNvSpPr>
            <p:nvPr/>
          </p:nvSpPr>
          <p:spPr bwMode="auto">
            <a:xfrm>
              <a:off x="5679287" y="2694741"/>
              <a:ext cx="607487" cy="745825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sp>
        <p:nvSpPr>
          <p:cNvPr id="30" name="한쪽 모서리가 잘린 사각형 29"/>
          <p:cNvSpPr/>
          <p:nvPr/>
        </p:nvSpPr>
        <p:spPr>
          <a:xfrm>
            <a:off x="9363921" y="2320544"/>
            <a:ext cx="1310718" cy="1539468"/>
          </a:xfrm>
          <a:prstGeom prst="snip1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114300" dir="8100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직각 삼각형 30"/>
          <p:cNvSpPr/>
          <p:nvPr/>
        </p:nvSpPr>
        <p:spPr>
          <a:xfrm>
            <a:off x="10444852" y="2334831"/>
            <a:ext cx="208357" cy="211751"/>
          </a:xfrm>
          <a:prstGeom prst="rtTriangl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753780" y="4201606"/>
            <a:ext cx="2530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44546A">
                    <a:lumMod val="75000"/>
                  </a:srgbClr>
                </a:solidFill>
              </a:rPr>
              <a:t>머신러닝</a:t>
            </a:r>
            <a:endParaRPr lang="en-US" altLang="ko-KR" sz="16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실습에 사용된 </a:t>
            </a:r>
            <a:r>
              <a:rPr lang="ko-KR" altLang="en-US" sz="14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머신러닝의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 개념 이해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34" name="Group 28"/>
          <p:cNvGrpSpPr>
            <a:grpSpLocks noChangeAspect="1"/>
          </p:cNvGrpSpPr>
          <p:nvPr/>
        </p:nvGrpSpPr>
        <p:grpSpPr bwMode="auto">
          <a:xfrm>
            <a:off x="9629771" y="2781866"/>
            <a:ext cx="656477" cy="574546"/>
            <a:chOff x="496" y="4251"/>
            <a:chExt cx="641" cy="56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5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47411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03730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363853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주어와 서술어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636533" y="2098855"/>
            <a:ext cx="46657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문장의 성분</a:t>
            </a:r>
            <a:endParaRPr lang="en-US" altLang="ko-KR" sz="28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문장의 성분에 대한 이해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651855" y="1626528"/>
            <a:ext cx="2338155" cy="2594140"/>
            <a:chOff x="2242553" y="2153848"/>
            <a:chExt cx="1780543" cy="1783631"/>
          </a:xfrm>
        </p:grpSpPr>
        <p:grpSp>
          <p:nvGrpSpPr>
            <p:cNvPr id="48" name="그룹 47"/>
            <p:cNvGrpSpPr/>
            <p:nvPr/>
          </p:nvGrpSpPr>
          <p:grpSpPr>
            <a:xfrm>
              <a:off x="2242553" y="2153848"/>
              <a:ext cx="1780543" cy="1783631"/>
              <a:chOff x="3942311" y="1938325"/>
              <a:chExt cx="1780543" cy="1783631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3942311" y="1938325"/>
                <a:ext cx="1780542" cy="1780542"/>
              </a:xfrm>
              <a:prstGeom prst="ellipse">
                <a:avLst/>
              </a:prstGeom>
              <a:ln w="12700" cap="rnd">
                <a:solidFill>
                  <a:schemeClr val="bg1">
                    <a:lumMod val="75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rgbClr val="4B7FFF"/>
                  </a:solidFill>
                </a:endParaRPr>
              </a:p>
            </p:txBody>
          </p:sp>
          <p:grpSp>
            <p:nvGrpSpPr>
              <p:cNvPr id="50" name="그룹 49"/>
              <p:cNvGrpSpPr/>
              <p:nvPr/>
            </p:nvGrpSpPr>
            <p:grpSpPr>
              <a:xfrm>
                <a:off x="3942312" y="1941414"/>
                <a:ext cx="1780542" cy="1780542"/>
                <a:chOff x="3942312" y="1941414"/>
                <a:chExt cx="1780542" cy="1780542"/>
              </a:xfrm>
            </p:grpSpPr>
            <p:sp>
              <p:nvSpPr>
                <p:cNvPr id="51" name="TextBox 50"/>
                <p:cNvSpPr txBox="1"/>
                <p:nvPr/>
              </p:nvSpPr>
              <p:spPr>
                <a:xfrm>
                  <a:off x="4248734" y="2774602"/>
                  <a:ext cx="1212114" cy="3597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b="1" dirty="0" smtClean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25</a:t>
                  </a:r>
                  <a:r>
                    <a:rPr lang="en-US" altLang="ko-KR" sz="1600" b="1" dirty="0" smtClean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%</a:t>
                  </a:r>
                  <a:endParaRPr lang="en-US" altLang="ko-KR" sz="16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endParaRPr>
                </a:p>
              </p:txBody>
            </p:sp>
            <p:sp>
              <p:nvSpPr>
                <p:cNvPr id="52" name="원호 51"/>
                <p:cNvSpPr/>
                <p:nvPr/>
              </p:nvSpPr>
              <p:spPr>
                <a:xfrm>
                  <a:off x="3942312" y="1941414"/>
                  <a:ext cx="1780542" cy="1780542"/>
                </a:xfrm>
                <a:prstGeom prst="arc">
                  <a:avLst>
                    <a:gd name="adj1" fmla="val 16200000"/>
                    <a:gd name="adj2" fmla="val 18770"/>
                  </a:avLst>
                </a:prstGeom>
                <a:ln w="76200" cap="rnd">
                  <a:solidFill>
                    <a:schemeClr val="tx1">
                      <a:lumMod val="65000"/>
                      <a:lumOff val="3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rgbClr val="4B7FFF"/>
                    </a:solidFill>
                  </a:endParaRPr>
                </a:p>
              </p:txBody>
            </p:sp>
            <p:sp>
              <p:nvSpPr>
                <p:cNvPr id="54" name="Freeform 30"/>
                <p:cNvSpPr>
                  <a:spLocks/>
                </p:cNvSpPr>
                <p:nvPr/>
              </p:nvSpPr>
              <p:spPr bwMode="auto">
                <a:xfrm>
                  <a:off x="4766579" y="2582256"/>
                  <a:ext cx="54030" cy="56486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56" name="Freeform 11"/>
            <p:cNvSpPr>
              <a:spLocks noEditPoints="1"/>
            </p:cNvSpPr>
            <p:nvPr/>
          </p:nvSpPr>
          <p:spPr bwMode="auto">
            <a:xfrm>
              <a:off x="2996897" y="2478602"/>
              <a:ext cx="316272" cy="388293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1666525" y="4763588"/>
            <a:ext cx="1378158" cy="1425574"/>
            <a:chOff x="3942311" y="1938325"/>
            <a:chExt cx="1780543" cy="1783631"/>
          </a:xfrm>
        </p:grpSpPr>
        <p:sp>
          <p:nvSpPr>
            <p:cNvPr id="58" name="타원 57"/>
            <p:cNvSpPr/>
            <p:nvPr/>
          </p:nvSpPr>
          <p:spPr>
            <a:xfrm>
              <a:off x="3942311" y="1938325"/>
              <a:ext cx="1780542" cy="1780542"/>
            </a:xfrm>
            <a:prstGeom prst="ellips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4B7FFF"/>
                </a:solidFill>
              </a:endParaRPr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3942312" y="1941414"/>
              <a:ext cx="1780542" cy="1780542"/>
              <a:chOff x="3942312" y="1941414"/>
              <a:chExt cx="1780542" cy="1780542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4248734" y="2774602"/>
                <a:ext cx="1212114" cy="885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0</a:t>
                </a:r>
                <a:r>
                  <a:rPr lang="en-US" altLang="ko-KR" sz="16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%</a:t>
                </a:r>
                <a:endParaRPr lang="en-US" altLang="ko-KR" sz="16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8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주어와 서술어</a:t>
                </a:r>
                <a:endParaRPr lang="en-US" altLang="ko-KR" sz="80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61" name="원호 60"/>
              <p:cNvSpPr/>
              <p:nvPr/>
            </p:nvSpPr>
            <p:spPr>
              <a:xfrm>
                <a:off x="3942312" y="1941414"/>
                <a:ext cx="1780542" cy="1780542"/>
              </a:xfrm>
              <a:prstGeom prst="arc">
                <a:avLst>
                  <a:gd name="adj1" fmla="val 16200000"/>
                  <a:gd name="adj2" fmla="val 16241649"/>
                </a:avLst>
              </a:prstGeom>
              <a:ln w="76200" cap="rnd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rgbClr val="4B7FFF"/>
                  </a:solidFill>
                </a:endParaRPr>
              </a:p>
            </p:txBody>
          </p:sp>
          <p:grpSp>
            <p:nvGrpSpPr>
              <p:cNvPr id="62" name="Group 28"/>
              <p:cNvGrpSpPr>
                <a:grpSpLocks noChangeAspect="1"/>
              </p:cNvGrpSpPr>
              <p:nvPr/>
            </p:nvGrpSpPr>
            <p:grpSpPr bwMode="auto">
              <a:xfrm>
                <a:off x="4635802" y="2294294"/>
                <a:ext cx="393559" cy="344441"/>
                <a:chOff x="496" y="4251"/>
                <a:chExt cx="641" cy="561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63" name="Freeform 30"/>
                <p:cNvSpPr>
                  <a:spLocks/>
                </p:cNvSpPr>
                <p:nvPr/>
              </p:nvSpPr>
              <p:spPr bwMode="auto">
                <a:xfrm>
                  <a:off x="709" y="4720"/>
                  <a:ext cx="88" cy="92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4" name="Freeform 31"/>
                <p:cNvSpPr>
                  <a:spLocks/>
                </p:cNvSpPr>
                <p:nvPr/>
              </p:nvSpPr>
              <p:spPr bwMode="auto">
                <a:xfrm>
                  <a:off x="496" y="4251"/>
                  <a:ext cx="641" cy="530"/>
                </a:xfrm>
                <a:custGeom>
                  <a:avLst/>
                  <a:gdLst>
                    <a:gd name="T0" fmla="*/ 3785 w 3847"/>
                    <a:gd name="T1" fmla="*/ 0 h 3180"/>
                    <a:gd name="T2" fmla="*/ 3800 w 3847"/>
                    <a:gd name="T3" fmla="*/ 2 h 3180"/>
                    <a:gd name="T4" fmla="*/ 3814 w 3847"/>
                    <a:gd name="T5" fmla="*/ 7 h 3180"/>
                    <a:gd name="T6" fmla="*/ 3827 w 3847"/>
                    <a:gd name="T7" fmla="*/ 16 h 3180"/>
                    <a:gd name="T8" fmla="*/ 3839 w 3847"/>
                    <a:gd name="T9" fmla="*/ 31 h 3180"/>
                    <a:gd name="T10" fmla="*/ 3846 w 3847"/>
                    <a:gd name="T11" fmla="*/ 49 h 3180"/>
                    <a:gd name="T12" fmla="*/ 3847 w 3847"/>
                    <a:gd name="T13" fmla="*/ 66 h 3180"/>
                    <a:gd name="T14" fmla="*/ 3842 w 3847"/>
                    <a:gd name="T15" fmla="*/ 85 h 3180"/>
                    <a:gd name="T16" fmla="*/ 2642 w 3847"/>
                    <a:gd name="T17" fmla="*/ 3110 h 3180"/>
                    <a:gd name="T18" fmla="*/ 2631 w 3847"/>
                    <a:gd name="T19" fmla="*/ 3130 h 3180"/>
                    <a:gd name="T20" fmla="*/ 2617 w 3847"/>
                    <a:gd name="T21" fmla="*/ 3147 h 3180"/>
                    <a:gd name="T22" fmla="*/ 2600 w 3847"/>
                    <a:gd name="T23" fmla="*/ 3161 h 3180"/>
                    <a:gd name="T24" fmla="*/ 2579 w 3847"/>
                    <a:gd name="T25" fmla="*/ 3172 h 3180"/>
                    <a:gd name="T26" fmla="*/ 2559 w 3847"/>
                    <a:gd name="T27" fmla="*/ 3178 h 3180"/>
                    <a:gd name="T28" fmla="*/ 2539 w 3847"/>
                    <a:gd name="T29" fmla="*/ 3180 h 3180"/>
                    <a:gd name="T30" fmla="*/ 2514 w 3847"/>
                    <a:gd name="T31" fmla="*/ 3177 h 3180"/>
                    <a:gd name="T32" fmla="*/ 2491 w 3847"/>
                    <a:gd name="T33" fmla="*/ 3168 h 3180"/>
                    <a:gd name="T34" fmla="*/ 1278 w 3847"/>
                    <a:gd name="T35" fmla="*/ 2591 h 3180"/>
                    <a:gd name="T36" fmla="*/ 2984 w 3847"/>
                    <a:gd name="T37" fmla="*/ 878 h 3180"/>
                    <a:gd name="T38" fmla="*/ 1036 w 3847"/>
                    <a:gd name="T39" fmla="*/ 2477 h 3180"/>
                    <a:gd name="T40" fmla="*/ 63 w 3847"/>
                    <a:gd name="T41" fmla="*/ 2014 h 3180"/>
                    <a:gd name="T42" fmla="*/ 42 w 3847"/>
                    <a:gd name="T43" fmla="*/ 2000 h 3180"/>
                    <a:gd name="T44" fmla="*/ 24 w 3847"/>
                    <a:gd name="T45" fmla="*/ 1983 h 3180"/>
                    <a:gd name="T46" fmla="*/ 11 w 3847"/>
                    <a:gd name="T47" fmla="*/ 1963 h 3180"/>
                    <a:gd name="T48" fmla="*/ 3 w 3847"/>
                    <a:gd name="T49" fmla="*/ 1940 h 3180"/>
                    <a:gd name="T50" fmla="*/ 0 w 3847"/>
                    <a:gd name="T51" fmla="*/ 1915 h 3180"/>
                    <a:gd name="T52" fmla="*/ 2 w 3847"/>
                    <a:gd name="T53" fmla="*/ 1891 h 3180"/>
                    <a:gd name="T54" fmla="*/ 10 w 3847"/>
                    <a:gd name="T55" fmla="*/ 1867 h 3180"/>
                    <a:gd name="T56" fmla="*/ 23 w 3847"/>
                    <a:gd name="T57" fmla="*/ 1846 h 3180"/>
                    <a:gd name="T58" fmla="*/ 41 w 3847"/>
                    <a:gd name="T59" fmla="*/ 1829 h 3180"/>
                    <a:gd name="T60" fmla="*/ 62 w 3847"/>
                    <a:gd name="T61" fmla="*/ 1816 h 3180"/>
                    <a:gd name="T62" fmla="*/ 3757 w 3847"/>
                    <a:gd name="T63" fmla="*/ 5 h 3180"/>
                    <a:gd name="T64" fmla="*/ 3771 w 3847"/>
                    <a:gd name="T65" fmla="*/ 1 h 3180"/>
                    <a:gd name="T66" fmla="*/ 3785 w 3847"/>
                    <a:gd name="T67" fmla="*/ 0 h 3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847" h="3180">
                      <a:moveTo>
                        <a:pt x="3785" y="0"/>
                      </a:moveTo>
                      <a:lnTo>
                        <a:pt x="3800" y="2"/>
                      </a:lnTo>
                      <a:lnTo>
                        <a:pt x="3814" y="7"/>
                      </a:lnTo>
                      <a:lnTo>
                        <a:pt x="3827" y="16"/>
                      </a:lnTo>
                      <a:lnTo>
                        <a:pt x="3839" y="31"/>
                      </a:lnTo>
                      <a:lnTo>
                        <a:pt x="3846" y="49"/>
                      </a:lnTo>
                      <a:lnTo>
                        <a:pt x="3847" y="66"/>
                      </a:lnTo>
                      <a:lnTo>
                        <a:pt x="3842" y="85"/>
                      </a:lnTo>
                      <a:lnTo>
                        <a:pt x="2642" y="3110"/>
                      </a:lnTo>
                      <a:lnTo>
                        <a:pt x="2631" y="3130"/>
                      </a:lnTo>
                      <a:lnTo>
                        <a:pt x="2617" y="3147"/>
                      </a:lnTo>
                      <a:lnTo>
                        <a:pt x="2600" y="3161"/>
                      </a:lnTo>
                      <a:lnTo>
                        <a:pt x="2579" y="3172"/>
                      </a:lnTo>
                      <a:lnTo>
                        <a:pt x="2559" y="3178"/>
                      </a:lnTo>
                      <a:lnTo>
                        <a:pt x="2539" y="3180"/>
                      </a:lnTo>
                      <a:lnTo>
                        <a:pt x="2514" y="3177"/>
                      </a:lnTo>
                      <a:lnTo>
                        <a:pt x="2491" y="3168"/>
                      </a:lnTo>
                      <a:lnTo>
                        <a:pt x="1278" y="2591"/>
                      </a:lnTo>
                      <a:lnTo>
                        <a:pt x="2984" y="878"/>
                      </a:lnTo>
                      <a:lnTo>
                        <a:pt x="1036" y="2477"/>
                      </a:lnTo>
                      <a:lnTo>
                        <a:pt x="63" y="2014"/>
                      </a:lnTo>
                      <a:lnTo>
                        <a:pt x="42" y="2000"/>
                      </a:lnTo>
                      <a:lnTo>
                        <a:pt x="24" y="1983"/>
                      </a:lnTo>
                      <a:lnTo>
                        <a:pt x="11" y="1963"/>
                      </a:lnTo>
                      <a:lnTo>
                        <a:pt x="3" y="1940"/>
                      </a:lnTo>
                      <a:lnTo>
                        <a:pt x="0" y="1915"/>
                      </a:lnTo>
                      <a:lnTo>
                        <a:pt x="2" y="1891"/>
                      </a:lnTo>
                      <a:lnTo>
                        <a:pt x="10" y="1867"/>
                      </a:lnTo>
                      <a:lnTo>
                        <a:pt x="23" y="1846"/>
                      </a:lnTo>
                      <a:lnTo>
                        <a:pt x="41" y="1829"/>
                      </a:lnTo>
                      <a:lnTo>
                        <a:pt x="62" y="1816"/>
                      </a:lnTo>
                      <a:lnTo>
                        <a:pt x="3757" y="5"/>
                      </a:lnTo>
                      <a:lnTo>
                        <a:pt x="3771" y="1"/>
                      </a:lnTo>
                      <a:lnTo>
                        <a:pt x="378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grpSp>
        <p:nvGrpSpPr>
          <p:cNvPr id="65" name="그룹 64"/>
          <p:cNvGrpSpPr/>
          <p:nvPr/>
        </p:nvGrpSpPr>
        <p:grpSpPr>
          <a:xfrm>
            <a:off x="5393004" y="4761119"/>
            <a:ext cx="1378158" cy="1425574"/>
            <a:chOff x="3942311" y="1938325"/>
            <a:chExt cx="1780543" cy="1783631"/>
          </a:xfrm>
        </p:grpSpPr>
        <p:sp>
          <p:nvSpPr>
            <p:cNvPr id="66" name="타원 65"/>
            <p:cNvSpPr/>
            <p:nvPr/>
          </p:nvSpPr>
          <p:spPr>
            <a:xfrm>
              <a:off x="3942311" y="1938325"/>
              <a:ext cx="1780542" cy="1780542"/>
            </a:xfrm>
            <a:prstGeom prst="ellips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4B7FFF"/>
                </a:solidFill>
              </a:endParaRPr>
            </a:p>
          </p:txBody>
        </p:sp>
        <p:grpSp>
          <p:nvGrpSpPr>
            <p:cNvPr id="67" name="그룹 66"/>
            <p:cNvGrpSpPr/>
            <p:nvPr/>
          </p:nvGrpSpPr>
          <p:grpSpPr>
            <a:xfrm>
              <a:off x="3942312" y="1941414"/>
              <a:ext cx="1780542" cy="1780542"/>
              <a:chOff x="3942312" y="1941414"/>
              <a:chExt cx="1780542" cy="1780542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4248734" y="2774602"/>
                <a:ext cx="1212114" cy="885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0</a:t>
                </a:r>
                <a:r>
                  <a:rPr lang="en-US" altLang="ko-KR" sz="16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%</a:t>
                </a:r>
                <a:endParaRPr lang="en-US" altLang="ko-KR" sz="16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8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실습</a:t>
                </a:r>
                <a:endParaRPr lang="en-US" altLang="ko-KR" sz="80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69" name="원호 68"/>
              <p:cNvSpPr/>
              <p:nvPr/>
            </p:nvSpPr>
            <p:spPr>
              <a:xfrm>
                <a:off x="3942312" y="1941414"/>
                <a:ext cx="1780542" cy="1780542"/>
              </a:xfrm>
              <a:prstGeom prst="arc">
                <a:avLst>
                  <a:gd name="adj1" fmla="val 16200000"/>
                  <a:gd name="adj2" fmla="val 16240679"/>
                </a:avLst>
              </a:prstGeom>
              <a:ln w="76200" cap="rnd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rgbClr val="4B7FFF"/>
                  </a:solidFill>
                </a:endParaRPr>
              </a:p>
            </p:txBody>
          </p:sp>
          <p:grpSp>
            <p:nvGrpSpPr>
              <p:cNvPr id="70" name="Group 28"/>
              <p:cNvGrpSpPr>
                <a:grpSpLocks noChangeAspect="1"/>
              </p:cNvGrpSpPr>
              <p:nvPr/>
            </p:nvGrpSpPr>
            <p:grpSpPr bwMode="auto">
              <a:xfrm>
                <a:off x="4635802" y="2294294"/>
                <a:ext cx="393559" cy="344441"/>
                <a:chOff x="496" y="4251"/>
                <a:chExt cx="641" cy="561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71" name="Freeform 30"/>
                <p:cNvSpPr>
                  <a:spLocks/>
                </p:cNvSpPr>
                <p:nvPr/>
              </p:nvSpPr>
              <p:spPr bwMode="auto">
                <a:xfrm>
                  <a:off x="709" y="4720"/>
                  <a:ext cx="88" cy="92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2" name="Freeform 31"/>
                <p:cNvSpPr>
                  <a:spLocks/>
                </p:cNvSpPr>
                <p:nvPr/>
              </p:nvSpPr>
              <p:spPr bwMode="auto">
                <a:xfrm>
                  <a:off x="496" y="4251"/>
                  <a:ext cx="641" cy="530"/>
                </a:xfrm>
                <a:custGeom>
                  <a:avLst/>
                  <a:gdLst>
                    <a:gd name="T0" fmla="*/ 3785 w 3847"/>
                    <a:gd name="T1" fmla="*/ 0 h 3180"/>
                    <a:gd name="T2" fmla="*/ 3800 w 3847"/>
                    <a:gd name="T3" fmla="*/ 2 h 3180"/>
                    <a:gd name="T4" fmla="*/ 3814 w 3847"/>
                    <a:gd name="T5" fmla="*/ 7 h 3180"/>
                    <a:gd name="T6" fmla="*/ 3827 w 3847"/>
                    <a:gd name="T7" fmla="*/ 16 h 3180"/>
                    <a:gd name="T8" fmla="*/ 3839 w 3847"/>
                    <a:gd name="T9" fmla="*/ 31 h 3180"/>
                    <a:gd name="T10" fmla="*/ 3846 w 3847"/>
                    <a:gd name="T11" fmla="*/ 49 h 3180"/>
                    <a:gd name="T12" fmla="*/ 3847 w 3847"/>
                    <a:gd name="T13" fmla="*/ 66 h 3180"/>
                    <a:gd name="T14" fmla="*/ 3842 w 3847"/>
                    <a:gd name="T15" fmla="*/ 85 h 3180"/>
                    <a:gd name="T16" fmla="*/ 2642 w 3847"/>
                    <a:gd name="T17" fmla="*/ 3110 h 3180"/>
                    <a:gd name="T18" fmla="*/ 2631 w 3847"/>
                    <a:gd name="T19" fmla="*/ 3130 h 3180"/>
                    <a:gd name="T20" fmla="*/ 2617 w 3847"/>
                    <a:gd name="T21" fmla="*/ 3147 h 3180"/>
                    <a:gd name="T22" fmla="*/ 2600 w 3847"/>
                    <a:gd name="T23" fmla="*/ 3161 h 3180"/>
                    <a:gd name="T24" fmla="*/ 2579 w 3847"/>
                    <a:gd name="T25" fmla="*/ 3172 h 3180"/>
                    <a:gd name="T26" fmla="*/ 2559 w 3847"/>
                    <a:gd name="T27" fmla="*/ 3178 h 3180"/>
                    <a:gd name="T28" fmla="*/ 2539 w 3847"/>
                    <a:gd name="T29" fmla="*/ 3180 h 3180"/>
                    <a:gd name="T30" fmla="*/ 2514 w 3847"/>
                    <a:gd name="T31" fmla="*/ 3177 h 3180"/>
                    <a:gd name="T32" fmla="*/ 2491 w 3847"/>
                    <a:gd name="T33" fmla="*/ 3168 h 3180"/>
                    <a:gd name="T34" fmla="*/ 1278 w 3847"/>
                    <a:gd name="T35" fmla="*/ 2591 h 3180"/>
                    <a:gd name="T36" fmla="*/ 2984 w 3847"/>
                    <a:gd name="T37" fmla="*/ 878 h 3180"/>
                    <a:gd name="T38" fmla="*/ 1036 w 3847"/>
                    <a:gd name="T39" fmla="*/ 2477 h 3180"/>
                    <a:gd name="T40" fmla="*/ 63 w 3847"/>
                    <a:gd name="T41" fmla="*/ 2014 h 3180"/>
                    <a:gd name="T42" fmla="*/ 42 w 3847"/>
                    <a:gd name="T43" fmla="*/ 2000 h 3180"/>
                    <a:gd name="T44" fmla="*/ 24 w 3847"/>
                    <a:gd name="T45" fmla="*/ 1983 h 3180"/>
                    <a:gd name="T46" fmla="*/ 11 w 3847"/>
                    <a:gd name="T47" fmla="*/ 1963 h 3180"/>
                    <a:gd name="T48" fmla="*/ 3 w 3847"/>
                    <a:gd name="T49" fmla="*/ 1940 h 3180"/>
                    <a:gd name="T50" fmla="*/ 0 w 3847"/>
                    <a:gd name="T51" fmla="*/ 1915 h 3180"/>
                    <a:gd name="T52" fmla="*/ 2 w 3847"/>
                    <a:gd name="T53" fmla="*/ 1891 h 3180"/>
                    <a:gd name="T54" fmla="*/ 10 w 3847"/>
                    <a:gd name="T55" fmla="*/ 1867 h 3180"/>
                    <a:gd name="T56" fmla="*/ 23 w 3847"/>
                    <a:gd name="T57" fmla="*/ 1846 h 3180"/>
                    <a:gd name="T58" fmla="*/ 41 w 3847"/>
                    <a:gd name="T59" fmla="*/ 1829 h 3180"/>
                    <a:gd name="T60" fmla="*/ 62 w 3847"/>
                    <a:gd name="T61" fmla="*/ 1816 h 3180"/>
                    <a:gd name="T62" fmla="*/ 3757 w 3847"/>
                    <a:gd name="T63" fmla="*/ 5 h 3180"/>
                    <a:gd name="T64" fmla="*/ 3771 w 3847"/>
                    <a:gd name="T65" fmla="*/ 1 h 3180"/>
                    <a:gd name="T66" fmla="*/ 3785 w 3847"/>
                    <a:gd name="T67" fmla="*/ 0 h 3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847" h="3180">
                      <a:moveTo>
                        <a:pt x="3785" y="0"/>
                      </a:moveTo>
                      <a:lnTo>
                        <a:pt x="3800" y="2"/>
                      </a:lnTo>
                      <a:lnTo>
                        <a:pt x="3814" y="7"/>
                      </a:lnTo>
                      <a:lnTo>
                        <a:pt x="3827" y="16"/>
                      </a:lnTo>
                      <a:lnTo>
                        <a:pt x="3839" y="31"/>
                      </a:lnTo>
                      <a:lnTo>
                        <a:pt x="3846" y="49"/>
                      </a:lnTo>
                      <a:lnTo>
                        <a:pt x="3847" y="66"/>
                      </a:lnTo>
                      <a:lnTo>
                        <a:pt x="3842" y="85"/>
                      </a:lnTo>
                      <a:lnTo>
                        <a:pt x="2642" y="3110"/>
                      </a:lnTo>
                      <a:lnTo>
                        <a:pt x="2631" y="3130"/>
                      </a:lnTo>
                      <a:lnTo>
                        <a:pt x="2617" y="3147"/>
                      </a:lnTo>
                      <a:lnTo>
                        <a:pt x="2600" y="3161"/>
                      </a:lnTo>
                      <a:lnTo>
                        <a:pt x="2579" y="3172"/>
                      </a:lnTo>
                      <a:lnTo>
                        <a:pt x="2559" y="3178"/>
                      </a:lnTo>
                      <a:lnTo>
                        <a:pt x="2539" y="3180"/>
                      </a:lnTo>
                      <a:lnTo>
                        <a:pt x="2514" y="3177"/>
                      </a:lnTo>
                      <a:lnTo>
                        <a:pt x="2491" y="3168"/>
                      </a:lnTo>
                      <a:lnTo>
                        <a:pt x="1278" y="2591"/>
                      </a:lnTo>
                      <a:lnTo>
                        <a:pt x="2984" y="878"/>
                      </a:lnTo>
                      <a:lnTo>
                        <a:pt x="1036" y="2477"/>
                      </a:lnTo>
                      <a:lnTo>
                        <a:pt x="63" y="2014"/>
                      </a:lnTo>
                      <a:lnTo>
                        <a:pt x="42" y="2000"/>
                      </a:lnTo>
                      <a:lnTo>
                        <a:pt x="24" y="1983"/>
                      </a:lnTo>
                      <a:lnTo>
                        <a:pt x="11" y="1963"/>
                      </a:lnTo>
                      <a:lnTo>
                        <a:pt x="3" y="1940"/>
                      </a:lnTo>
                      <a:lnTo>
                        <a:pt x="0" y="1915"/>
                      </a:lnTo>
                      <a:lnTo>
                        <a:pt x="2" y="1891"/>
                      </a:lnTo>
                      <a:lnTo>
                        <a:pt x="10" y="1867"/>
                      </a:lnTo>
                      <a:lnTo>
                        <a:pt x="23" y="1846"/>
                      </a:lnTo>
                      <a:lnTo>
                        <a:pt x="41" y="1829"/>
                      </a:lnTo>
                      <a:lnTo>
                        <a:pt x="62" y="1816"/>
                      </a:lnTo>
                      <a:lnTo>
                        <a:pt x="3757" y="5"/>
                      </a:lnTo>
                      <a:lnTo>
                        <a:pt x="3771" y="1"/>
                      </a:lnTo>
                      <a:lnTo>
                        <a:pt x="378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grpSp>
        <p:nvGrpSpPr>
          <p:cNvPr id="73" name="그룹 72"/>
          <p:cNvGrpSpPr/>
          <p:nvPr/>
        </p:nvGrpSpPr>
        <p:grpSpPr>
          <a:xfrm>
            <a:off x="9119482" y="4761119"/>
            <a:ext cx="1378158" cy="1425574"/>
            <a:chOff x="3942311" y="1938325"/>
            <a:chExt cx="1780543" cy="1783631"/>
          </a:xfrm>
        </p:grpSpPr>
        <p:sp>
          <p:nvSpPr>
            <p:cNvPr id="74" name="타원 73"/>
            <p:cNvSpPr/>
            <p:nvPr/>
          </p:nvSpPr>
          <p:spPr>
            <a:xfrm>
              <a:off x="3942311" y="1938325"/>
              <a:ext cx="1780542" cy="1780542"/>
            </a:xfrm>
            <a:prstGeom prst="ellips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4B7FFF"/>
                </a:solidFill>
              </a:endParaRPr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3942312" y="1941414"/>
              <a:ext cx="1780542" cy="1780542"/>
              <a:chOff x="3942312" y="1941414"/>
              <a:chExt cx="1780542" cy="1780542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4248734" y="2774602"/>
                <a:ext cx="1212114" cy="885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0</a:t>
                </a:r>
                <a:r>
                  <a:rPr lang="en-US" altLang="ko-KR" sz="16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%</a:t>
                </a:r>
                <a:endParaRPr lang="en-US" altLang="ko-KR" sz="16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8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머신러닝</a:t>
                </a:r>
                <a:endParaRPr lang="en-US" altLang="ko-KR" sz="80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77" name="원호 76"/>
              <p:cNvSpPr/>
              <p:nvPr/>
            </p:nvSpPr>
            <p:spPr>
              <a:xfrm>
                <a:off x="3942312" y="1941414"/>
                <a:ext cx="1780542" cy="1780542"/>
              </a:xfrm>
              <a:prstGeom prst="arc">
                <a:avLst>
                  <a:gd name="adj1" fmla="val 16200000"/>
                  <a:gd name="adj2" fmla="val 16241158"/>
                </a:avLst>
              </a:prstGeom>
              <a:ln w="76200" cap="rnd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rgbClr val="4B7FFF"/>
                  </a:solidFill>
                </a:endParaRPr>
              </a:p>
            </p:txBody>
          </p:sp>
          <p:grpSp>
            <p:nvGrpSpPr>
              <p:cNvPr id="78" name="Group 28"/>
              <p:cNvGrpSpPr>
                <a:grpSpLocks noChangeAspect="1"/>
              </p:cNvGrpSpPr>
              <p:nvPr/>
            </p:nvGrpSpPr>
            <p:grpSpPr bwMode="auto">
              <a:xfrm>
                <a:off x="4635802" y="2294294"/>
                <a:ext cx="393559" cy="344441"/>
                <a:chOff x="496" y="4251"/>
                <a:chExt cx="641" cy="561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79" name="Freeform 30"/>
                <p:cNvSpPr>
                  <a:spLocks/>
                </p:cNvSpPr>
                <p:nvPr/>
              </p:nvSpPr>
              <p:spPr bwMode="auto">
                <a:xfrm>
                  <a:off x="709" y="4720"/>
                  <a:ext cx="88" cy="92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0" name="Freeform 31"/>
                <p:cNvSpPr>
                  <a:spLocks/>
                </p:cNvSpPr>
                <p:nvPr/>
              </p:nvSpPr>
              <p:spPr bwMode="auto">
                <a:xfrm>
                  <a:off x="496" y="4251"/>
                  <a:ext cx="641" cy="530"/>
                </a:xfrm>
                <a:custGeom>
                  <a:avLst/>
                  <a:gdLst>
                    <a:gd name="T0" fmla="*/ 3785 w 3847"/>
                    <a:gd name="T1" fmla="*/ 0 h 3180"/>
                    <a:gd name="T2" fmla="*/ 3800 w 3847"/>
                    <a:gd name="T3" fmla="*/ 2 h 3180"/>
                    <a:gd name="T4" fmla="*/ 3814 w 3847"/>
                    <a:gd name="T5" fmla="*/ 7 h 3180"/>
                    <a:gd name="T6" fmla="*/ 3827 w 3847"/>
                    <a:gd name="T7" fmla="*/ 16 h 3180"/>
                    <a:gd name="T8" fmla="*/ 3839 w 3847"/>
                    <a:gd name="T9" fmla="*/ 31 h 3180"/>
                    <a:gd name="T10" fmla="*/ 3846 w 3847"/>
                    <a:gd name="T11" fmla="*/ 49 h 3180"/>
                    <a:gd name="T12" fmla="*/ 3847 w 3847"/>
                    <a:gd name="T13" fmla="*/ 66 h 3180"/>
                    <a:gd name="T14" fmla="*/ 3842 w 3847"/>
                    <a:gd name="T15" fmla="*/ 85 h 3180"/>
                    <a:gd name="T16" fmla="*/ 2642 w 3847"/>
                    <a:gd name="T17" fmla="*/ 3110 h 3180"/>
                    <a:gd name="T18" fmla="*/ 2631 w 3847"/>
                    <a:gd name="T19" fmla="*/ 3130 h 3180"/>
                    <a:gd name="T20" fmla="*/ 2617 w 3847"/>
                    <a:gd name="T21" fmla="*/ 3147 h 3180"/>
                    <a:gd name="T22" fmla="*/ 2600 w 3847"/>
                    <a:gd name="T23" fmla="*/ 3161 h 3180"/>
                    <a:gd name="T24" fmla="*/ 2579 w 3847"/>
                    <a:gd name="T25" fmla="*/ 3172 h 3180"/>
                    <a:gd name="T26" fmla="*/ 2559 w 3847"/>
                    <a:gd name="T27" fmla="*/ 3178 h 3180"/>
                    <a:gd name="T28" fmla="*/ 2539 w 3847"/>
                    <a:gd name="T29" fmla="*/ 3180 h 3180"/>
                    <a:gd name="T30" fmla="*/ 2514 w 3847"/>
                    <a:gd name="T31" fmla="*/ 3177 h 3180"/>
                    <a:gd name="T32" fmla="*/ 2491 w 3847"/>
                    <a:gd name="T33" fmla="*/ 3168 h 3180"/>
                    <a:gd name="T34" fmla="*/ 1278 w 3847"/>
                    <a:gd name="T35" fmla="*/ 2591 h 3180"/>
                    <a:gd name="T36" fmla="*/ 2984 w 3847"/>
                    <a:gd name="T37" fmla="*/ 878 h 3180"/>
                    <a:gd name="T38" fmla="*/ 1036 w 3847"/>
                    <a:gd name="T39" fmla="*/ 2477 h 3180"/>
                    <a:gd name="T40" fmla="*/ 63 w 3847"/>
                    <a:gd name="T41" fmla="*/ 2014 h 3180"/>
                    <a:gd name="T42" fmla="*/ 42 w 3847"/>
                    <a:gd name="T43" fmla="*/ 2000 h 3180"/>
                    <a:gd name="T44" fmla="*/ 24 w 3847"/>
                    <a:gd name="T45" fmla="*/ 1983 h 3180"/>
                    <a:gd name="T46" fmla="*/ 11 w 3847"/>
                    <a:gd name="T47" fmla="*/ 1963 h 3180"/>
                    <a:gd name="T48" fmla="*/ 3 w 3847"/>
                    <a:gd name="T49" fmla="*/ 1940 h 3180"/>
                    <a:gd name="T50" fmla="*/ 0 w 3847"/>
                    <a:gd name="T51" fmla="*/ 1915 h 3180"/>
                    <a:gd name="T52" fmla="*/ 2 w 3847"/>
                    <a:gd name="T53" fmla="*/ 1891 h 3180"/>
                    <a:gd name="T54" fmla="*/ 10 w 3847"/>
                    <a:gd name="T55" fmla="*/ 1867 h 3180"/>
                    <a:gd name="T56" fmla="*/ 23 w 3847"/>
                    <a:gd name="T57" fmla="*/ 1846 h 3180"/>
                    <a:gd name="T58" fmla="*/ 41 w 3847"/>
                    <a:gd name="T59" fmla="*/ 1829 h 3180"/>
                    <a:gd name="T60" fmla="*/ 62 w 3847"/>
                    <a:gd name="T61" fmla="*/ 1816 h 3180"/>
                    <a:gd name="T62" fmla="*/ 3757 w 3847"/>
                    <a:gd name="T63" fmla="*/ 5 h 3180"/>
                    <a:gd name="T64" fmla="*/ 3771 w 3847"/>
                    <a:gd name="T65" fmla="*/ 1 h 3180"/>
                    <a:gd name="T66" fmla="*/ 3785 w 3847"/>
                    <a:gd name="T67" fmla="*/ 0 h 3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847" h="3180">
                      <a:moveTo>
                        <a:pt x="3785" y="0"/>
                      </a:moveTo>
                      <a:lnTo>
                        <a:pt x="3800" y="2"/>
                      </a:lnTo>
                      <a:lnTo>
                        <a:pt x="3814" y="7"/>
                      </a:lnTo>
                      <a:lnTo>
                        <a:pt x="3827" y="16"/>
                      </a:lnTo>
                      <a:lnTo>
                        <a:pt x="3839" y="31"/>
                      </a:lnTo>
                      <a:lnTo>
                        <a:pt x="3846" y="49"/>
                      </a:lnTo>
                      <a:lnTo>
                        <a:pt x="3847" y="66"/>
                      </a:lnTo>
                      <a:lnTo>
                        <a:pt x="3842" y="85"/>
                      </a:lnTo>
                      <a:lnTo>
                        <a:pt x="2642" y="3110"/>
                      </a:lnTo>
                      <a:lnTo>
                        <a:pt x="2631" y="3130"/>
                      </a:lnTo>
                      <a:lnTo>
                        <a:pt x="2617" y="3147"/>
                      </a:lnTo>
                      <a:lnTo>
                        <a:pt x="2600" y="3161"/>
                      </a:lnTo>
                      <a:lnTo>
                        <a:pt x="2579" y="3172"/>
                      </a:lnTo>
                      <a:lnTo>
                        <a:pt x="2559" y="3178"/>
                      </a:lnTo>
                      <a:lnTo>
                        <a:pt x="2539" y="3180"/>
                      </a:lnTo>
                      <a:lnTo>
                        <a:pt x="2514" y="3177"/>
                      </a:lnTo>
                      <a:lnTo>
                        <a:pt x="2491" y="3168"/>
                      </a:lnTo>
                      <a:lnTo>
                        <a:pt x="1278" y="2591"/>
                      </a:lnTo>
                      <a:lnTo>
                        <a:pt x="2984" y="878"/>
                      </a:lnTo>
                      <a:lnTo>
                        <a:pt x="1036" y="2477"/>
                      </a:lnTo>
                      <a:lnTo>
                        <a:pt x="63" y="2014"/>
                      </a:lnTo>
                      <a:lnTo>
                        <a:pt x="42" y="2000"/>
                      </a:lnTo>
                      <a:lnTo>
                        <a:pt x="24" y="1983"/>
                      </a:lnTo>
                      <a:lnTo>
                        <a:pt x="11" y="1963"/>
                      </a:lnTo>
                      <a:lnTo>
                        <a:pt x="3" y="1940"/>
                      </a:lnTo>
                      <a:lnTo>
                        <a:pt x="0" y="1915"/>
                      </a:lnTo>
                      <a:lnTo>
                        <a:pt x="2" y="1891"/>
                      </a:lnTo>
                      <a:lnTo>
                        <a:pt x="10" y="1867"/>
                      </a:lnTo>
                      <a:lnTo>
                        <a:pt x="23" y="1846"/>
                      </a:lnTo>
                      <a:lnTo>
                        <a:pt x="41" y="1829"/>
                      </a:lnTo>
                      <a:lnTo>
                        <a:pt x="62" y="1816"/>
                      </a:lnTo>
                      <a:lnTo>
                        <a:pt x="3757" y="5"/>
                      </a:lnTo>
                      <a:lnTo>
                        <a:pt x="3771" y="1"/>
                      </a:lnTo>
                      <a:lnTo>
                        <a:pt x="378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6018628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10014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633295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주어와 서술어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32716" y="1334226"/>
            <a:ext cx="4665707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문장의 </a:t>
            </a:r>
            <a:r>
              <a:rPr lang="en-US" altLang="ko-KR" sz="2800" b="1" dirty="0" smtClean="0">
                <a:solidFill>
                  <a:srgbClr val="44546A">
                    <a:lumMod val="75000"/>
                  </a:srgbClr>
                </a:solidFill>
              </a:rPr>
              <a:t>7</a:t>
            </a: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가지 성분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5526" y="2807088"/>
            <a:ext cx="117671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cap="none" spc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주어</a:t>
            </a:r>
            <a:endParaRPr lang="en-US" altLang="ko-KR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096052" y="2810014"/>
            <a:ext cx="142937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서술어</a:t>
            </a:r>
            <a:endParaRPr lang="en-US" altLang="ko-KR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6499778" y="2807087"/>
            <a:ext cx="14076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목적어</a:t>
            </a:r>
            <a:endParaRPr lang="en-US" altLang="ko-KR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8706977" y="2810391"/>
            <a:ext cx="117671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보어</a:t>
            </a:r>
            <a:endParaRPr lang="en-US" altLang="ko-KR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3010945" y="4202459"/>
            <a:ext cx="141301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관형어</a:t>
            </a:r>
            <a:endParaRPr lang="en-US" altLang="ko-KR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364379" y="4202458"/>
            <a:ext cx="141960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부사어</a:t>
            </a:r>
            <a:endParaRPr lang="en-US" altLang="ko-KR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676505" y="4202458"/>
            <a:ext cx="144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독립어</a:t>
            </a:r>
            <a:endParaRPr lang="en-US" altLang="ko-KR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타원 6"/>
          <p:cNvSpPr/>
          <p:nvPr/>
        </p:nvSpPr>
        <p:spPr>
          <a:xfrm>
            <a:off x="1802670" y="2478455"/>
            <a:ext cx="8434149" cy="131691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2821741" y="3884024"/>
            <a:ext cx="4049322" cy="120226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7210600" y="3884023"/>
            <a:ext cx="2403663" cy="120226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748131" y="1798404"/>
            <a:ext cx="25058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주 성분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033525" y="4911446"/>
            <a:ext cx="31901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부속 성분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8386354" y="4952420"/>
            <a:ext cx="31762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독립 성분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96697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10014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444306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주어와 서술어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33525" y="1334226"/>
            <a:ext cx="201871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주 성분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011680" y="2105475"/>
            <a:ext cx="809897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문장의 주 성분</a:t>
            </a:r>
            <a:endParaRPr lang="en-US" altLang="ko-KR" sz="14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주 성분만으로 </a:t>
            </a:r>
            <a:r>
              <a:rPr lang="ko-KR" altLang="en-US" sz="1400" dirty="0" smtClean="0">
                <a:solidFill>
                  <a:srgbClr val="FF0000"/>
                </a:solidFill>
              </a:rPr>
              <a:t>기본 형태의 문장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을 구성할 수 있다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주 성분이 모두 갖춰진 문장을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완성문</a:t>
            </a:r>
            <a:r>
              <a:rPr lang="ko-KR" altLang="en-US" sz="14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이라고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한다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문장 성분이 생략되거나 </a:t>
            </a:r>
            <a:r>
              <a:rPr lang="ko-KR" altLang="en-US" sz="14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삭제되어있는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문장을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불구문</a:t>
            </a:r>
            <a:r>
              <a:rPr lang="ko-KR" altLang="en-US" sz="14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이라고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한다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16454" y="3614682"/>
            <a:ext cx="11165895" cy="2837758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33224" y="3945937"/>
            <a:ext cx="1429372" cy="2149557"/>
            <a:chOff x="1033525" y="3911102"/>
            <a:chExt cx="1429372" cy="2149557"/>
          </a:xfrm>
        </p:grpSpPr>
        <p:sp>
          <p:nvSpPr>
            <p:cNvPr id="6" name="직사각형 5"/>
            <p:cNvSpPr/>
            <p:nvPr/>
          </p:nvSpPr>
          <p:spPr>
            <a:xfrm>
              <a:off x="1033525" y="3911102"/>
              <a:ext cx="1176717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2000" b="1" cap="none" spc="0" dirty="0" smtClean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주어</a:t>
              </a:r>
              <a:endParaRPr lang="en-US" altLang="ko-KR" sz="20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1033525" y="4506004"/>
              <a:ext cx="1429372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2000" b="1" dirty="0" smtClean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서술어</a:t>
              </a:r>
              <a:endParaRPr lang="en-US" altLang="ko-KR" sz="20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1033525" y="5088306"/>
              <a:ext cx="140760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2000" b="1" dirty="0" smtClean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목적어</a:t>
              </a:r>
              <a:endParaRPr lang="en-US" altLang="ko-KR" sz="20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1033525" y="5660549"/>
              <a:ext cx="1176717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2000" b="1" cap="none" spc="0" dirty="0" smtClean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보어</a:t>
              </a:r>
              <a:endParaRPr lang="en-US" altLang="ko-KR" sz="20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2009941" y="4021512"/>
            <a:ext cx="889319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ko-KR" altLang="en-US" sz="1400" b="1" cap="none" spc="0" dirty="0" smtClean="0">
                <a:ln/>
                <a:solidFill>
                  <a:schemeClr val="accent3"/>
                </a:solidFill>
                <a:effectLst/>
              </a:rPr>
              <a:t>어떤 상태나 행위에 주체가 되는 성분</a:t>
            </a:r>
            <a:endParaRPr lang="en-US" altLang="ko-KR" sz="1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009941" y="4574046"/>
            <a:ext cx="889319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ko-KR" altLang="en-US" sz="1400" b="1" cap="none" spc="0" dirty="0" smtClean="0">
                <a:ln/>
                <a:solidFill>
                  <a:schemeClr val="accent3"/>
                </a:solidFill>
                <a:effectLst/>
              </a:rPr>
              <a:t>주어의 동작</a:t>
            </a:r>
            <a:r>
              <a:rPr lang="en-US" altLang="ko-KR" sz="1400" b="1" cap="none" spc="0" dirty="0" smtClean="0">
                <a:ln/>
                <a:solidFill>
                  <a:schemeClr val="accent3"/>
                </a:solidFill>
                <a:effectLst/>
              </a:rPr>
              <a:t>, </a:t>
            </a:r>
            <a:r>
              <a:rPr lang="ko-KR" altLang="en-US" sz="1400" b="1" cap="none" spc="0" dirty="0" smtClean="0">
                <a:ln/>
                <a:solidFill>
                  <a:schemeClr val="accent3"/>
                </a:solidFill>
                <a:effectLst/>
              </a:rPr>
              <a:t>상태</a:t>
            </a:r>
            <a:r>
              <a:rPr lang="en-US" altLang="ko-KR" sz="1400" b="1" cap="none" spc="0" dirty="0" smtClean="0">
                <a:ln/>
                <a:solidFill>
                  <a:schemeClr val="accent3"/>
                </a:solidFill>
                <a:effectLst/>
              </a:rPr>
              <a:t>, </a:t>
            </a:r>
            <a:r>
              <a:rPr lang="ko-KR" altLang="en-US" sz="1400" b="1" cap="none" spc="0" dirty="0" smtClean="0">
                <a:ln/>
                <a:solidFill>
                  <a:schemeClr val="accent3"/>
                </a:solidFill>
                <a:effectLst/>
              </a:rPr>
              <a:t>성질 등을 설명</a:t>
            </a:r>
            <a:endParaRPr lang="en-US" altLang="ko-KR" sz="1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009941" y="5215474"/>
            <a:ext cx="889319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ko-KR" altLang="en-US" sz="1400" b="1" cap="none" spc="0" dirty="0">
                <a:ln/>
                <a:solidFill>
                  <a:schemeClr val="accent3"/>
                </a:solidFill>
                <a:effectLst/>
              </a:rPr>
              <a:t>필요한 내용을 적으십시오</a:t>
            </a:r>
            <a:r>
              <a:rPr lang="en-US" altLang="ko-KR" sz="1400" b="1" cap="none" spc="0" dirty="0">
                <a:ln/>
                <a:solidFill>
                  <a:schemeClr val="accent3"/>
                </a:solidFill>
                <a:effectLst/>
              </a:rPr>
              <a:t>.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2009941" y="5717192"/>
            <a:ext cx="889319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ko-KR" altLang="en-US" sz="1400" b="1" cap="none" spc="0" dirty="0">
                <a:ln/>
                <a:solidFill>
                  <a:schemeClr val="accent3"/>
                </a:solidFill>
                <a:effectLst/>
              </a:rPr>
              <a:t>필요한 내용을 적으십시오</a:t>
            </a:r>
            <a:r>
              <a:rPr lang="en-US" altLang="ko-KR" sz="1400" b="1" cap="none" spc="0" dirty="0">
                <a:ln/>
                <a:solidFill>
                  <a:schemeClr val="accent3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02483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10014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444306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주어와 서술어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33525" y="1334226"/>
            <a:ext cx="2018718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부속 성분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011680" y="2105475"/>
            <a:ext cx="809897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관형어는 명사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대명사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수사를 꾸며준다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부사어는 동사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형용사를 꾸며준다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29167" y="3855361"/>
            <a:ext cx="201871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독립 성분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007322" y="4626610"/>
            <a:ext cx="809897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감탄사나 호칭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접속어를 독립어 라고 한다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6430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03730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74422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주어와 서술어</a:t>
                      </a:r>
                      <a:endParaRPr lang="ko-KR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636533" y="2098855"/>
            <a:ext cx="4665707" cy="1638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주어와 서술어</a:t>
            </a:r>
            <a:endParaRPr lang="en-US" altLang="ko-KR" sz="28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주어와 서술어 이해</a:t>
            </a:r>
            <a:endParaRPr lang="en-US" altLang="ko-KR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문장의 문법적 오류와 논리적 오류 이해</a:t>
            </a:r>
            <a:endParaRPr lang="ko-KR" altLang="en-US" sz="1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651855" y="1626528"/>
            <a:ext cx="2338155" cy="2594140"/>
            <a:chOff x="2242553" y="2153848"/>
            <a:chExt cx="1780543" cy="1783631"/>
          </a:xfrm>
        </p:grpSpPr>
        <p:grpSp>
          <p:nvGrpSpPr>
            <p:cNvPr id="48" name="그룹 47"/>
            <p:cNvGrpSpPr/>
            <p:nvPr/>
          </p:nvGrpSpPr>
          <p:grpSpPr>
            <a:xfrm>
              <a:off x="2242553" y="2153848"/>
              <a:ext cx="1780543" cy="1783631"/>
              <a:chOff x="3942311" y="1938325"/>
              <a:chExt cx="1780543" cy="1783631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3942311" y="1938325"/>
                <a:ext cx="1780542" cy="1780542"/>
              </a:xfrm>
              <a:prstGeom prst="ellipse">
                <a:avLst/>
              </a:prstGeom>
              <a:ln w="12700" cap="rnd">
                <a:solidFill>
                  <a:schemeClr val="bg1">
                    <a:lumMod val="75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rgbClr val="4B7FFF"/>
                  </a:solidFill>
                </a:endParaRPr>
              </a:p>
            </p:txBody>
          </p:sp>
          <p:grpSp>
            <p:nvGrpSpPr>
              <p:cNvPr id="50" name="그룹 49"/>
              <p:cNvGrpSpPr/>
              <p:nvPr/>
            </p:nvGrpSpPr>
            <p:grpSpPr>
              <a:xfrm>
                <a:off x="3942312" y="1941414"/>
                <a:ext cx="1780542" cy="1780542"/>
                <a:chOff x="3942312" y="1941414"/>
                <a:chExt cx="1780542" cy="1780542"/>
              </a:xfrm>
            </p:grpSpPr>
            <p:sp>
              <p:nvSpPr>
                <p:cNvPr id="51" name="TextBox 50"/>
                <p:cNvSpPr txBox="1"/>
                <p:nvPr/>
              </p:nvSpPr>
              <p:spPr>
                <a:xfrm>
                  <a:off x="4248734" y="2774602"/>
                  <a:ext cx="1212114" cy="3597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b="1" dirty="0" smtClean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50</a:t>
                  </a:r>
                  <a:r>
                    <a:rPr lang="en-US" altLang="ko-KR" sz="1600" b="1" dirty="0" smtClean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%</a:t>
                  </a:r>
                  <a:endParaRPr lang="en-US" altLang="ko-KR" sz="16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endParaRPr>
                </a:p>
              </p:txBody>
            </p:sp>
            <p:sp>
              <p:nvSpPr>
                <p:cNvPr id="52" name="원호 51"/>
                <p:cNvSpPr/>
                <p:nvPr/>
              </p:nvSpPr>
              <p:spPr>
                <a:xfrm>
                  <a:off x="3942312" y="1941414"/>
                  <a:ext cx="1780542" cy="1780542"/>
                </a:xfrm>
                <a:prstGeom prst="arc">
                  <a:avLst>
                    <a:gd name="adj1" fmla="val 16200000"/>
                    <a:gd name="adj2" fmla="val 5439811"/>
                  </a:avLst>
                </a:prstGeom>
                <a:ln w="76200" cap="rnd">
                  <a:solidFill>
                    <a:schemeClr val="tx1">
                      <a:lumMod val="65000"/>
                      <a:lumOff val="3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rgbClr val="4B7FFF"/>
                    </a:solidFill>
                  </a:endParaRPr>
                </a:p>
              </p:txBody>
            </p:sp>
            <p:sp>
              <p:nvSpPr>
                <p:cNvPr id="54" name="Freeform 30"/>
                <p:cNvSpPr>
                  <a:spLocks/>
                </p:cNvSpPr>
                <p:nvPr/>
              </p:nvSpPr>
              <p:spPr bwMode="auto">
                <a:xfrm>
                  <a:off x="4766579" y="2582256"/>
                  <a:ext cx="54030" cy="56486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56" name="Freeform 11"/>
            <p:cNvSpPr>
              <a:spLocks noEditPoints="1"/>
            </p:cNvSpPr>
            <p:nvPr/>
          </p:nvSpPr>
          <p:spPr bwMode="auto">
            <a:xfrm>
              <a:off x="2996897" y="2478602"/>
              <a:ext cx="316272" cy="388293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8" name="타원 57"/>
          <p:cNvSpPr/>
          <p:nvPr/>
        </p:nvSpPr>
        <p:spPr>
          <a:xfrm>
            <a:off x="1666525" y="4761118"/>
            <a:ext cx="1378157" cy="1425575"/>
          </a:xfrm>
          <a:prstGeom prst="ellipse">
            <a:avLst/>
          </a:prstGeom>
          <a:ln w="12700" cap="rnd">
            <a:solidFill>
              <a:schemeClr val="bg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903700" y="5431986"/>
            <a:ext cx="938188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100%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문장의 성분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1" name="원호 60"/>
          <p:cNvSpPr/>
          <p:nvPr/>
        </p:nvSpPr>
        <p:spPr>
          <a:xfrm>
            <a:off x="1666526" y="4766057"/>
            <a:ext cx="1378157" cy="1423105"/>
          </a:xfrm>
          <a:prstGeom prst="arc">
            <a:avLst>
              <a:gd name="adj1" fmla="val 16200000"/>
              <a:gd name="adj2" fmla="val 16075991"/>
            </a:avLst>
          </a:prstGeom>
          <a:ln w="76200" cap="rnd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grpSp>
        <p:nvGrpSpPr>
          <p:cNvPr id="62" name="Group 28"/>
          <p:cNvGrpSpPr>
            <a:grpSpLocks noChangeAspect="1"/>
          </p:cNvGrpSpPr>
          <p:nvPr/>
        </p:nvGrpSpPr>
        <p:grpSpPr bwMode="auto">
          <a:xfrm>
            <a:off x="2203294" y="5048098"/>
            <a:ext cx="304619" cy="275296"/>
            <a:chOff x="496" y="4251"/>
            <a:chExt cx="641" cy="56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3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5393004" y="4761119"/>
            <a:ext cx="1378158" cy="1425574"/>
            <a:chOff x="3942311" y="1938325"/>
            <a:chExt cx="1780543" cy="1783631"/>
          </a:xfrm>
        </p:grpSpPr>
        <p:sp>
          <p:nvSpPr>
            <p:cNvPr id="66" name="타원 65"/>
            <p:cNvSpPr/>
            <p:nvPr/>
          </p:nvSpPr>
          <p:spPr>
            <a:xfrm>
              <a:off x="3942311" y="1938325"/>
              <a:ext cx="1780542" cy="1780542"/>
            </a:xfrm>
            <a:prstGeom prst="ellips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4B7FFF"/>
                </a:solidFill>
              </a:endParaRPr>
            </a:p>
          </p:txBody>
        </p:sp>
        <p:grpSp>
          <p:nvGrpSpPr>
            <p:cNvPr id="67" name="그룹 66"/>
            <p:cNvGrpSpPr/>
            <p:nvPr/>
          </p:nvGrpSpPr>
          <p:grpSpPr>
            <a:xfrm>
              <a:off x="3942312" y="1941414"/>
              <a:ext cx="1780542" cy="1780542"/>
              <a:chOff x="3942312" y="1941414"/>
              <a:chExt cx="1780542" cy="1780542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4248734" y="2774602"/>
                <a:ext cx="1212114" cy="885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0</a:t>
                </a:r>
                <a:r>
                  <a:rPr lang="en-US" altLang="ko-KR" sz="16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%</a:t>
                </a:r>
                <a:endParaRPr lang="en-US" altLang="ko-KR" sz="16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8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실습</a:t>
                </a:r>
                <a:endParaRPr lang="en-US" altLang="ko-KR" sz="80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69" name="원호 68"/>
              <p:cNvSpPr/>
              <p:nvPr/>
            </p:nvSpPr>
            <p:spPr>
              <a:xfrm>
                <a:off x="3942312" y="1941414"/>
                <a:ext cx="1780542" cy="1780542"/>
              </a:xfrm>
              <a:prstGeom prst="arc">
                <a:avLst>
                  <a:gd name="adj1" fmla="val 16200000"/>
                  <a:gd name="adj2" fmla="val 16240679"/>
                </a:avLst>
              </a:prstGeom>
              <a:ln w="76200" cap="rnd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rgbClr val="4B7FFF"/>
                  </a:solidFill>
                </a:endParaRPr>
              </a:p>
            </p:txBody>
          </p:sp>
          <p:grpSp>
            <p:nvGrpSpPr>
              <p:cNvPr id="70" name="Group 28"/>
              <p:cNvGrpSpPr>
                <a:grpSpLocks noChangeAspect="1"/>
              </p:cNvGrpSpPr>
              <p:nvPr/>
            </p:nvGrpSpPr>
            <p:grpSpPr bwMode="auto">
              <a:xfrm>
                <a:off x="4635802" y="2294294"/>
                <a:ext cx="393559" cy="344441"/>
                <a:chOff x="496" y="4251"/>
                <a:chExt cx="641" cy="561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71" name="Freeform 30"/>
                <p:cNvSpPr>
                  <a:spLocks/>
                </p:cNvSpPr>
                <p:nvPr/>
              </p:nvSpPr>
              <p:spPr bwMode="auto">
                <a:xfrm>
                  <a:off x="709" y="4720"/>
                  <a:ext cx="88" cy="92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2" name="Freeform 31"/>
                <p:cNvSpPr>
                  <a:spLocks/>
                </p:cNvSpPr>
                <p:nvPr/>
              </p:nvSpPr>
              <p:spPr bwMode="auto">
                <a:xfrm>
                  <a:off x="496" y="4251"/>
                  <a:ext cx="641" cy="530"/>
                </a:xfrm>
                <a:custGeom>
                  <a:avLst/>
                  <a:gdLst>
                    <a:gd name="T0" fmla="*/ 3785 w 3847"/>
                    <a:gd name="T1" fmla="*/ 0 h 3180"/>
                    <a:gd name="T2" fmla="*/ 3800 w 3847"/>
                    <a:gd name="T3" fmla="*/ 2 h 3180"/>
                    <a:gd name="T4" fmla="*/ 3814 w 3847"/>
                    <a:gd name="T5" fmla="*/ 7 h 3180"/>
                    <a:gd name="T6" fmla="*/ 3827 w 3847"/>
                    <a:gd name="T7" fmla="*/ 16 h 3180"/>
                    <a:gd name="T8" fmla="*/ 3839 w 3847"/>
                    <a:gd name="T9" fmla="*/ 31 h 3180"/>
                    <a:gd name="T10" fmla="*/ 3846 w 3847"/>
                    <a:gd name="T11" fmla="*/ 49 h 3180"/>
                    <a:gd name="T12" fmla="*/ 3847 w 3847"/>
                    <a:gd name="T13" fmla="*/ 66 h 3180"/>
                    <a:gd name="T14" fmla="*/ 3842 w 3847"/>
                    <a:gd name="T15" fmla="*/ 85 h 3180"/>
                    <a:gd name="T16" fmla="*/ 2642 w 3847"/>
                    <a:gd name="T17" fmla="*/ 3110 h 3180"/>
                    <a:gd name="T18" fmla="*/ 2631 w 3847"/>
                    <a:gd name="T19" fmla="*/ 3130 h 3180"/>
                    <a:gd name="T20" fmla="*/ 2617 w 3847"/>
                    <a:gd name="T21" fmla="*/ 3147 h 3180"/>
                    <a:gd name="T22" fmla="*/ 2600 w 3847"/>
                    <a:gd name="T23" fmla="*/ 3161 h 3180"/>
                    <a:gd name="T24" fmla="*/ 2579 w 3847"/>
                    <a:gd name="T25" fmla="*/ 3172 h 3180"/>
                    <a:gd name="T26" fmla="*/ 2559 w 3847"/>
                    <a:gd name="T27" fmla="*/ 3178 h 3180"/>
                    <a:gd name="T28" fmla="*/ 2539 w 3847"/>
                    <a:gd name="T29" fmla="*/ 3180 h 3180"/>
                    <a:gd name="T30" fmla="*/ 2514 w 3847"/>
                    <a:gd name="T31" fmla="*/ 3177 h 3180"/>
                    <a:gd name="T32" fmla="*/ 2491 w 3847"/>
                    <a:gd name="T33" fmla="*/ 3168 h 3180"/>
                    <a:gd name="T34" fmla="*/ 1278 w 3847"/>
                    <a:gd name="T35" fmla="*/ 2591 h 3180"/>
                    <a:gd name="T36" fmla="*/ 2984 w 3847"/>
                    <a:gd name="T37" fmla="*/ 878 h 3180"/>
                    <a:gd name="T38" fmla="*/ 1036 w 3847"/>
                    <a:gd name="T39" fmla="*/ 2477 h 3180"/>
                    <a:gd name="T40" fmla="*/ 63 w 3847"/>
                    <a:gd name="T41" fmla="*/ 2014 h 3180"/>
                    <a:gd name="T42" fmla="*/ 42 w 3847"/>
                    <a:gd name="T43" fmla="*/ 2000 h 3180"/>
                    <a:gd name="T44" fmla="*/ 24 w 3847"/>
                    <a:gd name="T45" fmla="*/ 1983 h 3180"/>
                    <a:gd name="T46" fmla="*/ 11 w 3847"/>
                    <a:gd name="T47" fmla="*/ 1963 h 3180"/>
                    <a:gd name="T48" fmla="*/ 3 w 3847"/>
                    <a:gd name="T49" fmla="*/ 1940 h 3180"/>
                    <a:gd name="T50" fmla="*/ 0 w 3847"/>
                    <a:gd name="T51" fmla="*/ 1915 h 3180"/>
                    <a:gd name="T52" fmla="*/ 2 w 3847"/>
                    <a:gd name="T53" fmla="*/ 1891 h 3180"/>
                    <a:gd name="T54" fmla="*/ 10 w 3847"/>
                    <a:gd name="T55" fmla="*/ 1867 h 3180"/>
                    <a:gd name="T56" fmla="*/ 23 w 3847"/>
                    <a:gd name="T57" fmla="*/ 1846 h 3180"/>
                    <a:gd name="T58" fmla="*/ 41 w 3847"/>
                    <a:gd name="T59" fmla="*/ 1829 h 3180"/>
                    <a:gd name="T60" fmla="*/ 62 w 3847"/>
                    <a:gd name="T61" fmla="*/ 1816 h 3180"/>
                    <a:gd name="T62" fmla="*/ 3757 w 3847"/>
                    <a:gd name="T63" fmla="*/ 5 h 3180"/>
                    <a:gd name="T64" fmla="*/ 3771 w 3847"/>
                    <a:gd name="T65" fmla="*/ 1 h 3180"/>
                    <a:gd name="T66" fmla="*/ 3785 w 3847"/>
                    <a:gd name="T67" fmla="*/ 0 h 3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847" h="3180">
                      <a:moveTo>
                        <a:pt x="3785" y="0"/>
                      </a:moveTo>
                      <a:lnTo>
                        <a:pt x="3800" y="2"/>
                      </a:lnTo>
                      <a:lnTo>
                        <a:pt x="3814" y="7"/>
                      </a:lnTo>
                      <a:lnTo>
                        <a:pt x="3827" y="16"/>
                      </a:lnTo>
                      <a:lnTo>
                        <a:pt x="3839" y="31"/>
                      </a:lnTo>
                      <a:lnTo>
                        <a:pt x="3846" y="49"/>
                      </a:lnTo>
                      <a:lnTo>
                        <a:pt x="3847" y="66"/>
                      </a:lnTo>
                      <a:lnTo>
                        <a:pt x="3842" y="85"/>
                      </a:lnTo>
                      <a:lnTo>
                        <a:pt x="2642" y="3110"/>
                      </a:lnTo>
                      <a:lnTo>
                        <a:pt x="2631" y="3130"/>
                      </a:lnTo>
                      <a:lnTo>
                        <a:pt x="2617" y="3147"/>
                      </a:lnTo>
                      <a:lnTo>
                        <a:pt x="2600" y="3161"/>
                      </a:lnTo>
                      <a:lnTo>
                        <a:pt x="2579" y="3172"/>
                      </a:lnTo>
                      <a:lnTo>
                        <a:pt x="2559" y="3178"/>
                      </a:lnTo>
                      <a:lnTo>
                        <a:pt x="2539" y="3180"/>
                      </a:lnTo>
                      <a:lnTo>
                        <a:pt x="2514" y="3177"/>
                      </a:lnTo>
                      <a:lnTo>
                        <a:pt x="2491" y="3168"/>
                      </a:lnTo>
                      <a:lnTo>
                        <a:pt x="1278" y="2591"/>
                      </a:lnTo>
                      <a:lnTo>
                        <a:pt x="2984" y="878"/>
                      </a:lnTo>
                      <a:lnTo>
                        <a:pt x="1036" y="2477"/>
                      </a:lnTo>
                      <a:lnTo>
                        <a:pt x="63" y="2014"/>
                      </a:lnTo>
                      <a:lnTo>
                        <a:pt x="42" y="2000"/>
                      </a:lnTo>
                      <a:lnTo>
                        <a:pt x="24" y="1983"/>
                      </a:lnTo>
                      <a:lnTo>
                        <a:pt x="11" y="1963"/>
                      </a:lnTo>
                      <a:lnTo>
                        <a:pt x="3" y="1940"/>
                      </a:lnTo>
                      <a:lnTo>
                        <a:pt x="0" y="1915"/>
                      </a:lnTo>
                      <a:lnTo>
                        <a:pt x="2" y="1891"/>
                      </a:lnTo>
                      <a:lnTo>
                        <a:pt x="10" y="1867"/>
                      </a:lnTo>
                      <a:lnTo>
                        <a:pt x="23" y="1846"/>
                      </a:lnTo>
                      <a:lnTo>
                        <a:pt x="41" y="1829"/>
                      </a:lnTo>
                      <a:lnTo>
                        <a:pt x="62" y="1816"/>
                      </a:lnTo>
                      <a:lnTo>
                        <a:pt x="3757" y="5"/>
                      </a:lnTo>
                      <a:lnTo>
                        <a:pt x="3771" y="1"/>
                      </a:lnTo>
                      <a:lnTo>
                        <a:pt x="378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grpSp>
        <p:nvGrpSpPr>
          <p:cNvPr id="73" name="그룹 72"/>
          <p:cNvGrpSpPr/>
          <p:nvPr/>
        </p:nvGrpSpPr>
        <p:grpSpPr>
          <a:xfrm>
            <a:off x="9119482" y="4761119"/>
            <a:ext cx="1378158" cy="1425574"/>
            <a:chOff x="3942311" y="1938325"/>
            <a:chExt cx="1780543" cy="1783631"/>
          </a:xfrm>
        </p:grpSpPr>
        <p:sp>
          <p:nvSpPr>
            <p:cNvPr id="74" name="타원 73"/>
            <p:cNvSpPr/>
            <p:nvPr/>
          </p:nvSpPr>
          <p:spPr>
            <a:xfrm>
              <a:off x="3942311" y="1938325"/>
              <a:ext cx="1780542" cy="1780542"/>
            </a:xfrm>
            <a:prstGeom prst="ellips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4B7FFF"/>
                </a:solidFill>
              </a:endParaRPr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3942312" y="1941414"/>
              <a:ext cx="1780542" cy="1780542"/>
              <a:chOff x="3942312" y="1941414"/>
              <a:chExt cx="1780542" cy="1780542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4248734" y="2774602"/>
                <a:ext cx="1212114" cy="885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0</a:t>
                </a:r>
                <a:r>
                  <a:rPr lang="en-US" altLang="ko-KR" sz="16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%</a:t>
                </a:r>
                <a:endParaRPr lang="en-US" altLang="ko-KR" sz="16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8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머신러닝</a:t>
                </a:r>
                <a:endParaRPr lang="en-US" altLang="ko-KR" sz="80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77" name="원호 76"/>
              <p:cNvSpPr/>
              <p:nvPr/>
            </p:nvSpPr>
            <p:spPr>
              <a:xfrm>
                <a:off x="3942312" y="1941414"/>
                <a:ext cx="1780542" cy="1780542"/>
              </a:xfrm>
              <a:prstGeom prst="arc">
                <a:avLst>
                  <a:gd name="adj1" fmla="val 16200000"/>
                  <a:gd name="adj2" fmla="val 16241158"/>
                </a:avLst>
              </a:prstGeom>
              <a:ln w="76200" cap="rnd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rgbClr val="4B7FFF"/>
                  </a:solidFill>
                </a:endParaRPr>
              </a:p>
            </p:txBody>
          </p:sp>
          <p:grpSp>
            <p:nvGrpSpPr>
              <p:cNvPr id="78" name="Group 28"/>
              <p:cNvGrpSpPr>
                <a:grpSpLocks noChangeAspect="1"/>
              </p:cNvGrpSpPr>
              <p:nvPr/>
            </p:nvGrpSpPr>
            <p:grpSpPr bwMode="auto">
              <a:xfrm>
                <a:off x="4635802" y="2294294"/>
                <a:ext cx="393559" cy="344441"/>
                <a:chOff x="496" y="4251"/>
                <a:chExt cx="641" cy="561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79" name="Freeform 30"/>
                <p:cNvSpPr>
                  <a:spLocks/>
                </p:cNvSpPr>
                <p:nvPr/>
              </p:nvSpPr>
              <p:spPr bwMode="auto">
                <a:xfrm>
                  <a:off x="709" y="4720"/>
                  <a:ext cx="88" cy="92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0" name="Freeform 31"/>
                <p:cNvSpPr>
                  <a:spLocks/>
                </p:cNvSpPr>
                <p:nvPr/>
              </p:nvSpPr>
              <p:spPr bwMode="auto">
                <a:xfrm>
                  <a:off x="496" y="4251"/>
                  <a:ext cx="641" cy="530"/>
                </a:xfrm>
                <a:custGeom>
                  <a:avLst/>
                  <a:gdLst>
                    <a:gd name="T0" fmla="*/ 3785 w 3847"/>
                    <a:gd name="T1" fmla="*/ 0 h 3180"/>
                    <a:gd name="T2" fmla="*/ 3800 w 3847"/>
                    <a:gd name="T3" fmla="*/ 2 h 3180"/>
                    <a:gd name="T4" fmla="*/ 3814 w 3847"/>
                    <a:gd name="T5" fmla="*/ 7 h 3180"/>
                    <a:gd name="T6" fmla="*/ 3827 w 3847"/>
                    <a:gd name="T7" fmla="*/ 16 h 3180"/>
                    <a:gd name="T8" fmla="*/ 3839 w 3847"/>
                    <a:gd name="T9" fmla="*/ 31 h 3180"/>
                    <a:gd name="T10" fmla="*/ 3846 w 3847"/>
                    <a:gd name="T11" fmla="*/ 49 h 3180"/>
                    <a:gd name="T12" fmla="*/ 3847 w 3847"/>
                    <a:gd name="T13" fmla="*/ 66 h 3180"/>
                    <a:gd name="T14" fmla="*/ 3842 w 3847"/>
                    <a:gd name="T15" fmla="*/ 85 h 3180"/>
                    <a:gd name="T16" fmla="*/ 2642 w 3847"/>
                    <a:gd name="T17" fmla="*/ 3110 h 3180"/>
                    <a:gd name="T18" fmla="*/ 2631 w 3847"/>
                    <a:gd name="T19" fmla="*/ 3130 h 3180"/>
                    <a:gd name="T20" fmla="*/ 2617 w 3847"/>
                    <a:gd name="T21" fmla="*/ 3147 h 3180"/>
                    <a:gd name="T22" fmla="*/ 2600 w 3847"/>
                    <a:gd name="T23" fmla="*/ 3161 h 3180"/>
                    <a:gd name="T24" fmla="*/ 2579 w 3847"/>
                    <a:gd name="T25" fmla="*/ 3172 h 3180"/>
                    <a:gd name="T26" fmla="*/ 2559 w 3847"/>
                    <a:gd name="T27" fmla="*/ 3178 h 3180"/>
                    <a:gd name="T28" fmla="*/ 2539 w 3847"/>
                    <a:gd name="T29" fmla="*/ 3180 h 3180"/>
                    <a:gd name="T30" fmla="*/ 2514 w 3847"/>
                    <a:gd name="T31" fmla="*/ 3177 h 3180"/>
                    <a:gd name="T32" fmla="*/ 2491 w 3847"/>
                    <a:gd name="T33" fmla="*/ 3168 h 3180"/>
                    <a:gd name="T34" fmla="*/ 1278 w 3847"/>
                    <a:gd name="T35" fmla="*/ 2591 h 3180"/>
                    <a:gd name="T36" fmla="*/ 2984 w 3847"/>
                    <a:gd name="T37" fmla="*/ 878 h 3180"/>
                    <a:gd name="T38" fmla="*/ 1036 w 3847"/>
                    <a:gd name="T39" fmla="*/ 2477 h 3180"/>
                    <a:gd name="T40" fmla="*/ 63 w 3847"/>
                    <a:gd name="T41" fmla="*/ 2014 h 3180"/>
                    <a:gd name="T42" fmla="*/ 42 w 3847"/>
                    <a:gd name="T43" fmla="*/ 2000 h 3180"/>
                    <a:gd name="T44" fmla="*/ 24 w 3847"/>
                    <a:gd name="T45" fmla="*/ 1983 h 3180"/>
                    <a:gd name="T46" fmla="*/ 11 w 3847"/>
                    <a:gd name="T47" fmla="*/ 1963 h 3180"/>
                    <a:gd name="T48" fmla="*/ 3 w 3847"/>
                    <a:gd name="T49" fmla="*/ 1940 h 3180"/>
                    <a:gd name="T50" fmla="*/ 0 w 3847"/>
                    <a:gd name="T51" fmla="*/ 1915 h 3180"/>
                    <a:gd name="T52" fmla="*/ 2 w 3847"/>
                    <a:gd name="T53" fmla="*/ 1891 h 3180"/>
                    <a:gd name="T54" fmla="*/ 10 w 3847"/>
                    <a:gd name="T55" fmla="*/ 1867 h 3180"/>
                    <a:gd name="T56" fmla="*/ 23 w 3847"/>
                    <a:gd name="T57" fmla="*/ 1846 h 3180"/>
                    <a:gd name="T58" fmla="*/ 41 w 3847"/>
                    <a:gd name="T59" fmla="*/ 1829 h 3180"/>
                    <a:gd name="T60" fmla="*/ 62 w 3847"/>
                    <a:gd name="T61" fmla="*/ 1816 h 3180"/>
                    <a:gd name="T62" fmla="*/ 3757 w 3847"/>
                    <a:gd name="T63" fmla="*/ 5 h 3180"/>
                    <a:gd name="T64" fmla="*/ 3771 w 3847"/>
                    <a:gd name="T65" fmla="*/ 1 h 3180"/>
                    <a:gd name="T66" fmla="*/ 3785 w 3847"/>
                    <a:gd name="T67" fmla="*/ 0 h 3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847" h="3180">
                      <a:moveTo>
                        <a:pt x="3785" y="0"/>
                      </a:moveTo>
                      <a:lnTo>
                        <a:pt x="3800" y="2"/>
                      </a:lnTo>
                      <a:lnTo>
                        <a:pt x="3814" y="7"/>
                      </a:lnTo>
                      <a:lnTo>
                        <a:pt x="3827" y="16"/>
                      </a:lnTo>
                      <a:lnTo>
                        <a:pt x="3839" y="31"/>
                      </a:lnTo>
                      <a:lnTo>
                        <a:pt x="3846" y="49"/>
                      </a:lnTo>
                      <a:lnTo>
                        <a:pt x="3847" y="66"/>
                      </a:lnTo>
                      <a:lnTo>
                        <a:pt x="3842" y="85"/>
                      </a:lnTo>
                      <a:lnTo>
                        <a:pt x="2642" y="3110"/>
                      </a:lnTo>
                      <a:lnTo>
                        <a:pt x="2631" y="3130"/>
                      </a:lnTo>
                      <a:lnTo>
                        <a:pt x="2617" y="3147"/>
                      </a:lnTo>
                      <a:lnTo>
                        <a:pt x="2600" y="3161"/>
                      </a:lnTo>
                      <a:lnTo>
                        <a:pt x="2579" y="3172"/>
                      </a:lnTo>
                      <a:lnTo>
                        <a:pt x="2559" y="3178"/>
                      </a:lnTo>
                      <a:lnTo>
                        <a:pt x="2539" y="3180"/>
                      </a:lnTo>
                      <a:lnTo>
                        <a:pt x="2514" y="3177"/>
                      </a:lnTo>
                      <a:lnTo>
                        <a:pt x="2491" y="3168"/>
                      </a:lnTo>
                      <a:lnTo>
                        <a:pt x="1278" y="2591"/>
                      </a:lnTo>
                      <a:lnTo>
                        <a:pt x="2984" y="878"/>
                      </a:lnTo>
                      <a:lnTo>
                        <a:pt x="1036" y="2477"/>
                      </a:lnTo>
                      <a:lnTo>
                        <a:pt x="63" y="2014"/>
                      </a:lnTo>
                      <a:lnTo>
                        <a:pt x="42" y="2000"/>
                      </a:lnTo>
                      <a:lnTo>
                        <a:pt x="24" y="1983"/>
                      </a:lnTo>
                      <a:lnTo>
                        <a:pt x="11" y="1963"/>
                      </a:lnTo>
                      <a:lnTo>
                        <a:pt x="3" y="1940"/>
                      </a:lnTo>
                      <a:lnTo>
                        <a:pt x="0" y="1915"/>
                      </a:lnTo>
                      <a:lnTo>
                        <a:pt x="2" y="1891"/>
                      </a:lnTo>
                      <a:lnTo>
                        <a:pt x="10" y="1867"/>
                      </a:lnTo>
                      <a:lnTo>
                        <a:pt x="23" y="1846"/>
                      </a:lnTo>
                      <a:lnTo>
                        <a:pt x="41" y="1829"/>
                      </a:lnTo>
                      <a:lnTo>
                        <a:pt x="62" y="1816"/>
                      </a:lnTo>
                      <a:lnTo>
                        <a:pt x="3757" y="5"/>
                      </a:lnTo>
                      <a:lnTo>
                        <a:pt x="3771" y="1"/>
                      </a:lnTo>
                      <a:lnTo>
                        <a:pt x="378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855461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10014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145443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주어와 서술어</a:t>
                      </a:r>
                      <a:endParaRPr lang="ko-KR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628180" y="2414151"/>
            <a:ext cx="117671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주어</a:t>
            </a:r>
            <a:endParaRPr lang="en-US" altLang="ko-KR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940783" y="2414150"/>
            <a:ext cx="142937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서술어</a:t>
            </a:r>
            <a:endParaRPr lang="en-US" altLang="ko-KR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4940783" y="3566070"/>
            <a:ext cx="14076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목적어</a:t>
            </a:r>
            <a:endParaRPr lang="en-US" altLang="ko-KR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056224" y="4717991"/>
            <a:ext cx="117671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보어</a:t>
            </a:r>
            <a:endParaRPr lang="en-US" altLang="ko-KR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33525" y="1499819"/>
            <a:ext cx="296370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문장의 기본 형태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28180" y="3566071"/>
            <a:ext cx="117671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주어</a:t>
            </a:r>
            <a:endParaRPr lang="en-US" altLang="ko-KR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628179" y="4717991"/>
            <a:ext cx="117671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주어</a:t>
            </a:r>
            <a:endParaRPr lang="en-US" altLang="ko-KR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277605" y="3566069"/>
            <a:ext cx="142937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서술어</a:t>
            </a:r>
            <a:endParaRPr lang="en-US" altLang="ko-KR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277605" y="4717990"/>
            <a:ext cx="142937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서술어</a:t>
            </a:r>
            <a:endParaRPr lang="en-US" altLang="ko-KR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덧셈 기호 1"/>
          <p:cNvSpPr/>
          <p:nvPr/>
        </p:nvSpPr>
        <p:spPr>
          <a:xfrm>
            <a:off x="4111582" y="2414150"/>
            <a:ext cx="522515" cy="584775"/>
          </a:xfrm>
          <a:prstGeom prst="mathPlu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덧셈 기호 25"/>
          <p:cNvSpPr/>
          <p:nvPr/>
        </p:nvSpPr>
        <p:spPr>
          <a:xfrm>
            <a:off x="4111582" y="3581474"/>
            <a:ext cx="522515" cy="584775"/>
          </a:xfrm>
          <a:prstGeom prst="mathPlu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덧셈 기호 26"/>
          <p:cNvSpPr/>
          <p:nvPr/>
        </p:nvSpPr>
        <p:spPr>
          <a:xfrm>
            <a:off x="4111581" y="4717989"/>
            <a:ext cx="522515" cy="584775"/>
          </a:xfrm>
          <a:prstGeom prst="mathPlu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덧셈 기호 29"/>
          <p:cNvSpPr/>
          <p:nvPr/>
        </p:nvSpPr>
        <p:spPr>
          <a:xfrm>
            <a:off x="6552872" y="3581474"/>
            <a:ext cx="522515" cy="584775"/>
          </a:xfrm>
          <a:prstGeom prst="mathPlu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덧셈 기호 30"/>
          <p:cNvSpPr/>
          <p:nvPr/>
        </p:nvSpPr>
        <p:spPr>
          <a:xfrm>
            <a:off x="6553974" y="4717989"/>
            <a:ext cx="522515" cy="584775"/>
          </a:xfrm>
          <a:prstGeom prst="mathPlu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4929054" y="2347824"/>
            <a:ext cx="1541421" cy="769842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7276106" y="3501121"/>
            <a:ext cx="1541421" cy="769842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7256416" y="4633094"/>
            <a:ext cx="1541421" cy="769842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17521" y="5545993"/>
            <a:ext cx="979466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주어와 서술어는 문장에 반드시 들어간다</a:t>
            </a:r>
            <a:r>
              <a:rPr lang="en-US" altLang="ko-KR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!</a:t>
            </a:r>
            <a:endParaRPr lang="en-US" altLang="ko-KR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2484819" y="2335479"/>
            <a:ext cx="1541421" cy="769842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2455819" y="3513513"/>
            <a:ext cx="1541421" cy="769842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2458016" y="4633094"/>
            <a:ext cx="1541421" cy="769842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0729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1072</Words>
  <Application>Microsoft Office PowerPoint</Application>
  <PresentationFormat>와이드스크린</PresentationFormat>
  <Paragraphs>382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HY견고딕</vt:lpstr>
      <vt:lpstr>맑은 고딕</vt:lpstr>
      <vt:lpstr>문체부 바탕체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PC</cp:lastModifiedBy>
  <cp:revision>164</cp:revision>
  <dcterms:created xsi:type="dcterms:W3CDTF">2020-01-08T05:13:28Z</dcterms:created>
  <dcterms:modified xsi:type="dcterms:W3CDTF">2020-01-21T01:25:41Z</dcterms:modified>
</cp:coreProperties>
</file>