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81" r:id="rId5"/>
    <p:sldId id="280" r:id="rId6"/>
    <p:sldId id="260" r:id="rId7"/>
    <p:sldId id="265" r:id="rId8"/>
    <p:sldId id="264" r:id="rId9"/>
    <p:sldId id="268" r:id="rId10"/>
    <p:sldId id="266" r:id="rId11"/>
    <p:sldId id="263" r:id="rId12"/>
    <p:sldId id="269" r:id="rId13"/>
    <p:sldId id="270" r:id="rId14"/>
    <p:sldId id="271" r:id="rId15"/>
    <p:sldId id="277" r:id="rId16"/>
    <p:sldId id="284" r:id="rId17"/>
    <p:sldId id="274" r:id="rId18"/>
    <p:sldId id="272" r:id="rId19"/>
    <p:sldId id="273" r:id="rId20"/>
    <p:sldId id="275" r:id="rId21"/>
    <p:sldId id="278" r:id="rId22"/>
    <p:sldId id="279" r:id="rId23"/>
    <p:sldId id="282" r:id="rId24"/>
    <p:sldId id="283" r:id="rId25"/>
    <p:sldId id="262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5" autoAdjust="0"/>
    <p:restoredTop sz="94660"/>
  </p:normalViewPr>
  <p:slideViewPr>
    <p:cSldViewPr>
      <p:cViewPr varScale="1">
        <p:scale>
          <a:sx n="144" d="100"/>
          <a:sy n="144" d="100"/>
        </p:scale>
        <p:origin x="672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61118-E288-471D-B835-5D86B9C1CFAB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872C6-96E4-44A0-8C91-FD29F6E6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4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872C6-96E4-44A0-8C91-FD29F6E64A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670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872C6-96E4-44A0-8C91-FD29F6E64AC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05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872C6-96E4-44A0-8C91-FD29F6E64AC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289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872C6-96E4-44A0-8C91-FD29F6E64AC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078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872C6-96E4-44A0-8C91-FD29F6E64AC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82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872C6-96E4-44A0-8C91-FD29F6E64AC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95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C4847-3046-402D-B3FA-4F374D72C8FE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1779662"/>
            <a:ext cx="39604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Machine </a:t>
            </a:r>
            <a:r>
              <a:rPr lang="en-US" altLang="ko-KR" sz="3600" dirty="0" smtClean="0"/>
              <a:t>Learning</a:t>
            </a:r>
            <a:endParaRPr lang="en-US" altLang="ko-KR" sz="3600" dirty="0" smtClean="0"/>
          </a:p>
          <a:p>
            <a:pPr algn="ctr"/>
            <a:r>
              <a:rPr lang="ko-KR" altLang="en-US" sz="1000" dirty="0" smtClean="0"/>
              <a:t>스크래치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3743908" y="271576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김한솔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지이삭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7574"/>
            <a:ext cx="8568952" cy="396044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03648" y="1275606"/>
            <a:ext cx="360040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31638" y="3008310"/>
            <a:ext cx="2016224" cy="10756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-17355"/>
            <a:ext cx="8784976" cy="8169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따라 만들기 </a:t>
            </a:r>
            <a:r>
              <a:rPr lang="en-US" altLang="ko-KR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– Machine Learning For Kids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155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0654" y="1857419"/>
            <a:ext cx="2931891" cy="2066366"/>
            <a:chOff x="140133" y="810956"/>
            <a:chExt cx="5184576" cy="266464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133" y="810956"/>
              <a:ext cx="5184576" cy="266464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043608" y="2143279"/>
              <a:ext cx="576064" cy="144016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03848" y="1847185"/>
            <a:ext cx="3024336" cy="2051215"/>
            <a:chOff x="2339752" y="1563638"/>
            <a:chExt cx="4897954" cy="273630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9752" y="1563638"/>
              <a:ext cx="4897954" cy="273630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5066117" y="3403594"/>
              <a:ext cx="576064" cy="14401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299487" y="1847185"/>
            <a:ext cx="2592993" cy="2051215"/>
            <a:chOff x="4788729" y="2589377"/>
            <a:chExt cx="4197752" cy="241336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8729" y="2589377"/>
              <a:ext cx="4197752" cy="241336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8410192" y="4371950"/>
              <a:ext cx="256216" cy="154064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51520" y="-17355"/>
            <a:ext cx="3384376" cy="8169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따라 만들기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67544" y="1275606"/>
            <a:ext cx="2232248" cy="1556686"/>
            <a:chOff x="2051720" y="1923678"/>
            <a:chExt cx="4923546" cy="273630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1720" y="1923678"/>
              <a:ext cx="4923546" cy="2736304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sp>
          <p:nvSpPr>
            <p:cNvPr id="9" name="직사각형 8"/>
            <p:cNvSpPr/>
            <p:nvPr/>
          </p:nvSpPr>
          <p:spPr>
            <a:xfrm>
              <a:off x="2503864" y="3261686"/>
              <a:ext cx="720080" cy="144016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991715" y="1275606"/>
            <a:ext cx="2448272" cy="1556686"/>
            <a:chOff x="179512" y="994225"/>
            <a:chExt cx="5092953" cy="257898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994225"/>
              <a:ext cx="5092953" cy="257898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4788024" y="1635646"/>
              <a:ext cx="298080" cy="12392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666690" y="1274284"/>
            <a:ext cx="2721733" cy="1558008"/>
            <a:chOff x="2084676" y="1896511"/>
            <a:chExt cx="4923546" cy="273630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4676" y="1896511"/>
              <a:ext cx="4923546" cy="273630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3659774" y="3251412"/>
              <a:ext cx="840218" cy="14401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71722" y="3179532"/>
            <a:ext cx="2372086" cy="1568010"/>
            <a:chOff x="3399512" y="808036"/>
            <a:chExt cx="5688632" cy="3034398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9512" y="808036"/>
              <a:ext cx="5688632" cy="303439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5" name="직사각형 14"/>
            <p:cNvSpPr/>
            <p:nvPr/>
          </p:nvSpPr>
          <p:spPr>
            <a:xfrm>
              <a:off x="3819621" y="3261686"/>
              <a:ext cx="1066608" cy="15429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012314" y="3179532"/>
            <a:ext cx="2572984" cy="1624594"/>
            <a:chOff x="2071024" y="1883260"/>
            <a:chExt cx="4923546" cy="2736304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1024" y="1883260"/>
              <a:ext cx="4923546" cy="273630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5327940" y="3201563"/>
              <a:ext cx="756227" cy="204139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734165" y="3179532"/>
            <a:ext cx="2654257" cy="1624594"/>
            <a:chOff x="103279" y="782590"/>
            <a:chExt cx="8896166" cy="4227158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279" y="782590"/>
              <a:ext cx="8896166" cy="422715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9" name="직사각형 18"/>
            <p:cNvSpPr/>
            <p:nvPr/>
          </p:nvSpPr>
          <p:spPr>
            <a:xfrm>
              <a:off x="2566516" y="2715766"/>
              <a:ext cx="1665992" cy="18749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51520" y="-17355"/>
            <a:ext cx="3384376" cy="8169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따라 만들기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16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5" r="55938" b="83705"/>
          <a:stretch/>
        </p:blipFill>
        <p:spPr>
          <a:xfrm>
            <a:off x="5086139" y="3620645"/>
            <a:ext cx="2664296" cy="86409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51520" y="-17355"/>
            <a:ext cx="3384376" cy="8169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따라 만들기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547664" y="1131590"/>
            <a:ext cx="2520280" cy="3475346"/>
            <a:chOff x="1115616" y="1184636"/>
            <a:chExt cx="2520280" cy="3475346"/>
          </a:xfrm>
        </p:grpSpPr>
        <p:grpSp>
          <p:nvGrpSpPr>
            <p:cNvPr id="19" name="그룹 18"/>
            <p:cNvGrpSpPr/>
            <p:nvPr/>
          </p:nvGrpSpPr>
          <p:grpSpPr>
            <a:xfrm>
              <a:off x="1115616" y="1184636"/>
              <a:ext cx="2520280" cy="3475346"/>
              <a:chOff x="1115616" y="1184636"/>
              <a:chExt cx="2520280" cy="3475346"/>
            </a:xfrm>
          </p:grpSpPr>
          <p:sp>
            <p:nvSpPr>
              <p:cNvPr id="12" name="타원형 설명선 11"/>
              <p:cNvSpPr/>
              <p:nvPr/>
            </p:nvSpPr>
            <p:spPr>
              <a:xfrm>
                <a:off x="1115616" y="1184636"/>
                <a:ext cx="2520280" cy="1080120"/>
              </a:xfrm>
              <a:prstGeom prst="wedgeEllipseCallout">
                <a:avLst>
                  <a:gd name="adj1" fmla="val -898"/>
                  <a:gd name="adj2" fmla="val 58779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1259632" y="2499742"/>
                <a:ext cx="2376264" cy="2160240"/>
                <a:chOff x="1259632" y="2499742"/>
                <a:chExt cx="2376264" cy="2160240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1259632" y="2499742"/>
                  <a:ext cx="2376264" cy="2160240"/>
                  <a:chOff x="1331640" y="2139702"/>
                  <a:chExt cx="2376264" cy="2160240"/>
                </a:xfrm>
              </p:grpSpPr>
              <p:sp>
                <p:nvSpPr>
                  <p:cNvPr id="7" name="타원 6"/>
                  <p:cNvSpPr/>
                  <p:nvPr/>
                </p:nvSpPr>
                <p:spPr>
                  <a:xfrm>
                    <a:off x="1331640" y="2139702"/>
                    <a:ext cx="2376264" cy="216024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2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" name="타원 7"/>
                  <p:cNvSpPr/>
                  <p:nvPr/>
                </p:nvSpPr>
                <p:spPr>
                  <a:xfrm>
                    <a:off x="1835696" y="2643758"/>
                    <a:ext cx="360040" cy="3600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2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" name="타원 8"/>
                  <p:cNvSpPr/>
                  <p:nvPr/>
                </p:nvSpPr>
                <p:spPr>
                  <a:xfrm>
                    <a:off x="2771800" y="2643758"/>
                    <a:ext cx="360040" cy="3600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2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3" name="직사각형 12"/>
                <p:cNvSpPr/>
                <p:nvPr/>
              </p:nvSpPr>
              <p:spPr>
                <a:xfrm>
                  <a:off x="2051720" y="4083918"/>
                  <a:ext cx="792088" cy="72008"/>
                </a:xfrm>
                <a:prstGeom prst="rect">
                  <a:avLst/>
                </a:prstGeom>
                <a:solidFill>
                  <a:schemeClr val="tx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" name="TextBox 13"/>
            <p:cNvSpPr txBox="1"/>
            <p:nvPr/>
          </p:nvSpPr>
          <p:spPr>
            <a:xfrm>
              <a:off x="1992342" y="1540030"/>
              <a:ext cx="766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안녕</a:t>
              </a:r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262" y="1339422"/>
            <a:ext cx="1838325" cy="5238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262" y="2446696"/>
            <a:ext cx="1924050" cy="590550"/>
          </a:xfrm>
          <a:prstGeom prst="rect">
            <a:avLst/>
          </a:prstGeom>
        </p:spPr>
      </p:pic>
      <p:sp>
        <p:nvSpPr>
          <p:cNvPr id="4" name="십자형 3"/>
          <p:cNvSpPr/>
          <p:nvPr/>
        </p:nvSpPr>
        <p:spPr>
          <a:xfrm>
            <a:off x="6245829" y="1969163"/>
            <a:ext cx="344916" cy="371667"/>
          </a:xfrm>
          <a:prstGeom prst="plus">
            <a:avLst>
              <a:gd name="adj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7904" y="87844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가 인사를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1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47664" y="133832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3480498" y="1401304"/>
            <a:ext cx="2184632" cy="2376264"/>
            <a:chOff x="6336196" y="1101973"/>
            <a:chExt cx="2592288" cy="3269977"/>
          </a:xfrm>
        </p:grpSpPr>
        <p:grpSp>
          <p:nvGrpSpPr>
            <p:cNvPr id="16" name="그룹 15"/>
            <p:cNvGrpSpPr/>
            <p:nvPr/>
          </p:nvGrpSpPr>
          <p:grpSpPr>
            <a:xfrm>
              <a:off x="6444208" y="2211710"/>
              <a:ext cx="2376264" cy="2160240"/>
              <a:chOff x="1259632" y="2499742"/>
              <a:chExt cx="2376264" cy="2160240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259632" y="2499742"/>
                <a:ext cx="2376264" cy="2160240"/>
                <a:chOff x="1331640" y="2139702"/>
                <a:chExt cx="2376264" cy="2160240"/>
              </a:xfrm>
            </p:grpSpPr>
            <p:sp>
              <p:nvSpPr>
                <p:cNvPr id="19" name="타원 18"/>
                <p:cNvSpPr/>
                <p:nvPr/>
              </p:nvSpPr>
              <p:spPr>
                <a:xfrm>
                  <a:off x="1331640" y="2139702"/>
                  <a:ext cx="2376264" cy="2160240"/>
                </a:xfrm>
                <a:prstGeom prst="ellipse">
                  <a:avLst/>
                </a:prstGeom>
                <a:solidFill>
                  <a:srgbClr val="FFFF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1835696" y="2643758"/>
                  <a:ext cx="360040" cy="360040"/>
                </a:xfrm>
                <a:prstGeom prst="ellipse">
                  <a:avLst/>
                </a:prstGeom>
                <a:solidFill>
                  <a:schemeClr val="tx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2771800" y="2643758"/>
                  <a:ext cx="360040" cy="360040"/>
                </a:xfrm>
                <a:prstGeom prst="ellipse">
                  <a:avLst/>
                </a:prstGeom>
                <a:solidFill>
                  <a:schemeClr val="tx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" name="직사각형 17"/>
              <p:cNvSpPr/>
              <p:nvPr/>
            </p:nvSpPr>
            <p:spPr>
              <a:xfrm>
                <a:off x="2051720" y="4083918"/>
                <a:ext cx="792088" cy="72008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타원형 설명선 21"/>
            <p:cNvSpPr/>
            <p:nvPr/>
          </p:nvSpPr>
          <p:spPr>
            <a:xfrm>
              <a:off x="6336196" y="1167594"/>
              <a:ext cx="2592288" cy="792088"/>
            </a:xfrm>
            <a:prstGeom prst="wedgeEllipseCallout">
              <a:avLst>
                <a:gd name="adj1" fmla="val 98"/>
                <a:gd name="adj2" fmla="val 7011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2214" y="1331171"/>
              <a:ext cx="1188163" cy="464934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8092434" y="1101973"/>
              <a:ext cx="439771" cy="80470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2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?</a:t>
              </a:r>
              <a:endParaRPr lang="en-US" altLang="ko-KR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07503" y="1275606"/>
            <a:ext cx="3097973" cy="3456384"/>
            <a:chOff x="107503" y="1275606"/>
            <a:chExt cx="3097973" cy="3456384"/>
          </a:xfrm>
        </p:grpSpPr>
        <p:grpSp>
          <p:nvGrpSpPr>
            <p:cNvPr id="9" name="그룹 8"/>
            <p:cNvGrpSpPr/>
            <p:nvPr/>
          </p:nvGrpSpPr>
          <p:grpSpPr>
            <a:xfrm>
              <a:off x="107503" y="1275606"/>
              <a:ext cx="3097973" cy="3456384"/>
              <a:chOff x="683568" y="1203598"/>
              <a:chExt cx="2880320" cy="3672408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568" y="1995686"/>
                <a:ext cx="2880320" cy="2880320"/>
              </a:xfrm>
              <a:prstGeom prst="rect">
                <a:avLst/>
              </a:prstGeom>
            </p:spPr>
          </p:pic>
          <p:sp>
            <p:nvSpPr>
              <p:cNvPr id="8" name="타원형 설명선 7"/>
              <p:cNvSpPr/>
              <p:nvPr/>
            </p:nvSpPr>
            <p:spPr>
              <a:xfrm>
                <a:off x="971600" y="1203598"/>
                <a:ext cx="2592288" cy="792088"/>
              </a:xfrm>
              <a:prstGeom prst="wedgeEllipseCallout">
                <a:avLst>
                  <a:gd name="adj1" fmla="val -4553"/>
                  <a:gd name="adj2" fmla="val 70112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9668" y="1375414"/>
              <a:ext cx="684012" cy="590128"/>
            </a:xfrm>
            <a:prstGeom prst="rect">
              <a:avLst/>
            </a:prstGeom>
          </p:spPr>
        </p:pic>
      </p:grpSp>
      <p:sp>
        <p:nvSpPr>
          <p:cNvPr id="48" name="직사각형 47"/>
          <p:cNvSpPr/>
          <p:nvPr/>
        </p:nvSpPr>
        <p:spPr>
          <a:xfrm>
            <a:off x="251520" y="-17355"/>
            <a:ext cx="3384376" cy="8169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따라 만들기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476" y="3430451"/>
            <a:ext cx="2861295" cy="112395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rcRect l="20131" t="16600" r="37084" b="57775"/>
          <a:stretch/>
        </p:blipFill>
        <p:spPr>
          <a:xfrm>
            <a:off x="6196073" y="1670478"/>
            <a:ext cx="1224136" cy="28803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5"/>
          <a:srcRect l="67891" t="9429" r="9459" b="52130"/>
          <a:stretch/>
        </p:blipFill>
        <p:spPr>
          <a:xfrm>
            <a:off x="7912104" y="1776617"/>
            <a:ext cx="648072" cy="432048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5"/>
          <a:srcRect l="69034" t="58489" r="8317" b="9478"/>
          <a:stretch/>
        </p:blipFill>
        <p:spPr>
          <a:xfrm>
            <a:off x="7912104" y="1468332"/>
            <a:ext cx="648072" cy="3600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876" y="2303939"/>
            <a:ext cx="2026497" cy="581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59732" y="926529"/>
            <a:ext cx="464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사용자가 대답을 하면 칭찬인지 욕인지 </a:t>
            </a:r>
            <a:r>
              <a:rPr lang="en-US" altLang="ko-KR" sz="1400" dirty="0" smtClean="0"/>
              <a:t>AI</a:t>
            </a:r>
            <a:r>
              <a:rPr lang="ko-KR" altLang="en-US" sz="1400" dirty="0" smtClean="0"/>
              <a:t>가 판단한다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5488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93850" y="1157337"/>
            <a:ext cx="2184632" cy="2376264"/>
            <a:chOff x="6336196" y="1101973"/>
            <a:chExt cx="2592288" cy="3269977"/>
          </a:xfrm>
        </p:grpSpPr>
        <p:grpSp>
          <p:nvGrpSpPr>
            <p:cNvPr id="16" name="그룹 15"/>
            <p:cNvGrpSpPr/>
            <p:nvPr/>
          </p:nvGrpSpPr>
          <p:grpSpPr>
            <a:xfrm>
              <a:off x="6444208" y="2211710"/>
              <a:ext cx="2376264" cy="2160240"/>
              <a:chOff x="1259632" y="2499742"/>
              <a:chExt cx="2376264" cy="2160240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259632" y="2499742"/>
                <a:ext cx="2376264" cy="2160240"/>
                <a:chOff x="1331640" y="2139702"/>
                <a:chExt cx="2376264" cy="2160240"/>
              </a:xfrm>
            </p:grpSpPr>
            <p:sp>
              <p:nvSpPr>
                <p:cNvPr id="19" name="타원 18"/>
                <p:cNvSpPr/>
                <p:nvPr/>
              </p:nvSpPr>
              <p:spPr>
                <a:xfrm>
                  <a:off x="1331640" y="2139702"/>
                  <a:ext cx="2376264" cy="2160240"/>
                </a:xfrm>
                <a:prstGeom prst="ellipse">
                  <a:avLst/>
                </a:prstGeom>
                <a:solidFill>
                  <a:srgbClr val="FFFF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1835696" y="2643758"/>
                  <a:ext cx="360040" cy="360040"/>
                </a:xfrm>
                <a:prstGeom prst="ellipse">
                  <a:avLst/>
                </a:prstGeom>
                <a:solidFill>
                  <a:schemeClr val="tx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2771800" y="2643758"/>
                  <a:ext cx="360040" cy="360040"/>
                </a:xfrm>
                <a:prstGeom prst="ellipse">
                  <a:avLst/>
                </a:prstGeom>
                <a:solidFill>
                  <a:schemeClr val="tx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" name="직사각형 17"/>
              <p:cNvSpPr/>
              <p:nvPr/>
            </p:nvSpPr>
            <p:spPr>
              <a:xfrm>
                <a:off x="2051720" y="4083918"/>
                <a:ext cx="792088" cy="72008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타원형 설명선 21"/>
            <p:cNvSpPr/>
            <p:nvPr/>
          </p:nvSpPr>
          <p:spPr>
            <a:xfrm>
              <a:off x="6336196" y="1167594"/>
              <a:ext cx="2592288" cy="792088"/>
            </a:xfrm>
            <a:prstGeom prst="wedgeEllipseCallout">
              <a:avLst>
                <a:gd name="adj1" fmla="val 98"/>
                <a:gd name="adj2" fmla="val 7011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2214" y="1331171"/>
              <a:ext cx="1188163" cy="464934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8092434" y="1101973"/>
              <a:ext cx="439771" cy="80470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2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?</a:t>
              </a:r>
              <a:endParaRPr lang="en-US" altLang="ko-KR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1" b="58400"/>
          <a:stretch/>
        </p:blipFill>
        <p:spPr>
          <a:xfrm>
            <a:off x="5750728" y="3670406"/>
            <a:ext cx="3130491" cy="1080120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3533117" y="1205023"/>
            <a:ext cx="2002579" cy="1569828"/>
            <a:chOff x="6372200" y="1314227"/>
            <a:chExt cx="2002579" cy="1569828"/>
          </a:xfrm>
        </p:grpSpPr>
        <p:grpSp>
          <p:nvGrpSpPr>
            <p:cNvPr id="35" name="그룹 34"/>
            <p:cNvGrpSpPr/>
            <p:nvPr/>
          </p:nvGrpSpPr>
          <p:grpSpPr>
            <a:xfrm>
              <a:off x="6372200" y="1314227"/>
              <a:ext cx="2002579" cy="1569828"/>
              <a:chOff x="6372200" y="1314227"/>
              <a:chExt cx="2002579" cy="1569828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6372200" y="1314227"/>
                <a:ext cx="2002579" cy="1569828"/>
              </a:xfrm>
              <a:prstGeom prst="ellipse">
                <a:avLst/>
              </a:prstGeom>
              <a:solidFill>
                <a:srgbClr val="FFFF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6796989" y="1680520"/>
                <a:ext cx="303421" cy="261638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7585884" y="1680520"/>
                <a:ext cx="303421" cy="261638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달 36"/>
            <p:cNvSpPr/>
            <p:nvPr/>
          </p:nvSpPr>
          <p:spPr>
            <a:xfrm rot="16200000">
              <a:off x="7233255" y="2011795"/>
              <a:ext cx="288032" cy="918677"/>
            </a:xfrm>
            <a:prstGeom prst="moon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502002" y="3141144"/>
            <a:ext cx="2002579" cy="1569828"/>
            <a:chOff x="6372200" y="3162162"/>
            <a:chExt cx="2002579" cy="1569828"/>
          </a:xfrm>
        </p:grpSpPr>
        <p:grpSp>
          <p:nvGrpSpPr>
            <p:cNvPr id="40" name="그룹 39"/>
            <p:cNvGrpSpPr/>
            <p:nvPr/>
          </p:nvGrpSpPr>
          <p:grpSpPr>
            <a:xfrm>
              <a:off x="6372200" y="3162162"/>
              <a:ext cx="2002579" cy="1569828"/>
              <a:chOff x="6372200" y="1314227"/>
              <a:chExt cx="2002579" cy="1569828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6372200" y="1314227"/>
                <a:ext cx="2002579" cy="1569828"/>
                <a:chOff x="6372200" y="1314227"/>
                <a:chExt cx="2002579" cy="1569828"/>
              </a:xfrm>
            </p:grpSpPr>
            <p:sp>
              <p:nvSpPr>
                <p:cNvPr id="43" name="타원 42"/>
                <p:cNvSpPr/>
                <p:nvPr/>
              </p:nvSpPr>
              <p:spPr>
                <a:xfrm>
                  <a:off x="6372200" y="1314227"/>
                  <a:ext cx="2002579" cy="1569828"/>
                </a:xfrm>
                <a:prstGeom prst="ellipse">
                  <a:avLst/>
                </a:prstGeom>
                <a:solidFill>
                  <a:srgbClr val="FFFF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타원 43"/>
                <p:cNvSpPr/>
                <p:nvPr/>
              </p:nvSpPr>
              <p:spPr>
                <a:xfrm>
                  <a:off x="6796989" y="1680520"/>
                  <a:ext cx="303421" cy="261638"/>
                </a:xfrm>
                <a:prstGeom prst="ellipse">
                  <a:avLst/>
                </a:prstGeom>
                <a:solidFill>
                  <a:schemeClr val="tx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/>
                <p:cNvSpPr/>
                <p:nvPr/>
              </p:nvSpPr>
              <p:spPr>
                <a:xfrm>
                  <a:off x="7585884" y="1680520"/>
                  <a:ext cx="303421" cy="261638"/>
                </a:xfrm>
                <a:prstGeom prst="ellipse">
                  <a:avLst/>
                </a:prstGeom>
                <a:solidFill>
                  <a:schemeClr val="tx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" name="달 41"/>
              <p:cNvSpPr/>
              <p:nvPr/>
            </p:nvSpPr>
            <p:spPr>
              <a:xfrm rot="5400000">
                <a:off x="7233255" y="2011795"/>
                <a:ext cx="288032" cy="918677"/>
              </a:xfrm>
              <a:prstGeom prst="moon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눈물 방울 45"/>
            <p:cNvSpPr/>
            <p:nvPr/>
          </p:nvSpPr>
          <p:spPr>
            <a:xfrm rot="18612737">
              <a:off x="6749944" y="3944175"/>
              <a:ext cx="303421" cy="264013"/>
            </a:xfrm>
            <a:prstGeom prst="teardrop">
              <a:avLst/>
            </a:prstGeom>
            <a:solidFill>
              <a:srgbClr val="00B0F0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251520" y="-17355"/>
            <a:ext cx="3384376" cy="8169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따라 만들기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17" y="3790093"/>
            <a:ext cx="2861295" cy="1123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1049911"/>
            <a:ext cx="1200150" cy="885825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4"/>
          <a:srcRect t="54397" r="2886" b="7162"/>
          <a:stretch/>
        </p:blipFill>
        <p:spPr>
          <a:xfrm>
            <a:off x="5882772" y="1989937"/>
            <a:ext cx="2778714" cy="4320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8788" y="2460885"/>
            <a:ext cx="1924050" cy="447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016" y="2947460"/>
            <a:ext cx="1800225" cy="4667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78210" y="966923"/>
            <a:ext cx="3459907" cy="392646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500" y="1233656"/>
            <a:ext cx="1190625" cy="84772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/>
          <a:srcRect l="1916" t="8748" r="4969" b="52812"/>
          <a:stretch/>
        </p:blipFill>
        <p:spPr>
          <a:xfrm>
            <a:off x="5958663" y="2083878"/>
            <a:ext cx="2664297" cy="4320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3764" y="2515926"/>
            <a:ext cx="1828800" cy="4953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2016" y="3058066"/>
            <a:ext cx="1781175" cy="4953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00" b="31801"/>
          <a:stretch/>
        </p:blipFill>
        <p:spPr>
          <a:xfrm>
            <a:off x="5723114" y="3621788"/>
            <a:ext cx="3078978" cy="117735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159732" y="926529"/>
            <a:ext cx="464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칭찬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욕에 따라 </a:t>
            </a:r>
            <a:r>
              <a:rPr lang="en-US" altLang="ko-KR" sz="1400" dirty="0" smtClean="0"/>
              <a:t>AI</a:t>
            </a:r>
            <a:r>
              <a:rPr lang="ko-KR" altLang="en-US" sz="1400" dirty="0" smtClean="0"/>
              <a:t>의 표정이 달라진다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055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1" b="58400"/>
          <a:stretch/>
        </p:blipFill>
        <p:spPr>
          <a:xfrm>
            <a:off x="404219" y="1328291"/>
            <a:ext cx="3130491" cy="108012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00" b="31801"/>
          <a:stretch/>
        </p:blipFill>
        <p:spPr>
          <a:xfrm>
            <a:off x="404218" y="2685255"/>
            <a:ext cx="3078978" cy="1177356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251520" y="-17355"/>
            <a:ext cx="3384376" cy="8169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따라 만들기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91630"/>
            <a:ext cx="3096344" cy="27578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6" t="6202" b="78885"/>
          <a:stretch/>
        </p:blipFill>
        <p:spPr>
          <a:xfrm>
            <a:off x="683568" y="4227934"/>
            <a:ext cx="2713454" cy="216024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611560" y="1868351"/>
            <a:ext cx="2088232" cy="2605764"/>
            <a:chOff x="611560" y="1868351"/>
            <a:chExt cx="2088232" cy="2605764"/>
          </a:xfrm>
        </p:grpSpPr>
        <p:grpSp>
          <p:nvGrpSpPr>
            <p:cNvPr id="3" name="그룹 2"/>
            <p:cNvGrpSpPr/>
            <p:nvPr/>
          </p:nvGrpSpPr>
          <p:grpSpPr>
            <a:xfrm>
              <a:off x="611560" y="1868351"/>
              <a:ext cx="2088232" cy="1622822"/>
              <a:chOff x="611560" y="1868351"/>
              <a:chExt cx="2088232" cy="1622822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611560" y="1868351"/>
                <a:ext cx="2088232" cy="271351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11560" y="3219822"/>
                <a:ext cx="2016224" cy="271351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690242" y="4202764"/>
              <a:ext cx="1116124" cy="27135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59732" y="926529"/>
            <a:ext cx="464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AI</a:t>
            </a:r>
            <a:r>
              <a:rPr lang="ko-KR" altLang="en-US" sz="1400" dirty="0" smtClean="0"/>
              <a:t>가 대화 내용을 다시 학습한다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319972" y="433594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주의</a:t>
            </a:r>
            <a:r>
              <a:rPr lang="en-US" altLang="ko-KR" dirty="0" smtClean="0">
                <a:solidFill>
                  <a:srgbClr val="FF0000"/>
                </a:solidFill>
              </a:rPr>
              <a:t>! </a:t>
            </a:r>
            <a:r>
              <a:rPr lang="ko-KR" altLang="en-US" dirty="0" smtClean="0">
                <a:solidFill>
                  <a:srgbClr val="FF0000"/>
                </a:solidFill>
              </a:rPr>
              <a:t>과한 학습은 부정적영향을 준다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83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5816" y="2283718"/>
            <a:ext cx="3384376" cy="8169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고치기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33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971600" y="1347614"/>
            <a:ext cx="3097973" cy="3456384"/>
            <a:chOff x="683568" y="1203598"/>
            <a:chExt cx="2880320" cy="3672408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1995686"/>
              <a:ext cx="2880320" cy="2880320"/>
            </a:xfrm>
            <a:prstGeom prst="rect">
              <a:avLst/>
            </a:prstGeom>
          </p:spPr>
        </p:pic>
        <p:sp>
          <p:nvSpPr>
            <p:cNvPr id="18" name="타원형 설명선 17"/>
            <p:cNvSpPr/>
            <p:nvPr/>
          </p:nvSpPr>
          <p:spPr>
            <a:xfrm>
              <a:off x="971600" y="1203598"/>
              <a:ext cx="2592288" cy="792088"/>
            </a:xfrm>
            <a:prstGeom prst="wedgeEllipseCallout">
              <a:avLst>
                <a:gd name="adj1" fmla="val -4553"/>
                <a:gd name="adj2" fmla="val 7011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43437" y="15518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안녕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724128" y="1165723"/>
            <a:ext cx="2457717" cy="3372668"/>
            <a:chOff x="6444208" y="915567"/>
            <a:chExt cx="2376264" cy="3456383"/>
          </a:xfrm>
        </p:grpSpPr>
        <p:grpSp>
          <p:nvGrpSpPr>
            <p:cNvPr id="21" name="그룹 20"/>
            <p:cNvGrpSpPr/>
            <p:nvPr/>
          </p:nvGrpSpPr>
          <p:grpSpPr>
            <a:xfrm>
              <a:off x="6444208" y="2211710"/>
              <a:ext cx="2376264" cy="2160240"/>
              <a:chOff x="1259632" y="2499742"/>
              <a:chExt cx="2376264" cy="2160240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1259632" y="2499742"/>
                <a:ext cx="2376264" cy="2160240"/>
                <a:chOff x="1331640" y="2139702"/>
                <a:chExt cx="2376264" cy="2160240"/>
              </a:xfrm>
            </p:grpSpPr>
            <p:sp>
              <p:nvSpPr>
                <p:cNvPr id="27" name="타원 26"/>
                <p:cNvSpPr/>
                <p:nvPr/>
              </p:nvSpPr>
              <p:spPr>
                <a:xfrm>
                  <a:off x="1331640" y="2139702"/>
                  <a:ext cx="2376264" cy="2160240"/>
                </a:xfrm>
                <a:prstGeom prst="ellipse">
                  <a:avLst/>
                </a:prstGeom>
                <a:solidFill>
                  <a:srgbClr val="FFFF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27"/>
                <p:cNvSpPr/>
                <p:nvPr/>
              </p:nvSpPr>
              <p:spPr>
                <a:xfrm>
                  <a:off x="1835696" y="2643758"/>
                  <a:ext cx="360040" cy="360040"/>
                </a:xfrm>
                <a:prstGeom prst="ellipse">
                  <a:avLst/>
                </a:prstGeom>
                <a:solidFill>
                  <a:schemeClr val="tx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타원 28"/>
                <p:cNvSpPr/>
                <p:nvPr/>
              </p:nvSpPr>
              <p:spPr>
                <a:xfrm>
                  <a:off x="2771800" y="2643758"/>
                  <a:ext cx="360040" cy="360040"/>
                </a:xfrm>
                <a:prstGeom prst="ellipse">
                  <a:avLst/>
                </a:prstGeom>
                <a:solidFill>
                  <a:schemeClr val="tx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직사각형 25"/>
              <p:cNvSpPr/>
              <p:nvPr/>
            </p:nvSpPr>
            <p:spPr>
              <a:xfrm>
                <a:off x="2051720" y="4083918"/>
                <a:ext cx="792088" cy="72008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6916376" y="915567"/>
              <a:ext cx="1445347" cy="104087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60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?</a:t>
              </a:r>
              <a:endParaRPr lang="en-US" altLang="ko-KR" sz="6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-6772" y="-46292"/>
            <a:ext cx="625223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고치기 </a:t>
            </a:r>
            <a:r>
              <a:rPr lang="en-US" altLang="ko-KR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– </a:t>
            </a: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칭찬도 욕도 아닌 말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71800" y="471857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칭찬도 욕도 아닌 말을 판단할 수 없다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59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4" t="9754" r="16526" b="2438"/>
          <a:stretch/>
        </p:blipFill>
        <p:spPr>
          <a:xfrm>
            <a:off x="3199110" y="2211710"/>
            <a:ext cx="3168352" cy="25927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8" t="78000" r="13266" b="16400"/>
          <a:stretch/>
        </p:blipFill>
        <p:spPr>
          <a:xfrm>
            <a:off x="3150158" y="1491630"/>
            <a:ext cx="3240360" cy="3600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6772" y="-46292"/>
            <a:ext cx="625223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고치기 </a:t>
            </a:r>
            <a:r>
              <a:rPr lang="en-US" altLang="ko-KR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– </a:t>
            </a: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칭찬도 욕도 아닌 말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1058" y="477416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칭찬도 욕도 아닌 말을 학습 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3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55976" y="771550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목차</a:t>
            </a:r>
            <a:endParaRPr lang="en-US" altLang="ko-KR" sz="28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93552" y="1419622"/>
            <a:ext cx="5627657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배경지식</a:t>
            </a:r>
            <a:endParaRPr lang="en-US" altLang="ko-KR" sz="28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따라 만들기</a:t>
            </a:r>
            <a:endParaRPr lang="en-US" altLang="ko-KR" sz="28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고치기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51520" y="1337437"/>
            <a:ext cx="3097973" cy="3456384"/>
            <a:chOff x="683568" y="1203598"/>
            <a:chExt cx="2880320" cy="3672408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1995686"/>
              <a:ext cx="2880320" cy="2880320"/>
            </a:xfrm>
            <a:prstGeom prst="rect">
              <a:avLst/>
            </a:prstGeom>
          </p:spPr>
        </p:pic>
        <p:sp>
          <p:nvSpPr>
            <p:cNvPr id="18" name="타원형 설명선 17"/>
            <p:cNvSpPr/>
            <p:nvPr/>
          </p:nvSpPr>
          <p:spPr>
            <a:xfrm>
              <a:off x="971600" y="1203598"/>
              <a:ext cx="2592288" cy="792088"/>
            </a:xfrm>
            <a:prstGeom prst="wedgeEllipseCallout">
              <a:avLst>
                <a:gd name="adj1" fmla="val -4553"/>
                <a:gd name="adj2" fmla="val 7011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475656" y="152551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안녕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00" b="9400"/>
          <a:stretch/>
        </p:blipFill>
        <p:spPr>
          <a:xfrm>
            <a:off x="4594428" y="1255722"/>
            <a:ext cx="3455340" cy="1296144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093239" y="2609058"/>
            <a:ext cx="2457717" cy="2107918"/>
            <a:chOff x="1259632" y="2499742"/>
            <a:chExt cx="2376264" cy="2160240"/>
          </a:xfrm>
        </p:grpSpPr>
        <p:grpSp>
          <p:nvGrpSpPr>
            <p:cNvPr id="25" name="그룹 24"/>
            <p:cNvGrpSpPr/>
            <p:nvPr/>
          </p:nvGrpSpPr>
          <p:grpSpPr>
            <a:xfrm>
              <a:off x="1259632" y="2499742"/>
              <a:ext cx="2376264" cy="2160240"/>
              <a:chOff x="1331640" y="2139702"/>
              <a:chExt cx="2376264" cy="2160240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331640" y="2139702"/>
                <a:ext cx="2376264" cy="2160240"/>
              </a:xfrm>
              <a:prstGeom prst="ellipse">
                <a:avLst/>
              </a:prstGeom>
              <a:solidFill>
                <a:srgbClr val="FFFF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835696" y="2643758"/>
                <a:ext cx="360040" cy="36004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771800" y="2643758"/>
                <a:ext cx="360040" cy="36004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2051720" y="4083918"/>
              <a:ext cx="792088" cy="72008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6772" y="-46292"/>
            <a:ext cx="625223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고치기 </a:t>
            </a:r>
            <a:r>
              <a:rPr lang="en-US" altLang="ko-KR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– </a:t>
            </a: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칭찬도 욕도 아닌 말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83292" y="4774168"/>
            <a:ext cx="536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칭찬도 욕도 아닌 말을 했을 때 무표정을 유지한다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53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1" b="58400"/>
          <a:stretch/>
        </p:blipFill>
        <p:spPr>
          <a:xfrm>
            <a:off x="404219" y="1328291"/>
            <a:ext cx="3130491" cy="108012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00" b="31801"/>
          <a:stretch/>
        </p:blipFill>
        <p:spPr>
          <a:xfrm>
            <a:off x="404219" y="3003798"/>
            <a:ext cx="3078978" cy="1177356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251520" y="-17355"/>
            <a:ext cx="453650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고치기 </a:t>
            </a:r>
            <a:r>
              <a:rPr lang="en-US" altLang="ko-KR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– </a:t>
            </a: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잘못된 학습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6765" y="1868351"/>
            <a:ext cx="2113027" cy="1930876"/>
            <a:chOff x="586765" y="1868351"/>
            <a:chExt cx="2113027" cy="1930876"/>
          </a:xfrm>
        </p:grpSpPr>
        <p:sp>
          <p:nvSpPr>
            <p:cNvPr id="2" name="직사각형 1"/>
            <p:cNvSpPr/>
            <p:nvPr/>
          </p:nvSpPr>
          <p:spPr>
            <a:xfrm>
              <a:off x="611560" y="1868351"/>
              <a:ext cx="2088232" cy="27135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86765" y="3527876"/>
              <a:ext cx="2088232" cy="27135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91630"/>
            <a:ext cx="3096344" cy="27578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35696" y="4604834"/>
            <a:ext cx="536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대화 내용을 학습한다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2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491630"/>
            <a:ext cx="3096344" cy="275781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164141" y="1275606"/>
            <a:ext cx="3097973" cy="3456384"/>
            <a:chOff x="683568" y="1203598"/>
            <a:chExt cx="2880320" cy="3672408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1995686"/>
              <a:ext cx="2880320" cy="2880320"/>
            </a:xfrm>
            <a:prstGeom prst="rect">
              <a:avLst/>
            </a:prstGeom>
          </p:spPr>
        </p:pic>
        <p:sp>
          <p:nvSpPr>
            <p:cNvPr id="19" name="타원형 설명선 18"/>
            <p:cNvSpPr/>
            <p:nvPr/>
          </p:nvSpPr>
          <p:spPr>
            <a:xfrm>
              <a:off x="971600" y="1203598"/>
              <a:ext cx="2592288" cy="792088"/>
            </a:xfrm>
            <a:prstGeom prst="wedgeEllipseCallout">
              <a:avLst>
                <a:gd name="adj1" fmla="val -4553"/>
                <a:gd name="adj2" fmla="val 7011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15616" y="1419622"/>
            <a:ext cx="1434025" cy="369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안녕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3203848" y="2139702"/>
            <a:ext cx="2002579" cy="1569828"/>
            <a:chOff x="6372200" y="3162162"/>
            <a:chExt cx="2002579" cy="1569828"/>
          </a:xfrm>
        </p:grpSpPr>
        <p:grpSp>
          <p:nvGrpSpPr>
            <p:cNvPr id="22" name="그룹 21"/>
            <p:cNvGrpSpPr/>
            <p:nvPr/>
          </p:nvGrpSpPr>
          <p:grpSpPr>
            <a:xfrm>
              <a:off x="6372200" y="3162162"/>
              <a:ext cx="2002579" cy="1569828"/>
              <a:chOff x="6372200" y="1314227"/>
              <a:chExt cx="2002579" cy="1569828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6372200" y="1314227"/>
                <a:ext cx="2002579" cy="1569828"/>
                <a:chOff x="6372200" y="1314227"/>
                <a:chExt cx="2002579" cy="1569828"/>
              </a:xfrm>
            </p:grpSpPr>
            <p:sp>
              <p:nvSpPr>
                <p:cNvPr id="26" name="타원 25"/>
                <p:cNvSpPr/>
                <p:nvPr/>
              </p:nvSpPr>
              <p:spPr>
                <a:xfrm>
                  <a:off x="6372200" y="1314227"/>
                  <a:ext cx="2002579" cy="1569828"/>
                </a:xfrm>
                <a:prstGeom prst="ellipse">
                  <a:avLst/>
                </a:prstGeom>
                <a:solidFill>
                  <a:srgbClr val="FFFF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/>
                <p:cNvSpPr/>
                <p:nvPr/>
              </p:nvSpPr>
              <p:spPr>
                <a:xfrm>
                  <a:off x="6796989" y="1680520"/>
                  <a:ext cx="303421" cy="261638"/>
                </a:xfrm>
                <a:prstGeom prst="ellipse">
                  <a:avLst/>
                </a:prstGeom>
                <a:solidFill>
                  <a:schemeClr val="tx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27"/>
                <p:cNvSpPr/>
                <p:nvPr/>
              </p:nvSpPr>
              <p:spPr>
                <a:xfrm>
                  <a:off x="7585884" y="1680520"/>
                  <a:ext cx="303421" cy="261638"/>
                </a:xfrm>
                <a:prstGeom prst="ellipse">
                  <a:avLst/>
                </a:prstGeom>
                <a:solidFill>
                  <a:schemeClr val="tx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" name="달 24"/>
              <p:cNvSpPr/>
              <p:nvPr/>
            </p:nvSpPr>
            <p:spPr>
              <a:xfrm rot="5400000">
                <a:off x="7233255" y="2011795"/>
                <a:ext cx="288032" cy="918677"/>
              </a:xfrm>
              <a:prstGeom prst="moon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눈물 방울 22"/>
            <p:cNvSpPr/>
            <p:nvPr/>
          </p:nvSpPr>
          <p:spPr>
            <a:xfrm rot="18612737">
              <a:off x="6749944" y="3944175"/>
              <a:ext cx="303421" cy="264013"/>
            </a:xfrm>
            <a:prstGeom prst="teardrop">
              <a:avLst/>
            </a:prstGeom>
            <a:solidFill>
              <a:srgbClr val="00B0F0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51520" y="-17355"/>
            <a:ext cx="453650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고치기 </a:t>
            </a:r>
            <a:r>
              <a:rPr lang="en-US" altLang="ko-KR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– </a:t>
            </a: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잘못된 학습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83292" y="4774168"/>
            <a:ext cx="536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잘못 판단한 말도 학습을 해서 잘못된 학습을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38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" t="26201" r="19390" b="68199"/>
          <a:stretch/>
        </p:blipFill>
        <p:spPr>
          <a:xfrm>
            <a:off x="5148064" y="1491630"/>
            <a:ext cx="2736304" cy="28803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1" b="58400"/>
          <a:stretch/>
        </p:blipFill>
        <p:spPr>
          <a:xfrm>
            <a:off x="611560" y="1419622"/>
            <a:ext cx="3130491" cy="108012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00" b="31801"/>
          <a:stretch/>
        </p:blipFill>
        <p:spPr>
          <a:xfrm>
            <a:off x="611560" y="3095129"/>
            <a:ext cx="3078978" cy="117735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23528" y="2067694"/>
            <a:ext cx="3096344" cy="1736146"/>
            <a:chOff x="323528" y="2067694"/>
            <a:chExt cx="3096344" cy="1736146"/>
          </a:xfrm>
        </p:grpSpPr>
        <p:sp>
          <p:nvSpPr>
            <p:cNvPr id="5" name="뺄셈 기호 4"/>
            <p:cNvSpPr/>
            <p:nvPr/>
          </p:nvSpPr>
          <p:spPr>
            <a:xfrm>
              <a:off x="395536" y="2067694"/>
              <a:ext cx="3024336" cy="72008"/>
            </a:xfrm>
            <a:prstGeom prst="mathMinus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뺄셈 기호 29"/>
            <p:cNvSpPr/>
            <p:nvPr/>
          </p:nvSpPr>
          <p:spPr>
            <a:xfrm>
              <a:off x="323528" y="3731832"/>
              <a:ext cx="3024336" cy="72008"/>
            </a:xfrm>
            <a:prstGeom prst="mathMinus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&quot;없음&quot; 기호 7"/>
          <p:cNvSpPr/>
          <p:nvPr/>
        </p:nvSpPr>
        <p:spPr>
          <a:xfrm>
            <a:off x="648117" y="1551262"/>
            <a:ext cx="2719231" cy="2520280"/>
          </a:xfrm>
          <a:prstGeom prst="noSmoking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1" b="58400"/>
          <a:stretch/>
        </p:blipFill>
        <p:spPr>
          <a:xfrm>
            <a:off x="4573600" y="2163330"/>
            <a:ext cx="1878295" cy="64807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00" b="31801"/>
          <a:stretch/>
        </p:blipFill>
        <p:spPr>
          <a:xfrm>
            <a:off x="6804248" y="2140625"/>
            <a:ext cx="1878295" cy="7182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4" b="16042"/>
          <a:stretch/>
        </p:blipFill>
        <p:spPr>
          <a:xfrm>
            <a:off x="4788024" y="3276452"/>
            <a:ext cx="3489362" cy="108012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51520" y="-17355"/>
            <a:ext cx="453650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고치기 </a:t>
            </a:r>
            <a:r>
              <a:rPr lang="en-US" altLang="ko-KR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– </a:t>
            </a: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잘못된 학습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1080" y="447741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학습하는 부분을 지우는 것은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머신러닝의</a:t>
            </a:r>
            <a:r>
              <a:rPr lang="ko-KR" altLang="en-US" sz="1200" dirty="0" smtClean="0"/>
              <a:t> 의의에서 벗어난다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4048" y="447741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정확도를 이용한다</a:t>
            </a:r>
            <a:r>
              <a:rPr lang="en-US" altLang="ko-KR" sz="1200" dirty="0" smtClean="0"/>
              <a:t>.</a:t>
            </a:r>
          </a:p>
          <a:p>
            <a:pPr algn="ctr"/>
            <a:r>
              <a:rPr lang="ko-KR" altLang="en-US" sz="1200" dirty="0" smtClean="0"/>
              <a:t>정확도가 높을 경우에 학습을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777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619672" y="936752"/>
            <a:ext cx="2700403" cy="3600400"/>
            <a:chOff x="593506" y="1059582"/>
            <a:chExt cx="2700403" cy="36004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79876"/>
            <a:stretch/>
          </p:blipFill>
          <p:spPr>
            <a:xfrm>
              <a:off x="593506" y="1059582"/>
              <a:ext cx="2700403" cy="79208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200"/>
            <a:stretch/>
          </p:blipFill>
          <p:spPr>
            <a:xfrm>
              <a:off x="593506" y="1851670"/>
              <a:ext cx="2700403" cy="2808312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7" b="6517"/>
          <a:stretch/>
        </p:blipFill>
        <p:spPr>
          <a:xfrm>
            <a:off x="4640770" y="1890505"/>
            <a:ext cx="2906629" cy="136099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1520" y="-17355"/>
            <a:ext cx="453650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고치기 </a:t>
            </a:r>
            <a:r>
              <a:rPr lang="en-US" altLang="ko-KR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– </a:t>
            </a: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잘못된 학습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5776" y="465998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완성된 스크래치 블록 코드의 모습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96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07904" y="2283718"/>
            <a:ext cx="178636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배경지식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46084" y="0"/>
            <a:ext cx="178636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배경지식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31590"/>
            <a:ext cx="2520280" cy="35098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07904" y="2279069"/>
            <a:ext cx="46085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인공지능 시스템의 기본적인 작동 원리</a:t>
            </a:r>
            <a:r>
              <a:rPr lang="en-US" altLang="ko-KR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메커니즘</a:t>
            </a:r>
            <a:r>
              <a:rPr lang="en-US" altLang="ko-KR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  <a:r>
              <a:rPr lang="ko-KR" alt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를 이해한다</a:t>
            </a:r>
            <a:r>
              <a:rPr lang="en-US" altLang="ko-KR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en-US" altLang="ko-KR" sz="12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알고리즘의 </a:t>
            </a:r>
            <a:r>
              <a:rPr lang="en-US" altLang="ko-KR" sz="11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</a:t>
            </a:r>
            <a:r>
              <a:rPr lang="ko-KR" altLang="en-US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단계 </a:t>
            </a:r>
            <a:r>
              <a:rPr lang="en-US" altLang="ko-KR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( </a:t>
            </a:r>
            <a:r>
              <a:rPr lang="ko-KR" altLang="en-US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입력</a:t>
            </a:r>
            <a:r>
              <a:rPr lang="en-US" altLang="ko-KR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처리</a:t>
            </a:r>
            <a:r>
              <a:rPr lang="en-US" altLang="ko-KR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출력 </a:t>
            </a:r>
            <a:r>
              <a:rPr lang="en-US" altLang="ko-KR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인공지능의 구성 </a:t>
            </a:r>
            <a:r>
              <a:rPr lang="en-US" altLang="ko-KR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( </a:t>
            </a:r>
            <a:r>
              <a:rPr lang="ko-KR" altLang="en-US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데이터 </a:t>
            </a:r>
            <a:r>
              <a:rPr lang="ko-KR" altLang="en-US" sz="11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셋</a:t>
            </a:r>
            <a:r>
              <a:rPr lang="en-US" altLang="ko-KR" sz="11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1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학습 알고리즘</a:t>
            </a:r>
            <a:r>
              <a:rPr lang="en-US" altLang="ko-KR" sz="11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예측 </a:t>
            </a:r>
            <a:r>
              <a:rPr lang="en-US" altLang="ko-KR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1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지도 기반 머신 러닝 환경에서 분류 문제 이해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5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46084" y="0"/>
            <a:ext cx="178636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배경지식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156363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Machine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9752" y="2571750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'</a:t>
            </a:r>
            <a:r>
              <a:rPr lang="ko-KR" altLang="en-US" dirty="0"/>
              <a:t>기계 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‘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컴퓨터가 </a:t>
            </a:r>
            <a:r>
              <a:rPr lang="ko-KR" altLang="en-US" dirty="0"/>
              <a:t>스스로 방대한 데이터를 분석해서 </a:t>
            </a:r>
            <a:r>
              <a:rPr lang="ko-KR" altLang="en-US" dirty="0" smtClean="0"/>
              <a:t> 미래를 </a:t>
            </a:r>
            <a:r>
              <a:rPr lang="ko-KR" altLang="en-US" dirty="0"/>
              <a:t>예측하는 기술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10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91630"/>
            <a:ext cx="3096344" cy="275781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22653" y="1491630"/>
            <a:ext cx="3480441" cy="2364070"/>
            <a:chOff x="622653" y="1491630"/>
            <a:chExt cx="3480441" cy="2364070"/>
          </a:xfrm>
        </p:grpSpPr>
        <p:sp>
          <p:nvSpPr>
            <p:cNvPr id="3" name="직사각형 2"/>
            <p:cNvSpPr/>
            <p:nvPr/>
          </p:nvSpPr>
          <p:spPr>
            <a:xfrm>
              <a:off x="622654" y="1491630"/>
              <a:ext cx="3480440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0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멋있어 </a:t>
              </a:r>
              <a:r>
                <a:rPr lang="en-US" altLang="ko-KR" sz="40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= </a:t>
              </a:r>
              <a:r>
                <a:rPr lang="ko-KR" altLang="en-US" sz="40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칭찬</a:t>
              </a:r>
              <a:endParaRPr lang="en-US" altLang="ko-K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22653" y="3147814"/>
              <a:ext cx="3480440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000" b="1" dirty="0" err="1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못생겼어</a:t>
              </a:r>
              <a:r>
                <a:rPr lang="ko-KR" altLang="en-US" sz="40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ko-KR" sz="40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= </a:t>
              </a:r>
              <a:r>
                <a:rPr lang="ko-KR" altLang="en-US" sz="40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욕</a:t>
              </a:r>
              <a:endParaRPr lang="en-US" altLang="ko-K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46084" y="0"/>
            <a:ext cx="178636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배경지식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4519026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우리는 칭찬과 욕을 공부를 했기 때문에 알고있다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27584" y="1203598"/>
            <a:ext cx="2880320" cy="3747878"/>
            <a:chOff x="827584" y="1203598"/>
            <a:chExt cx="2880320" cy="374787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2499742"/>
              <a:ext cx="2160240" cy="2451734"/>
            </a:xfrm>
            <a:prstGeom prst="rect">
              <a:avLst/>
            </a:prstGeom>
          </p:spPr>
        </p:pic>
        <p:sp>
          <p:nvSpPr>
            <p:cNvPr id="4" name="구름 모양 설명선 3"/>
            <p:cNvSpPr/>
            <p:nvPr/>
          </p:nvSpPr>
          <p:spPr>
            <a:xfrm>
              <a:off x="1259632" y="1203598"/>
              <a:ext cx="2448272" cy="1152128"/>
            </a:xfrm>
            <a:prstGeom prst="cloud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235142" y="1317997"/>
              <a:ext cx="49725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?</a:t>
              </a:r>
              <a:endPara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746084" y="0"/>
            <a:ext cx="178636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배경지식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44008" y="1317997"/>
            <a:ext cx="3744416" cy="3550612"/>
            <a:chOff x="4644008" y="1317997"/>
            <a:chExt cx="3744416" cy="3550612"/>
          </a:xfrm>
        </p:grpSpPr>
        <p:grpSp>
          <p:nvGrpSpPr>
            <p:cNvPr id="13" name="그룹 12"/>
            <p:cNvGrpSpPr/>
            <p:nvPr/>
          </p:nvGrpSpPr>
          <p:grpSpPr>
            <a:xfrm>
              <a:off x="4644008" y="1317997"/>
              <a:ext cx="3744416" cy="3550612"/>
              <a:chOff x="4644008" y="1317997"/>
              <a:chExt cx="3744416" cy="3550612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8104" y="2582609"/>
                <a:ext cx="2286000" cy="2286000"/>
              </a:xfrm>
              <a:prstGeom prst="rect">
                <a:avLst/>
              </a:prstGeom>
            </p:spPr>
          </p:pic>
          <p:sp>
            <p:nvSpPr>
              <p:cNvPr id="8" name="타원형 설명선 7"/>
              <p:cNvSpPr/>
              <p:nvPr/>
            </p:nvSpPr>
            <p:spPr>
              <a:xfrm flipH="1">
                <a:off x="4644008" y="1317997"/>
                <a:ext cx="3744416" cy="923330"/>
              </a:xfrm>
              <a:prstGeom prst="wedgeEllipseCallout">
                <a:avLst>
                  <a:gd name="adj1" fmla="val -3491"/>
                  <a:gd name="adj2" fmla="val 6321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5352528" y="1487274"/>
              <a:ext cx="232737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멋있어</a:t>
              </a:r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, </a:t>
              </a:r>
              <a:r>
                <a:rPr lang="ko-KR" altLang="en-US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착하다 </a:t>
              </a:r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= </a:t>
              </a:r>
              <a:r>
                <a:rPr lang="ko-KR" altLang="en-US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칭찬</a:t>
              </a:r>
              <a:endParaRPr lang="en-US" altLang="ko-KR" sz="1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  <a:p>
              <a:pPr algn="ctr"/>
              <a:r>
                <a:rPr lang="ko-KR" altLang="en-US" sz="1600" b="1" dirty="0" err="1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못생겼어</a:t>
              </a:r>
              <a:r>
                <a:rPr lang="en-US" altLang="ko-KR" sz="1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, </a:t>
              </a:r>
              <a:r>
                <a:rPr lang="ko-KR" altLang="en-US" sz="1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나쁘다 </a:t>
              </a:r>
              <a:r>
                <a:rPr lang="en-US" altLang="ko-KR" sz="1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= </a:t>
              </a:r>
              <a:r>
                <a:rPr lang="ko-KR" altLang="en-US" sz="1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욕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29408" y="4786877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컴퓨터에게 칭찬과 욕을 알려주기 전까지는 모른다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62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7544" y="1290010"/>
            <a:ext cx="3949625" cy="3717402"/>
            <a:chOff x="-612576" y="1203598"/>
            <a:chExt cx="6264696" cy="371740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2536" y="2469266"/>
              <a:ext cx="2915200" cy="2451734"/>
            </a:xfrm>
            <a:prstGeom prst="rect">
              <a:avLst/>
            </a:prstGeom>
          </p:spPr>
        </p:pic>
        <p:sp>
          <p:nvSpPr>
            <p:cNvPr id="4" name="구름 모양 설명선 3"/>
            <p:cNvSpPr/>
            <p:nvPr/>
          </p:nvSpPr>
          <p:spPr>
            <a:xfrm>
              <a:off x="-612576" y="1203598"/>
              <a:ext cx="6264696" cy="1080120"/>
            </a:xfrm>
            <a:prstGeom prst="cloud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15279" y="1451270"/>
              <a:ext cx="335993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32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칭찬</a:t>
              </a:r>
              <a:endParaRPr lang="en-US" altLang="ko-KR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46084" y="0"/>
            <a:ext cx="178636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배경지식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727493" y="1290010"/>
            <a:ext cx="3744416" cy="3550612"/>
            <a:chOff x="4644008" y="1317997"/>
            <a:chExt cx="3744416" cy="3550612"/>
          </a:xfrm>
        </p:grpSpPr>
        <p:grpSp>
          <p:nvGrpSpPr>
            <p:cNvPr id="8" name="그룹 7"/>
            <p:cNvGrpSpPr/>
            <p:nvPr/>
          </p:nvGrpSpPr>
          <p:grpSpPr>
            <a:xfrm>
              <a:off x="4644008" y="1317997"/>
              <a:ext cx="3744416" cy="3550612"/>
              <a:chOff x="4644008" y="1317997"/>
              <a:chExt cx="3744416" cy="3550612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8104" y="2582609"/>
                <a:ext cx="2286000" cy="2286000"/>
              </a:xfrm>
              <a:prstGeom prst="rect">
                <a:avLst/>
              </a:prstGeom>
            </p:spPr>
          </p:pic>
          <p:sp>
            <p:nvSpPr>
              <p:cNvPr id="11" name="타원형 설명선 10"/>
              <p:cNvSpPr/>
              <p:nvPr/>
            </p:nvSpPr>
            <p:spPr>
              <a:xfrm flipH="1">
                <a:off x="4644008" y="1317997"/>
                <a:ext cx="3744416" cy="923330"/>
              </a:xfrm>
              <a:prstGeom prst="wedgeEllipseCallout">
                <a:avLst>
                  <a:gd name="adj1" fmla="val -3491"/>
                  <a:gd name="adj2" fmla="val 6321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352528" y="1487274"/>
              <a:ext cx="232737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32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똑똑해</a:t>
              </a:r>
              <a:endParaRPr lang="en-US" altLang="ko-KR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96513" y="4756727"/>
            <a:ext cx="8075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칭찬과 욕을 알려주면 알려준 </a:t>
            </a:r>
            <a:r>
              <a:rPr lang="ko-KR" altLang="en-US" sz="2000" smtClean="0"/>
              <a:t>내용을 바탕으로 칭찬과 욕을 판단한다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5816" y="2283718"/>
            <a:ext cx="3384376" cy="8169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따라 만들기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986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302</Words>
  <Application>Microsoft Office PowerPoint</Application>
  <PresentationFormat>화면 슬라이드 쇼(16:9)</PresentationFormat>
  <Paragraphs>77</Paragraphs>
  <Slides>25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휴먼매직체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김진희</dc:creator>
  <cp:lastModifiedBy>PC</cp:lastModifiedBy>
  <cp:revision>116</cp:revision>
  <dcterms:created xsi:type="dcterms:W3CDTF">2017-10-09T14:40:52Z</dcterms:created>
  <dcterms:modified xsi:type="dcterms:W3CDTF">2020-01-17T01:21:20Z</dcterms:modified>
</cp:coreProperties>
</file>