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7"/>
  </p:notesMasterIdLst>
  <p:handoutMasterIdLst>
    <p:handoutMasterId r:id="rId38"/>
  </p:handoutMasterIdLst>
  <p:sldIdLst>
    <p:sldId id="256" r:id="rId3"/>
    <p:sldId id="271" r:id="rId4"/>
    <p:sldId id="284" r:id="rId5"/>
    <p:sldId id="281" r:id="rId6"/>
    <p:sldId id="292" r:id="rId7"/>
    <p:sldId id="265" r:id="rId8"/>
    <p:sldId id="258" r:id="rId9"/>
    <p:sldId id="260" r:id="rId10"/>
    <p:sldId id="283" r:id="rId11"/>
    <p:sldId id="285" r:id="rId12"/>
    <p:sldId id="294" r:id="rId13"/>
    <p:sldId id="286" r:id="rId14"/>
    <p:sldId id="259" r:id="rId15"/>
    <p:sldId id="269" r:id="rId16"/>
    <p:sldId id="312" r:id="rId17"/>
    <p:sldId id="267" r:id="rId18"/>
    <p:sldId id="263" r:id="rId19"/>
    <p:sldId id="293" r:id="rId20"/>
    <p:sldId id="270" r:id="rId21"/>
    <p:sldId id="275" r:id="rId22"/>
    <p:sldId id="273" r:id="rId23"/>
    <p:sldId id="268" r:id="rId24"/>
    <p:sldId id="280" r:id="rId25"/>
    <p:sldId id="276" r:id="rId26"/>
    <p:sldId id="289" r:id="rId27"/>
    <p:sldId id="288" r:id="rId28"/>
    <p:sldId id="290" r:id="rId29"/>
    <p:sldId id="274" r:id="rId30"/>
    <p:sldId id="272" r:id="rId31"/>
    <p:sldId id="282" r:id="rId32"/>
    <p:sldId id="306" r:id="rId33"/>
    <p:sldId id="296" r:id="rId34"/>
    <p:sldId id="261" r:id="rId35"/>
    <p:sldId id="295" r:id="rId36"/>
  </p:sldIdLst>
  <p:sldSz cx="9144000" cy="6858000" type="screen4x3"/>
  <p:notesSz cx="6718300" cy="9855200"/>
  <p:defaultTextStyle>
    <a:defPPr>
      <a:defRPr lang="en-GB"/>
    </a:defPPr>
    <a:lvl1pPr algn="l" defTabSz="457200" rtl="0" eaLnBrk="0" fontAlgn="base" hangingPunct="0">
      <a:spcBef>
        <a:spcPct val="0"/>
      </a:spcBef>
      <a:spcAft>
        <a:spcPct val="0"/>
      </a:spcAft>
      <a:defRPr kern="1200">
        <a:solidFill>
          <a:schemeClr val="bg1"/>
        </a:solidFill>
        <a:latin typeface="Arial" charset="0"/>
        <a:ea typeface="Lucida Sans Unicode" pitchFamily="34" charset="0"/>
        <a:cs typeface="Lucida Sans Unicode" pitchFamily="34" charset="0"/>
      </a:defRPr>
    </a:lvl1pPr>
    <a:lvl2pPr marL="742950" indent="-285750" algn="l" defTabSz="457200" rtl="0" eaLnBrk="0" fontAlgn="base" hangingPunct="0">
      <a:spcBef>
        <a:spcPct val="0"/>
      </a:spcBef>
      <a:spcAft>
        <a:spcPct val="0"/>
      </a:spcAft>
      <a:defRPr kern="1200">
        <a:solidFill>
          <a:schemeClr val="bg1"/>
        </a:solidFill>
        <a:latin typeface="Arial" charset="0"/>
        <a:ea typeface="Lucida Sans Unicode" pitchFamily="34" charset="0"/>
        <a:cs typeface="Lucida Sans Unicode" pitchFamily="34" charset="0"/>
      </a:defRPr>
    </a:lvl2pPr>
    <a:lvl3pPr marL="1143000" indent="-228600" algn="l" defTabSz="457200" rtl="0" eaLnBrk="0" fontAlgn="base" hangingPunct="0">
      <a:spcBef>
        <a:spcPct val="0"/>
      </a:spcBef>
      <a:spcAft>
        <a:spcPct val="0"/>
      </a:spcAft>
      <a:defRPr kern="1200">
        <a:solidFill>
          <a:schemeClr val="bg1"/>
        </a:solidFill>
        <a:latin typeface="Arial" charset="0"/>
        <a:ea typeface="Lucida Sans Unicode" pitchFamily="34" charset="0"/>
        <a:cs typeface="Lucida Sans Unicode" pitchFamily="34" charset="0"/>
      </a:defRPr>
    </a:lvl3pPr>
    <a:lvl4pPr marL="1600200" indent="-228600" algn="l" defTabSz="457200" rtl="0" eaLnBrk="0" fontAlgn="base" hangingPunct="0">
      <a:spcBef>
        <a:spcPct val="0"/>
      </a:spcBef>
      <a:spcAft>
        <a:spcPct val="0"/>
      </a:spcAft>
      <a:defRPr kern="1200">
        <a:solidFill>
          <a:schemeClr val="bg1"/>
        </a:solidFill>
        <a:latin typeface="Arial" charset="0"/>
        <a:ea typeface="Lucida Sans Unicode" pitchFamily="34" charset="0"/>
        <a:cs typeface="Lucida Sans Unicode" pitchFamily="34" charset="0"/>
      </a:defRPr>
    </a:lvl4pPr>
    <a:lvl5pPr marL="2057400" indent="-228600" algn="l" defTabSz="457200" rtl="0" eaLnBrk="0" fontAlgn="base" hangingPunct="0">
      <a:spcBef>
        <a:spcPct val="0"/>
      </a:spcBef>
      <a:spcAft>
        <a:spcPct val="0"/>
      </a:spcAft>
      <a:defRPr kern="1200">
        <a:solidFill>
          <a:schemeClr val="bg1"/>
        </a:solidFill>
        <a:latin typeface="Arial" charset="0"/>
        <a:ea typeface="Lucida Sans Unicode" pitchFamily="34" charset="0"/>
        <a:cs typeface="Lucida Sans Unicode" pitchFamily="34" charset="0"/>
      </a:defRPr>
    </a:lvl5pPr>
    <a:lvl6pPr marL="2286000" algn="l" defTabSz="914400" rtl="0" eaLnBrk="1" latinLnBrk="0" hangingPunct="1">
      <a:defRPr kern="1200">
        <a:solidFill>
          <a:schemeClr val="bg1"/>
        </a:solidFill>
        <a:latin typeface="Arial" charset="0"/>
        <a:ea typeface="Lucida Sans Unicode" pitchFamily="34" charset="0"/>
        <a:cs typeface="Lucida Sans Unicode" pitchFamily="34" charset="0"/>
      </a:defRPr>
    </a:lvl6pPr>
    <a:lvl7pPr marL="2743200" algn="l" defTabSz="914400" rtl="0" eaLnBrk="1" latinLnBrk="0" hangingPunct="1">
      <a:defRPr kern="1200">
        <a:solidFill>
          <a:schemeClr val="bg1"/>
        </a:solidFill>
        <a:latin typeface="Arial" charset="0"/>
        <a:ea typeface="Lucida Sans Unicode" pitchFamily="34" charset="0"/>
        <a:cs typeface="Lucida Sans Unicode" pitchFamily="34" charset="0"/>
      </a:defRPr>
    </a:lvl7pPr>
    <a:lvl8pPr marL="3200400" algn="l" defTabSz="914400" rtl="0" eaLnBrk="1" latinLnBrk="0" hangingPunct="1">
      <a:defRPr kern="1200">
        <a:solidFill>
          <a:schemeClr val="bg1"/>
        </a:solidFill>
        <a:latin typeface="Arial" charset="0"/>
        <a:ea typeface="Lucida Sans Unicode" pitchFamily="34" charset="0"/>
        <a:cs typeface="Lucida Sans Unicode" pitchFamily="34" charset="0"/>
      </a:defRPr>
    </a:lvl8pPr>
    <a:lvl9pPr marL="3657600" algn="l" defTabSz="914400" rtl="0" eaLnBrk="1" latinLnBrk="0" hangingPunct="1">
      <a:defRPr kern="1200">
        <a:solidFill>
          <a:schemeClr val="bg1"/>
        </a:solidFill>
        <a:latin typeface="Arial" charset="0"/>
        <a:ea typeface="Lucida Sans Unicode" pitchFamily="34" charset="0"/>
        <a:cs typeface="Lucida Sans Unicode"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66859" autoAdjust="0"/>
  </p:normalViewPr>
  <p:slideViewPr>
    <p:cSldViewPr>
      <p:cViewPr>
        <p:scale>
          <a:sx n="91" d="100"/>
          <a:sy n="91" d="100"/>
        </p:scale>
        <p:origin x="-1446" y="33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3104"/>
        <p:guide pos="211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11263" cy="49276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05482" y="0"/>
            <a:ext cx="2911263" cy="492760"/>
          </a:xfrm>
          <a:prstGeom prst="rect">
            <a:avLst/>
          </a:prstGeom>
        </p:spPr>
        <p:txBody>
          <a:bodyPr vert="horz" lIns="91440" tIns="45720" rIns="91440" bIns="45720" rtlCol="0"/>
          <a:lstStyle>
            <a:lvl1pPr algn="r">
              <a:defRPr sz="1200"/>
            </a:lvl1pPr>
          </a:lstStyle>
          <a:p>
            <a:fld id="{45352528-F06C-422B-9AB5-F69278BB7BB7}" type="datetimeFigureOut">
              <a:rPr lang="en-US" smtClean="0"/>
              <a:t>20-Feb-2018</a:t>
            </a:fld>
            <a:endParaRPr lang="en-US"/>
          </a:p>
        </p:txBody>
      </p:sp>
      <p:sp>
        <p:nvSpPr>
          <p:cNvPr id="4" name="Espace réservé du pied de page 3"/>
          <p:cNvSpPr>
            <a:spLocks noGrp="1"/>
          </p:cNvSpPr>
          <p:nvPr>
            <p:ph type="ftr" sz="quarter" idx="2"/>
          </p:nvPr>
        </p:nvSpPr>
        <p:spPr>
          <a:xfrm>
            <a:off x="0" y="9360730"/>
            <a:ext cx="2911263" cy="49276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05482" y="9360730"/>
            <a:ext cx="2911263" cy="492760"/>
          </a:xfrm>
          <a:prstGeom prst="rect">
            <a:avLst/>
          </a:prstGeom>
        </p:spPr>
        <p:txBody>
          <a:bodyPr vert="horz" lIns="91440" tIns="45720" rIns="91440" bIns="45720" rtlCol="0" anchor="b"/>
          <a:lstStyle>
            <a:lvl1pPr algn="r">
              <a:defRPr sz="1200"/>
            </a:lvl1pPr>
          </a:lstStyle>
          <a:p>
            <a:fld id="{5112C260-7328-401A-B188-047F86839857}" type="slidenum">
              <a:rPr lang="en-US" smtClean="0"/>
              <a:t>‹N°›</a:t>
            </a:fld>
            <a:endParaRPr lang="en-US"/>
          </a:p>
        </p:txBody>
      </p:sp>
    </p:spTree>
    <p:extLst>
      <p:ext uri="{BB962C8B-B14F-4D97-AF65-F5344CB8AC3E}">
        <p14:creationId xmlns:p14="http://schemas.microsoft.com/office/powerpoint/2010/main" val="37178971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AutoShape 1"/>
          <p:cNvSpPr>
            <a:spLocks noChangeArrowheads="1"/>
          </p:cNvSpPr>
          <p:nvPr/>
        </p:nvSpPr>
        <p:spPr bwMode="auto">
          <a:xfrm>
            <a:off x="0" y="0"/>
            <a:ext cx="6718300" cy="9855200"/>
          </a:xfrm>
          <a:prstGeom prst="roundRect">
            <a:avLst>
              <a:gd name="adj" fmla="val 23"/>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8" charset="0"/>
              <a:buNone/>
            </a:pPr>
            <a:endParaRPr lang="en-US" altLang="en-US"/>
          </a:p>
        </p:txBody>
      </p:sp>
      <p:sp>
        <p:nvSpPr>
          <p:cNvPr id="28675" name="AutoShape 2"/>
          <p:cNvSpPr>
            <a:spLocks noChangeArrowheads="1"/>
          </p:cNvSpPr>
          <p:nvPr/>
        </p:nvSpPr>
        <p:spPr bwMode="auto">
          <a:xfrm>
            <a:off x="0" y="0"/>
            <a:ext cx="6718300" cy="98552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8" charset="0"/>
              <a:buNone/>
            </a:pPr>
            <a:endParaRPr lang="en-US" altLang="en-US"/>
          </a:p>
        </p:txBody>
      </p:sp>
      <p:sp>
        <p:nvSpPr>
          <p:cNvPr id="28676" name="AutoShape 3"/>
          <p:cNvSpPr>
            <a:spLocks noChangeArrowheads="1"/>
          </p:cNvSpPr>
          <p:nvPr/>
        </p:nvSpPr>
        <p:spPr bwMode="auto">
          <a:xfrm>
            <a:off x="0" y="0"/>
            <a:ext cx="6718300" cy="98552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8" charset="0"/>
              <a:buNone/>
            </a:pPr>
            <a:endParaRPr lang="en-US" altLang="en-US"/>
          </a:p>
        </p:txBody>
      </p:sp>
      <p:sp>
        <p:nvSpPr>
          <p:cNvPr id="28677" name="AutoShape 4"/>
          <p:cNvSpPr>
            <a:spLocks noChangeArrowheads="1"/>
          </p:cNvSpPr>
          <p:nvPr/>
        </p:nvSpPr>
        <p:spPr bwMode="auto">
          <a:xfrm>
            <a:off x="0" y="0"/>
            <a:ext cx="6718300" cy="98552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8" charset="0"/>
              <a:buNone/>
            </a:pPr>
            <a:endParaRPr lang="en-US" altLang="en-US"/>
          </a:p>
        </p:txBody>
      </p:sp>
      <p:sp>
        <p:nvSpPr>
          <p:cNvPr id="28678" name="AutoShape 5"/>
          <p:cNvSpPr>
            <a:spLocks noChangeArrowheads="1"/>
          </p:cNvSpPr>
          <p:nvPr/>
        </p:nvSpPr>
        <p:spPr bwMode="auto">
          <a:xfrm>
            <a:off x="0" y="0"/>
            <a:ext cx="6718300" cy="98552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8" charset="0"/>
              <a:buNone/>
            </a:pPr>
            <a:endParaRPr lang="en-US" altLang="en-US"/>
          </a:p>
        </p:txBody>
      </p:sp>
      <p:sp>
        <p:nvSpPr>
          <p:cNvPr id="28679" name="AutoShape 6"/>
          <p:cNvSpPr>
            <a:spLocks noChangeArrowheads="1"/>
          </p:cNvSpPr>
          <p:nvPr/>
        </p:nvSpPr>
        <p:spPr bwMode="auto">
          <a:xfrm>
            <a:off x="0" y="0"/>
            <a:ext cx="6718300" cy="98552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8" charset="0"/>
              <a:buNone/>
            </a:pPr>
            <a:endParaRPr lang="en-US" altLang="en-US"/>
          </a:p>
        </p:txBody>
      </p:sp>
      <p:sp>
        <p:nvSpPr>
          <p:cNvPr id="28680" name="AutoShape 7"/>
          <p:cNvSpPr>
            <a:spLocks noChangeArrowheads="1"/>
          </p:cNvSpPr>
          <p:nvPr/>
        </p:nvSpPr>
        <p:spPr bwMode="auto">
          <a:xfrm>
            <a:off x="0" y="0"/>
            <a:ext cx="6718300" cy="98552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8" charset="0"/>
              <a:buNone/>
            </a:pPr>
            <a:endParaRPr lang="en-US" altLang="en-US"/>
          </a:p>
        </p:txBody>
      </p:sp>
      <p:sp>
        <p:nvSpPr>
          <p:cNvPr id="28681" name="AutoShape 8"/>
          <p:cNvSpPr>
            <a:spLocks noChangeArrowheads="1"/>
          </p:cNvSpPr>
          <p:nvPr/>
        </p:nvSpPr>
        <p:spPr bwMode="auto">
          <a:xfrm>
            <a:off x="0" y="0"/>
            <a:ext cx="6718300" cy="98552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8" charset="0"/>
              <a:buNone/>
            </a:pPr>
            <a:endParaRPr lang="en-US" altLang="en-US"/>
          </a:p>
        </p:txBody>
      </p:sp>
      <p:sp>
        <p:nvSpPr>
          <p:cNvPr id="28682" name="Rectangle 9"/>
          <p:cNvSpPr>
            <a:spLocks noGrp="1" noRot="1" noChangeAspect="1" noChangeArrowheads="1"/>
          </p:cNvSpPr>
          <p:nvPr>
            <p:ph type="sldImg"/>
          </p:nvPr>
        </p:nvSpPr>
        <p:spPr bwMode="auto">
          <a:xfrm>
            <a:off x="-11077575" y="-7559675"/>
            <a:ext cx="22155150" cy="16616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10"/>
          <p:cNvSpPr>
            <a:spLocks noGrp="1" noChangeArrowheads="1"/>
          </p:cNvSpPr>
          <p:nvPr>
            <p:ph type="body"/>
          </p:nvPr>
        </p:nvSpPr>
        <p:spPr bwMode="auto">
          <a:xfrm>
            <a:off x="671831" y="4681220"/>
            <a:ext cx="5360644" cy="4419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noProof="0" smtClean="0"/>
          </a:p>
        </p:txBody>
      </p:sp>
    </p:spTree>
    <p:extLst>
      <p:ext uri="{BB962C8B-B14F-4D97-AF65-F5344CB8AC3E}">
        <p14:creationId xmlns:p14="http://schemas.microsoft.com/office/powerpoint/2010/main" val="139525711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
          <p:cNvSpPr>
            <a:spLocks noGrp="1" noRot="1" noChangeAspect="1" noChangeArrowheads="1" noTextEdit="1"/>
          </p:cNvSpPr>
          <p:nvPr>
            <p:ph type="sldImg"/>
          </p:nvPr>
        </p:nvSpPr>
        <p:spPr>
          <a:xfrm>
            <a:off x="895350" y="749300"/>
            <a:ext cx="4927600" cy="3695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9"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3"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baseline="0" dirty="0" smtClean="0">
                <a:latin typeface="Times New Roman" pitchFamily="18" charset="0"/>
              </a:rPr>
              <a:t>Bayes(</a:t>
            </a:r>
            <a:r>
              <a:rPr lang="en-US" altLang="en-US" baseline="0" dirty="0" err="1" smtClean="0">
                <a:latin typeface="Times New Roman" pitchFamily="18" charset="0"/>
              </a:rPr>
              <a:t>ian</a:t>
            </a:r>
            <a:r>
              <a:rPr lang="en-US" altLang="en-US" baseline="0" dirty="0" smtClean="0">
                <a:latin typeface="Times New Roman" pitchFamily="18" charset="0"/>
              </a:rPr>
              <a:t>) model or</a:t>
            </a:r>
            <a:r>
              <a:rPr lang="en-US" altLang="en-US" b="1" baseline="0" dirty="0" smtClean="0">
                <a:latin typeface="Times New Roman" pitchFamily="18" charset="0"/>
              </a:rPr>
              <a:t> probabilistic directed acyclic graphical model</a:t>
            </a:r>
            <a:r>
              <a:rPr lang="en-US" altLang="en-US" baseline="0" dirty="0" smtClean="0">
                <a:latin typeface="Times New Roman" pitchFamily="18" charset="0"/>
              </a:rPr>
              <a:t> is a probabilistic graphical model PGM (a type of statistical model) that represents a set of random variables and their conditional dependencies via a directed acyclic graph (DAG). </a:t>
            </a:r>
          </a:p>
          <a:p>
            <a:r>
              <a:rPr lang="en-US" altLang="en-US" baseline="0" dirty="0" smtClean="0">
                <a:latin typeface="Times New Roman" pitchFamily="18" charset="0"/>
              </a:rPr>
              <a:t>For example, a Bayesian network could represent the probabilistic relationships between diseases and symptoms. Bayes net are representation of a distribution.</a:t>
            </a:r>
          </a:p>
          <a:p>
            <a:r>
              <a:rPr lang="en-US" altLang="en-US" baseline="0" dirty="0" smtClean="0">
                <a:latin typeface="Times New Roman" pitchFamily="18" charset="0"/>
              </a:rPr>
              <a:t>CPT – conditional probabilistic table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3"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3"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smtClean="0">
                <a:latin typeface="Times New Roman" pitchFamily="18" charset="0"/>
              </a:rPr>
              <a:t>Here we get this compact representation.</a:t>
            </a:r>
            <a:endParaRPr lang="en-US" altLang="en-US" dirty="0"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1"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5"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latin typeface="Times New Roman" pitchFamily="18" charset="0"/>
              </a:rPr>
              <a:t>Functional</a:t>
            </a:r>
            <a:r>
              <a:rPr lang="en-US" altLang="en-US" baseline="0" dirty="0" smtClean="0">
                <a:latin typeface="Times New Roman" pitchFamily="18" charset="0"/>
              </a:rPr>
              <a:t> languages seem appropriate for Probabilistic programs.</a:t>
            </a:r>
          </a:p>
          <a:p>
            <a:r>
              <a:rPr lang="en-US" sz="1200" b="0" i="0" kern="1200" dirty="0" smtClean="0">
                <a:solidFill>
                  <a:srgbClr val="000000"/>
                </a:solidFill>
                <a:effectLst/>
                <a:latin typeface="Times New Roman" pitchFamily="16" charset="0"/>
                <a:ea typeface="+mn-ea"/>
                <a:cs typeface="+mn-cs"/>
              </a:rPr>
              <a:t>problem in web search: inferring the relevance of documents from the sequence of clicks made by users on the results page</a:t>
            </a:r>
            <a:endParaRPr lang="en-US" altLang="en-US" dirty="0"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7"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altLang="en-US" sz="3200" dirty="0" smtClean="0">
                <a:solidFill>
                  <a:srgbClr val="000000"/>
                </a:solidFill>
                <a:latin typeface="Calibri" pitchFamily="34" charset="0"/>
              </a:rPr>
              <a:t>Figaro / Infer.net/ Probabilistic C# easier</a:t>
            </a:r>
            <a:r>
              <a:rPr lang="en-US" altLang="en-US" sz="3200" baseline="0" dirty="0" smtClean="0">
                <a:solidFill>
                  <a:srgbClr val="000000"/>
                </a:solidFill>
                <a:latin typeface="Calibri" pitchFamily="34" charset="0"/>
              </a:rPr>
              <a:t> for commercial project implementation.</a:t>
            </a:r>
            <a:endParaRPr lang="en-US" altLang="en-US" sz="3200" dirty="0" smtClean="0">
              <a:solidFill>
                <a:srgbClr val="000000"/>
              </a:solidFill>
              <a:latin typeface="Calibri" pitchFamily="34" charset="0"/>
            </a:endParaRPr>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altLang="en-US" sz="3200" dirty="0" smtClean="0">
                <a:solidFill>
                  <a:srgbClr val="000000"/>
                </a:solidFill>
                <a:latin typeface="Calibri" pitchFamily="34" charset="0"/>
              </a:rPr>
              <a:t>Infer.NET</a:t>
            </a:r>
            <a:r>
              <a:rPr lang="en-US" altLang="en-US" sz="3200" baseline="0" dirty="0" smtClean="0">
                <a:solidFill>
                  <a:srgbClr val="000000"/>
                </a:solidFill>
                <a:latin typeface="Calibri" pitchFamily="34" charset="0"/>
              </a:rPr>
              <a:t> license restricted.</a:t>
            </a:r>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altLang="en-US" sz="3200" baseline="0" dirty="0" smtClean="0">
                <a:solidFill>
                  <a:srgbClr val="000000"/>
                </a:solidFill>
                <a:latin typeface="Calibri" pitchFamily="34" charset="0"/>
              </a:rPr>
              <a:t>Church, Figaro, Infer.NET have good documentation with examples.</a:t>
            </a:r>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altLang="en-US" sz="3200" baseline="0" dirty="0" smtClean="0">
                <a:solidFill>
                  <a:srgbClr val="000000"/>
                </a:solidFill>
                <a:latin typeface="Calibri" pitchFamily="34" charset="0"/>
              </a:rPr>
              <a:t>Probabilistic C# has a tutorial, but it is not well documented.</a:t>
            </a:r>
            <a:endParaRPr lang="en-US" altLang="en-US" sz="3200" dirty="0" smtClean="0">
              <a:solidFill>
                <a:srgbClr val="000000"/>
              </a:solidFill>
              <a:latin typeface="Calibri" pitchFamily="34" charset="0"/>
            </a:endParaRPr>
          </a:p>
          <a:p>
            <a:endParaRPr lang="en-US" altLang="en-US" dirty="0"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9"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latin typeface="Times New Roman" pitchFamily="18" charset="0"/>
              </a:rPr>
              <a:t>So the code in the next section will look like scheme.</a:t>
            </a:r>
          </a:p>
          <a:p>
            <a:r>
              <a:rPr lang="en-US" altLang="en-US" dirty="0" smtClean="0">
                <a:latin typeface="Times New Roman" pitchFamily="18" charset="0"/>
              </a:rPr>
              <a:t>Alonzo </a:t>
            </a:r>
            <a:r>
              <a:rPr lang="en-US" altLang="en-US" dirty="0" err="1" smtClean="0">
                <a:latin typeface="Times New Roman" pitchFamily="18" charset="0"/>
              </a:rPr>
              <a:t>Chuch</a:t>
            </a:r>
            <a:r>
              <a:rPr lang="en-US" altLang="en-US" dirty="0" smtClean="0">
                <a:latin typeface="Times New Roman" pitchFamily="18" charset="0"/>
              </a:rPr>
              <a:t> – mathematical</a:t>
            </a:r>
            <a:r>
              <a:rPr lang="en-US" altLang="en-US" baseline="0" dirty="0" smtClean="0">
                <a:latin typeface="Times New Roman" pitchFamily="18" charset="0"/>
              </a:rPr>
              <a:t> logic.</a:t>
            </a:r>
            <a:endParaRPr lang="en-US" altLang="en-US" dirty="0"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3"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latin typeface="Times New Roman" pitchFamily="18" charset="0"/>
              </a:rPr>
              <a:t>Next run of the program might give us another answer.</a:t>
            </a:r>
          </a:p>
          <a:p>
            <a:r>
              <a:rPr lang="en-US" altLang="en-US" dirty="0" smtClean="0">
                <a:latin typeface="Times New Roman" pitchFamily="18" charset="0"/>
              </a:rPr>
              <a:t>Dice example.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3"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latin typeface="Times New Roman" pitchFamily="18" charset="0"/>
              </a:rPr>
              <a:t>The result is a distribution.</a:t>
            </a:r>
          </a:p>
          <a:p>
            <a:r>
              <a:rPr lang="en-US" altLang="en-US" dirty="0" smtClean="0">
                <a:latin typeface="Times New Roman" pitchFamily="18" charset="0"/>
              </a:rPr>
              <a:t>Dice</a:t>
            </a:r>
            <a:r>
              <a:rPr lang="en-US" altLang="en-US" baseline="0" dirty="0" smtClean="0">
                <a:latin typeface="Times New Roman" pitchFamily="18" charset="0"/>
              </a:rPr>
              <a:t> example.</a:t>
            </a:r>
            <a:endParaRPr lang="en-US" altLang="en-US" dirty="0"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7"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smtClean="0">
                <a:latin typeface="Times New Roman" pitchFamily="18" charset="0"/>
              </a:rPr>
              <a:t>Flip gives us a distribution of 50/50</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3"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latin typeface="Times New Roman" pitchFamily="18" charset="0"/>
              </a:rPr>
              <a:t>This is a deterministic program.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1"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5"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smtClean="0">
                <a:latin typeface="Times New Roman" pitchFamily="18" charset="0"/>
              </a:rPr>
              <a:t>Example of rejection query</a:t>
            </a:r>
          </a:p>
          <a:p>
            <a:r>
              <a:rPr lang="en-US" altLang="en-US" smtClean="0">
                <a:latin typeface="Times New Roman" pitchFamily="18" charset="0"/>
              </a:rPr>
              <a:t>Rejection query is very slow.</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9"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latin typeface="Calibri" pitchFamily="34" charset="0"/>
              </a:rPr>
              <a:t>we could look at (&gt;= (+ A B C) 2))) as another random variable, which is unnamed. We can more or less put everything as a condition and this shows the power of church although with variable efficiency. </a:t>
            </a:r>
            <a:r>
              <a:rPr lang="en-US" altLang="en-US" dirty="0" err="1" smtClean="0">
                <a:latin typeface="Calibri" pitchFamily="34" charset="0"/>
              </a:rPr>
              <a:t>Mh</a:t>
            </a:r>
            <a:r>
              <a:rPr lang="en-US" altLang="en-US" dirty="0" smtClean="0">
                <a:latin typeface="Calibri" pitchFamily="34" charset="0"/>
              </a:rPr>
              <a:t>-query</a:t>
            </a:r>
            <a:r>
              <a:rPr lang="en-US" altLang="en-US" baseline="0" dirty="0" smtClean="0">
                <a:latin typeface="Calibri" pitchFamily="34" charset="0"/>
              </a:rPr>
              <a:t> is based on </a:t>
            </a:r>
            <a:r>
              <a:rPr lang="en-US" sz="1200" b="0" i="1" kern="1200" dirty="0" smtClean="0">
                <a:solidFill>
                  <a:srgbClr val="000000"/>
                </a:solidFill>
                <a:effectLst/>
                <a:latin typeface="Times New Roman" pitchFamily="16" charset="0"/>
                <a:ea typeface="+mn-ea"/>
                <a:cs typeface="+mn-cs"/>
              </a:rPr>
              <a:t>Metropolis Hastings</a:t>
            </a:r>
            <a:r>
              <a:rPr lang="en-US" sz="1200" b="0" i="0" kern="1200" dirty="0" smtClean="0">
                <a:solidFill>
                  <a:srgbClr val="000000"/>
                </a:solidFill>
                <a:effectLst/>
                <a:latin typeface="Times New Roman" pitchFamily="16" charset="0"/>
                <a:ea typeface="+mn-ea"/>
                <a:cs typeface="+mn-cs"/>
              </a:rPr>
              <a:t> (MH) algorithm.</a:t>
            </a:r>
            <a:endParaRPr lang="en-US" altLang="en-US" dirty="0"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3"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latin typeface="Times New Roman" pitchFamily="18" charset="0"/>
              </a:rPr>
              <a:t>TB and flu are the causes. Coughing</a:t>
            </a:r>
            <a:r>
              <a:rPr lang="en-US" altLang="en-US" baseline="0" dirty="0" smtClean="0">
                <a:latin typeface="Times New Roman" pitchFamily="18" charset="0"/>
              </a:rPr>
              <a:t> and sneezing are the symptoms or observations. A model that goes from top to bottom – the top is the source or the cause and the bottom are the observations. So let’s reason about TB which is actually reasoning backwards.</a:t>
            </a:r>
          </a:p>
          <a:p>
            <a:r>
              <a:rPr lang="en-US" altLang="en-US" baseline="0" dirty="0" smtClean="0">
                <a:latin typeface="Times New Roman" pitchFamily="18" charset="0"/>
              </a:rPr>
              <a:t>TB and flu are independent. TB is conditionally dependent on coughing.</a:t>
            </a:r>
          </a:p>
          <a:p>
            <a:r>
              <a:rPr lang="en-US" altLang="en-US" baseline="0" dirty="0" smtClean="0">
                <a:latin typeface="Times New Roman" pitchFamily="18" charset="0"/>
              </a:rPr>
              <a:t>So first our degree of belief goes up and then by adding another observation it actually goes down. So probabilities are useful.</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altLang="en-US" sz="1200" dirty="0" smtClean="0">
                <a:solidFill>
                  <a:srgbClr val="000000"/>
                </a:solidFill>
                <a:latin typeface="Calibri" pitchFamily="34" charset="0"/>
              </a:rPr>
              <a:t>So we get non-monolithic reasoning, something non-linear happens.</a:t>
            </a:r>
            <a:r>
              <a:rPr lang="en-US" altLang="en-US" sz="1200" baseline="0" dirty="0" smtClean="0">
                <a:solidFill>
                  <a:srgbClr val="000000"/>
                </a:solidFill>
                <a:latin typeface="Calibri" pitchFamily="34" charset="0"/>
              </a:rPr>
              <a:t> This does not happen if we simply use classical logic. </a:t>
            </a:r>
            <a:endParaRPr lang="en-US" altLang="en-US" sz="1200" dirty="0" smtClean="0">
              <a:solidFill>
                <a:srgbClr val="000000"/>
              </a:solidFill>
              <a:latin typeface="Calibri" pitchFamily="34" charset="0"/>
            </a:endParaRPr>
          </a:p>
          <a:p>
            <a:endParaRPr lang="en-US" altLang="en-US" baseline="0" dirty="0" smtClean="0">
              <a:latin typeface="Times New Roman" pitchFamily="18" charset="0"/>
            </a:endParaRPr>
          </a:p>
          <a:p>
            <a:endParaRPr lang="en-US" altLang="en-US" baseline="0" dirty="0" smtClean="0">
              <a:latin typeface="Times New Roman" pitchFamily="18" charset="0"/>
            </a:endParaRPr>
          </a:p>
          <a:p>
            <a:r>
              <a:rPr lang="en-US" altLang="en-US" baseline="0" dirty="0" smtClean="0">
                <a:latin typeface="Times New Roman" pitchFamily="18" charset="0"/>
              </a:rPr>
              <a:t> </a:t>
            </a:r>
            <a:endParaRPr lang="en-US" altLang="en-US" dirty="0"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9"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sz="1200" dirty="0" smtClean="0">
                <a:solidFill>
                  <a:schemeClr val="tx1"/>
                </a:solidFill>
                <a:latin typeface="Calibri" pitchFamily="34" charset="0"/>
              </a:rPr>
              <a:t>This “learning curve” reflects a highly systematic and rational process of conditional inference.</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altLang="en-US" sz="1200" dirty="0" smtClean="0">
                <a:solidFill>
                  <a:schemeClr val="tx1"/>
                </a:solidFill>
                <a:latin typeface="Calibri" pitchFamily="34" charset="0"/>
              </a:rPr>
              <a:t>These probabilities determine the weight passed to make-coin. A weight of 0.5 indicates that the coin will give 50% heads, so it is a fair coin. </a:t>
            </a:r>
            <a:endParaRPr lang="en-US" altLang="en-US" dirty="0"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9"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latin typeface="Times New Roman" pitchFamily="18" charset="0"/>
              </a:rPr>
              <a:t>This is a discrete example.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9"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latin typeface="Times New Roman" pitchFamily="18" charset="0"/>
              </a:rPr>
              <a:t>So we are</a:t>
            </a:r>
            <a:r>
              <a:rPr lang="en-US" altLang="en-US" baseline="0" dirty="0" smtClean="0">
                <a:latin typeface="Times New Roman" pitchFamily="18" charset="0"/>
              </a:rPr>
              <a:t> searching which coin produced the observed result having in mind the </a:t>
            </a:r>
            <a:r>
              <a:rPr lang="en-US" altLang="en-US" baseline="0" dirty="0" err="1" smtClean="0">
                <a:latin typeface="Times New Roman" pitchFamily="18" charset="0"/>
              </a:rPr>
              <a:t>the</a:t>
            </a:r>
            <a:r>
              <a:rPr lang="en-US" altLang="en-US" baseline="0" dirty="0" smtClean="0">
                <a:latin typeface="Times New Roman" pitchFamily="18" charset="0"/>
              </a:rPr>
              <a:t> </a:t>
            </a:r>
            <a:r>
              <a:rPr lang="en-US" altLang="en-US" baseline="0" dirty="0" err="1" smtClean="0">
                <a:latin typeface="Times New Roman" pitchFamily="18" charset="0"/>
              </a:rPr>
              <a:t>apriori</a:t>
            </a:r>
            <a:r>
              <a:rPr lang="en-US" altLang="en-US" baseline="0" dirty="0" smtClean="0">
                <a:latin typeface="Times New Roman" pitchFamily="18" charset="0"/>
              </a:rPr>
              <a:t> information.</a:t>
            </a:r>
            <a:endParaRPr lang="en-US" altLang="en-US" dirty="0"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9"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latin typeface="Times New Roman" pitchFamily="18" charset="0"/>
              </a:rPr>
              <a:t>If a priory</a:t>
            </a:r>
            <a:r>
              <a:rPr lang="en-US" altLang="en-US" baseline="0" dirty="0" smtClean="0">
                <a:latin typeface="Times New Roman" pitchFamily="18" charset="0"/>
              </a:rPr>
              <a:t> we set 1/1000 is the chance to meet a biased coin and we have seen 5 heads.</a:t>
            </a:r>
          </a:p>
          <a:p>
            <a:endParaRPr lang="en-US" altLang="en-US" baseline="0" dirty="0" smtClean="0">
              <a:latin typeface="Times New Roman" pitchFamily="18" charset="0"/>
            </a:endParaRP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altLang="en-US" dirty="0" smtClean="0">
                <a:latin typeface="Times New Roman" pitchFamily="18" charset="0"/>
              </a:rPr>
              <a:t>If a priory</a:t>
            </a:r>
            <a:r>
              <a:rPr lang="en-US" altLang="en-US" baseline="0" dirty="0" smtClean="0">
                <a:latin typeface="Times New Roman" pitchFamily="18" charset="0"/>
              </a:rPr>
              <a:t> we set 1/1000 is the chance to meet a biased coin and we have seen 10 heads.</a:t>
            </a:r>
            <a:endParaRPr lang="en-US" altLang="en-US" dirty="0" smtClean="0">
              <a:latin typeface="Times New Roman" pitchFamily="18" charset="0"/>
            </a:endParaRPr>
          </a:p>
          <a:p>
            <a:endParaRPr lang="en-US" altLang="en-US" dirty="0" smtClean="0">
              <a:latin typeface="Times New Roman" pitchFamily="18" charset="0"/>
            </a:endParaRP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altLang="en-US" dirty="0" smtClean="0">
                <a:latin typeface="Times New Roman" pitchFamily="18" charset="0"/>
              </a:rPr>
              <a:t>If a priory</a:t>
            </a:r>
            <a:r>
              <a:rPr lang="en-US" altLang="en-US" baseline="0" dirty="0" smtClean="0">
                <a:latin typeface="Times New Roman" pitchFamily="18" charset="0"/>
              </a:rPr>
              <a:t> we set 50% is the chance to meet a biased coin and we have seen 5 heads.</a:t>
            </a:r>
            <a:endParaRPr lang="en-US" altLang="en-US" dirty="0" smtClean="0">
              <a:latin typeface="Times New Roman" pitchFamily="18" charset="0"/>
            </a:endParaRPr>
          </a:p>
          <a:p>
            <a:endParaRPr lang="en-US" altLang="en-US" dirty="0"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7"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latin typeface="Times New Roman" pitchFamily="18" charset="0"/>
              </a:rPr>
              <a:t>2 Transition functions</a:t>
            </a:r>
          </a:p>
          <a:p>
            <a:endParaRPr lang="en-US" altLang="en-US" dirty="0"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1"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latin typeface="Times New Roman" pitchFamily="18" charset="0"/>
              </a:rPr>
              <a:t>The idea here is show how intuitive the implementation of Hidden Markov Model is.</a:t>
            </a:r>
          </a:p>
          <a:p>
            <a:endParaRPr lang="en-US" altLang="en-US" dirty="0" smtClean="0">
              <a:latin typeface="Times New Roman" pitchFamily="18" charset="0"/>
            </a:endParaRPr>
          </a:p>
          <a:p>
            <a:endParaRPr lang="en-US" altLang="en-US" dirty="0"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7"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latin typeface="Times New Roman" pitchFamily="18" charset="0"/>
              </a:rPr>
              <a:t>Although we spend hours (days) to debug make them deterministic.</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5"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1"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1"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5"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5"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1"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200" b="0" i="0" kern="1200" dirty="0" smtClean="0">
                <a:solidFill>
                  <a:srgbClr val="000000"/>
                </a:solidFill>
                <a:effectLst/>
                <a:latin typeface="Times New Roman" pitchFamily="16" charset="0"/>
                <a:ea typeface="+mn-ea"/>
                <a:cs typeface="+mn-cs"/>
              </a:rPr>
              <a:t>In a </a:t>
            </a:r>
            <a:r>
              <a:rPr lang="en-US" sz="1200" b="1" i="0" kern="1200" dirty="0" smtClean="0">
                <a:solidFill>
                  <a:srgbClr val="000000"/>
                </a:solidFill>
                <a:effectLst/>
                <a:latin typeface="Times New Roman" pitchFamily="16" charset="0"/>
                <a:ea typeface="+mn-ea"/>
                <a:cs typeface="+mn-cs"/>
              </a:rPr>
              <a:t>stochastic or random process</a:t>
            </a:r>
            <a:r>
              <a:rPr lang="en-US" sz="1200" b="0" i="0" kern="1200" dirty="0" smtClean="0">
                <a:solidFill>
                  <a:srgbClr val="000000"/>
                </a:solidFill>
                <a:effectLst/>
                <a:latin typeface="Times New Roman" pitchFamily="16" charset="0"/>
                <a:ea typeface="+mn-ea"/>
                <a:cs typeface="+mn-cs"/>
              </a:rPr>
              <a:t> there is some indeterminacy: even if the initial condition (or starting point) is known, there are several (often infinitely many) directions in which the process may evolve.</a:t>
            </a:r>
            <a:endParaRPr lang="en-US" altLang="en-US" dirty="0" smtClean="0">
              <a:latin typeface="Calibri" pitchFamily="34" charset="0"/>
            </a:endParaRPr>
          </a:p>
          <a:p>
            <a:r>
              <a:rPr lang="en-US" altLang="en-US" dirty="0" smtClean="0">
                <a:latin typeface="Calibri" pitchFamily="34" charset="0"/>
              </a:rPr>
              <a:t>Example: So</a:t>
            </a:r>
            <a:r>
              <a:rPr lang="en-US" altLang="en-US" baseline="0" dirty="0" smtClean="0">
                <a:latin typeface="Calibri" pitchFamily="34" charset="0"/>
              </a:rPr>
              <a:t> stock market fluctuations can be modeled by as several </a:t>
            </a:r>
            <a:r>
              <a:rPr lang="en-US" sz="1200" b="0" i="0" kern="1200" dirty="0" smtClean="0">
                <a:solidFill>
                  <a:srgbClr val="000000"/>
                </a:solidFill>
                <a:effectLst/>
                <a:latin typeface="Times New Roman" pitchFamily="16" charset="0"/>
                <a:ea typeface="+mn-ea"/>
                <a:cs typeface="+mn-cs"/>
              </a:rPr>
              <a:t>stochastic processes.</a:t>
            </a:r>
          </a:p>
          <a:p>
            <a:endParaRPr lang="en-US" altLang="en-US" dirty="0" smtClean="0">
              <a:latin typeface="Calibri" pitchFamily="34" charset="0"/>
            </a:endParaRPr>
          </a:p>
          <a:p>
            <a:r>
              <a:rPr lang="en-US" altLang="en-US" dirty="0" smtClean="0">
                <a:latin typeface="Calibri" pitchFamily="34" charset="0"/>
              </a:rPr>
              <a:t>Discrete distributions are usually modeled with PMF (probability mass function) </a:t>
            </a:r>
          </a:p>
          <a:p>
            <a:r>
              <a:rPr lang="en-US" altLang="en-US" dirty="0" smtClean="0">
                <a:latin typeface="Calibri" pitchFamily="34" charset="0"/>
              </a:rPr>
              <a:t>PDF is a function that describes the relative likelihood a continuous random variable to take on a given value. The normal distribution is modeled by a PDF. PDF</a:t>
            </a:r>
            <a:r>
              <a:rPr lang="en-US" altLang="en-US" baseline="0" dirty="0" smtClean="0">
                <a:latin typeface="Calibri" pitchFamily="34" charset="0"/>
              </a:rPr>
              <a:t> usually a represented by a formula (that includes the parameters of the distribution). </a:t>
            </a:r>
          </a:p>
          <a:p>
            <a:endParaRPr lang="en-US" altLang="en-US" baseline="0" dirty="0" smtClean="0">
              <a:latin typeface="Calibri" pitchFamily="34" charset="0"/>
            </a:endParaRPr>
          </a:p>
          <a:p>
            <a:r>
              <a:rPr lang="en-US" altLang="en-US" baseline="0" dirty="0" smtClean="0">
                <a:latin typeface="Calibri" pitchFamily="34" charset="0"/>
              </a:rPr>
              <a:t>Distribution - modeled as PDF/PMF – modeled by parameters</a:t>
            </a:r>
            <a:endParaRPr lang="en-US" altLang="en-US" dirty="0" smtClean="0">
              <a:latin typeface="Calibri" pitchFamily="34" charset="0"/>
            </a:endParaRPr>
          </a:p>
          <a:p>
            <a:endParaRPr lang="en-US" altLang="en-US" dirty="0" smtClean="0">
              <a:latin typeface="Calibri" pitchFamily="34" charset="0"/>
            </a:endParaRPr>
          </a:p>
          <a:p>
            <a:endParaRPr lang="en-US" altLang="en-US" dirty="0"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1"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latin typeface="Times New Roman" pitchFamily="18" charset="0"/>
              </a:rPr>
              <a:t>Examples:</a:t>
            </a:r>
            <a:r>
              <a:rPr lang="en-US" altLang="en-US" baseline="0" dirty="0" smtClean="0">
                <a:latin typeface="Times New Roman" pitchFamily="18" charset="0"/>
              </a:rPr>
              <a:t> </a:t>
            </a:r>
            <a:r>
              <a:rPr lang="en-US" altLang="en-US" dirty="0" smtClean="0">
                <a:latin typeface="Times New Roman" pitchFamily="18" charset="0"/>
              </a:rPr>
              <a:t>probabilistic context free grammar, factor graphs (built from random variables and factors).</a:t>
            </a:r>
          </a:p>
          <a:p>
            <a:r>
              <a:rPr lang="en-US" altLang="en-US" dirty="0" smtClean="0">
                <a:latin typeface="Times New Roman" pitchFamily="18" charset="0"/>
              </a:rPr>
              <a:t>What we need is some</a:t>
            </a:r>
            <a:r>
              <a:rPr lang="en-US" altLang="en-US" baseline="0" dirty="0" smtClean="0">
                <a:latin typeface="Times New Roman" pitchFamily="18" charset="0"/>
              </a:rPr>
              <a:t> universal way to define PM (</a:t>
            </a:r>
            <a:r>
              <a:rPr lang="en-US" altLang="en-US" sz="1200" dirty="0" smtClean="0">
                <a:solidFill>
                  <a:srgbClr val="000000"/>
                </a:solidFill>
                <a:latin typeface="Calibri" pitchFamily="34" charset="0"/>
              </a:rPr>
              <a:t>Probabilistic Models)</a:t>
            </a:r>
            <a:endParaRPr lang="en-US" altLang="en-US" dirty="0"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5"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latin typeface="Times New Roman" pitchFamily="18" charset="0"/>
              </a:rPr>
              <a:t>PPL allows you to encode a probabilistic model to</a:t>
            </a:r>
            <a:r>
              <a:rPr lang="en-US" altLang="en-US" baseline="0" dirty="0" smtClean="0">
                <a:latin typeface="Times New Roman" pitchFamily="18" charset="0"/>
              </a:rPr>
              <a:t> represent</a:t>
            </a:r>
            <a:r>
              <a:rPr lang="en-US" altLang="en-US" dirty="0" smtClean="0">
                <a:latin typeface="Times New Roman" pitchFamily="18" charset="0"/>
              </a:rPr>
              <a:t> a stochastic process using tools</a:t>
            </a:r>
            <a:r>
              <a:rPr lang="en-US" altLang="en-US" baseline="0" dirty="0" smtClean="0">
                <a:latin typeface="Times New Roman" pitchFamily="18" charset="0"/>
              </a:rPr>
              <a:t> that we already know (programming languages that we already know).</a:t>
            </a:r>
            <a:endParaRPr lang="en-US" altLang="en-US" dirty="0" smtClean="0">
              <a:latin typeface="Times New Roman" pitchFamily="18" charset="0"/>
            </a:endParaRPr>
          </a:p>
          <a:p>
            <a:r>
              <a:rPr lang="en-US" altLang="en-US" dirty="0" smtClean="0">
                <a:latin typeface="Times New Roman" pitchFamily="18" charset="0"/>
              </a:rPr>
              <a:t>So what you get at the end</a:t>
            </a:r>
            <a:r>
              <a:rPr lang="en-US" altLang="en-US" baseline="0" dirty="0" smtClean="0">
                <a:latin typeface="Times New Roman" pitchFamily="18" charset="0"/>
              </a:rPr>
              <a:t> of your program is a joint distribution. </a:t>
            </a:r>
            <a:endParaRPr lang="en-US" altLang="en-US" dirty="0"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9"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latin typeface="Times New Roman" pitchFamily="18" charset="0"/>
              </a:rPr>
              <a:t>Parameters describe these distributions. For example Gaussian is defined by (mean,</a:t>
            </a:r>
            <a:r>
              <a:rPr lang="en-US" altLang="en-US" baseline="0" dirty="0" smtClean="0">
                <a:latin typeface="Times New Roman" pitchFamily="18" charset="0"/>
              </a:rPr>
              <a:t> </a:t>
            </a:r>
            <a:r>
              <a:rPr lang="en-US" altLang="en-US" baseline="0" dirty="0" err="1" smtClean="0">
                <a:latin typeface="Times New Roman" pitchFamily="18" charset="0"/>
              </a:rPr>
              <a:t>std</a:t>
            </a:r>
            <a:r>
              <a:rPr lang="en-US" altLang="en-US" baseline="0" dirty="0" smtClean="0">
                <a:latin typeface="Times New Roman" pitchFamily="18" charset="0"/>
              </a:rPr>
              <a:t>).</a:t>
            </a:r>
          </a:p>
          <a:p>
            <a:endParaRPr lang="en-US" altLang="en-US" baseline="0" dirty="0" smtClean="0">
              <a:latin typeface="Times New Roman" pitchFamily="18" charset="0"/>
            </a:endParaRPr>
          </a:p>
          <a:p>
            <a:r>
              <a:rPr lang="en-US" altLang="en-US" baseline="0" dirty="0" smtClean="0">
                <a:latin typeface="Times New Roman" pitchFamily="18" charset="0"/>
              </a:rPr>
              <a:t>Probabilistic programming:</a:t>
            </a:r>
          </a:p>
          <a:p>
            <a:r>
              <a:rPr lang="en-US" altLang="en-US" dirty="0" smtClean="0">
                <a:latin typeface="Times New Roman" pitchFamily="18" charset="0"/>
              </a:rPr>
              <a:t>We </a:t>
            </a:r>
            <a:r>
              <a:rPr lang="en-US" altLang="en-US" baseline="0" dirty="0" smtClean="0">
                <a:latin typeface="Times New Roman" pitchFamily="18" charset="0"/>
              </a:rPr>
              <a:t>use </a:t>
            </a:r>
            <a:r>
              <a:rPr lang="en-US" altLang="en-US" baseline="0" dirty="0" smtClean="0">
                <a:latin typeface="Times New Roman" pitchFamily="18" charset="0"/>
              </a:rPr>
              <a:t>program to describe our distribution. And then generate samples.</a:t>
            </a:r>
            <a:endParaRPr lang="en-US" altLang="en-US" dirty="0" smtClean="0">
              <a:latin typeface="Times New Roman" pitchFamily="18" charset="0"/>
            </a:endParaRPr>
          </a:p>
          <a:p>
            <a:endParaRPr lang="en-US" altLang="en-US" dirty="0"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3"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7" name="Rectangle 2"/>
          <p:cNvSpPr>
            <a:spLocks noGrp="1" noChangeArrowheads="1"/>
          </p:cNvSpPr>
          <p:nvPr>
            <p:ph type="body" idx="1"/>
          </p:nvPr>
        </p:nvSpPr>
        <p:spPr>
          <a:xfrm>
            <a:off x="671830" y="4681220"/>
            <a:ext cx="5374640" cy="443484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latin typeface="Times New Roman" pitchFamily="18" charset="0"/>
              </a:rPr>
              <a:t>So PPL let us focus on the model and not on the inference. Why? Because implementing inference algorithms is not easy. We can do it ourselves, but why reinvent the wheel each time and not leave this to the compiler. Also in many cases our custom implementation will contain bugs. So it is better to leave this job to researches that specialize in probabilistic inference. The inference can </a:t>
            </a:r>
            <a:r>
              <a:rPr lang="en-US" altLang="en-US" dirty="0" smtClean="0">
                <a:latin typeface="Times New Roman" pitchFamily="18" charset="0"/>
              </a:rPr>
              <a:t>be built</a:t>
            </a:r>
            <a:r>
              <a:rPr lang="en-US" altLang="en-US" baseline="0" dirty="0" smtClean="0">
                <a:latin typeface="Times New Roman" pitchFamily="18" charset="0"/>
              </a:rPr>
              <a:t> </a:t>
            </a:r>
            <a:r>
              <a:rPr lang="en-US" altLang="en-US" dirty="0" smtClean="0">
                <a:latin typeface="Times New Roman" pitchFamily="18" charset="0"/>
              </a:rPr>
              <a:t>in </a:t>
            </a:r>
            <a:r>
              <a:rPr lang="en-US" altLang="en-US" dirty="0" smtClean="0">
                <a:latin typeface="Times New Roman" pitchFamily="18" charset="0"/>
              </a:rPr>
              <a:t>the compiler or it might come as an extra library that provides the “probabilistic primitives”.</a:t>
            </a:r>
          </a:p>
          <a:p>
            <a:r>
              <a:rPr lang="en-US" altLang="en-US" dirty="0" smtClean="0">
                <a:latin typeface="Times New Roman" pitchFamily="18" charset="0"/>
              </a:rPr>
              <a:t>Inference algorithms: variable elimination,</a:t>
            </a:r>
            <a:r>
              <a:rPr lang="en-US" altLang="en-US" baseline="0" dirty="0" smtClean="0">
                <a:latin typeface="Times New Roman" pitchFamily="18" charset="0"/>
              </a:rPr>
              <a:t> dynamic programming, message passing, Monte Carlo.</a:t>
            </a:r>
            <a:endParaRPr lang="en-US" altLang="en-US" dirty="0"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72926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2026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5267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06589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8163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1439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3940175" cy="4019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9775" y="1604963"/>
            <a:ext cx="3940175" cy="4019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8813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3113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08466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2003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2120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56643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11099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92519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5" y="273050"/>
            <a:ext cx="2052638" cy="53514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3050"/>
            <a:ext cx="6010275" cy="53514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11574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0329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6874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1546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296957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0481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70837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9332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5.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0" y="0"/>
            <a:ext cx="9144000" cy="6858000"/>
          </a:xfrm>
          <a:prstGeom prst="rect">
            <a:avLst/>
          </a:prstGeom>
          <a:solidFill>
            <a:srgbClr val="562E5A"/>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8" charset="0"/>
              <a:buNone/>
            </a:pPr>
            <a:endParaRPr lang="en-US" altLang="en-US"/>
          </a:p>
        </p:txBody>
      </p:sp>
      <p:pic>
        <p:nvPicPr>
          <p:cNvPr id="1027" name="Picture 2"/>
          <p:cNvPicPr>
            <a:picLocks noChangeAspect="1" noChangeArrowheads="1"/>
          </p:cNvPicPr>
          <p:nvPr/>
        </p:nvPicPr>
        <p:blipFill>
          <a:blip r:embed="rId13">
            <a:extLst>
              <a:ext uri="{28A0092B-C50C-407E-A947-70E740481C1C}">
                <a14:useLocalDpi xmlns:a14="http://schemas.microsoft.com/office/drawing/2010/main" val="0"/>
              </a:ext>
            </a:extLst>
          </a:blip>
          <a:srcRect r="12086"/>
          <a:stretch>
            <a:fillRect/>
          </a:stretch>
        </p:blipFill>
        <p:spPr bwMode="auto">
          <a:xfrm>
            <a:off x="0" y="4433888"/>
            <a:ext cx="9144000" cy="704850"/>
          </a:xfrm>
          <a:prstGeom prst="rect">
            <a:avLst/>
          </a:prstGeom>
          <a:noFill/>
          <a:ln>
            <a:noFill/>
          </a:ln>
          <a:effectLst/>
          <a:extLst>
            <a:ext uri="{909E8E84-426E-40DD-AFC4-6F175D3DCCD1}">
              <a14:hiddenFill xmlns:a14="http://schemas.microsoft.com/office/drawing/2010/main">
                <a:blipFill dpi="0" rotWithShape="0">
                  <a:blip/>
                  <a:srcRect r="12086"/>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8"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75113" y="4114800"/>
            <a:ext cx="5068887"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9" name="Picture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25963" y="5159375"/>
            <a:ext cx="4502150" cy="1600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30" name="Picture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6613" y="5589588"/>
            <a:ext cx="2411412" cy="838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Calibri" pitchFamily="32" charset="0"/>
          <a:ea typeface="Lucida Sans Unicode" charset="0"/>
          <a:cs typeface="Lucida Sans Unicode" charset="0"/>
        </a:defRPr>
      </a:lvl2pPr>
      <a:lvl3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Calibri" pitchFamily="32" charset="0"/>
          <a:ea typeface="Lucida Sans Unicode" charset="0"/>
          <a:cs typeface="Lucida Sans Unicode" charset="0"/>
        </a:defRPr>
      </a:lvl3pPr>
      <a:lvl4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Calibri" pitchFamily="32" charset="0"/>
          <a:ea typeface="Lucida Sans Unicode" charset="0"/>
          <a:cs typeface="Lucida Sans Unicode" charset="0"/>
        </a:defRPr>
      </a:lvl4pPr>
      <a:lvl5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Calibri" pitchFamily="32" charset="0"/>
          <a:ea typeface="Lucida Sans Unicode" charset="0"/>
          <a:cs typeface="Lucida Sans Unicode"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Lucida Sans Unicode" charset="0"/>
          <a:cs typeface="Lucida Sans Unicode"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Lucida Sans Unicode" charset="0"/>
          <a:cs typeface="Lucida Sans Unicode"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Lucida Sans Unicode" charset="0"/>
          <a:cs typeface="Lucida Sans Unicode"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Lucida Sans Unicode" charset="0"/>
          <a:cs typeface="Lucida Sans Unicode"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80288" y="2344738"/>
            <a:ext cx="1763712" cy="4521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1" name="Rectangle 2"/>
          <p:cNvSpPr>
            <a:spLocks noChangeArrowheads="1"/>
          </p:cNvSpPr>
          <p:nvPr/>
        </p:nvSpPr>
        <p:spPr bwMode="auto">
          <a:xfrm>
            <a:off x="0" y="6475413"/>
            <a:ext cx="7407275" cy="388937"/>
          </a:xfrm>
          <a:prstGeom prst="rect">
            <a:avLst/>
          </a:prstGeom>
          <a:solidFill>
            <a:srgbClr val="562E5A"/>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8" charset="0"/>
              <a:buNone/>
            </a:pPr>
            <a:endParaRPr lang="en-US" altLang="en-US"/>
          </a:p>
        </p:txBody>
      </p:sp>
      <p:sp>
        <p:nvSpPr>
          <p:cNvPr id="2" name="Text Box 3"/>
          <p:cNvSpPr txBox="1">
            <a:spLocks noChangeArrowheads="1"/>
          </p:cNvSpPr>
          <p:nvPr/>
        </p:nvSpPr>
        <p:spPr bwMode="auto">
          <a:xfrm>
            <a:off x="71438" y="6489700"/>
            <a:ext cx="193516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9pPr>
          </a:lstStyle>
          <a:p>
            <a:pPr eaLnBrk="1" hangingPunct="1">
              <a:spcBef>
                <a:spcPts val="1125"/>
              </a:spcBef>
              <a:buSzPct val="100000"/>
              <a:defRPr/>
            </a:pPr>
            <a:r>
              <a:rPr lang="fr-FR" b="1" smtClean="0">
                <a:solidFill>
                  <a:srgbClr val="9A829C"/>
                </a:solidFill>
              </a:rPr>
              <a:t>gipsa</a:t>
            </a:r>
            <a:r>
              <a:rPr lang="fr-FR" smtClean="0">
                <a:solidFill>
                  <a:srgbClr val="9A829C"/>
                </a:solidFill>
              </a:rPr>
              <a:t>-lab</a:t>
            </a:r>
          </a:p>
        </p:txBody>
      </p:sp>
      <p:sp>
        <p:nvSpPr>
          <p:cNvPr id="2053" name="Rectangle 4"/>
          <p:cNvSpPr>
            <a:spLocks noGrp="1" noChangeArrowheads="1"/>
          </p:cNvSpPr>
          <p:nvPr>
            <p:ph type="title"/>
          </p:nvPr>
        </p:nvSpPr>
        <p:spPr bwMode="auto">
          <a:xfrm>
            <a:off x="457200" y="273050"/>
            <a:ext cx="8215313"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2054" name="Rectangle 5"/>
          <p:cNvSpPr>
            <a:spLocks noGrp="1" noChangeArrowheads="1"/>
          </p:cNvSpPr>
          <p:nvPr>
            <p:ph type="body" idx="1"/>
          </p:nvPr>
        </p:nvSpPr>
        <p:spPr bwMode="auto">
          <a:xfrm>
            <a:off x="457200" y="1604963"/>
            <a:ext cx="8032750" cy="401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pic>
        <p:nvPicPr>
          <p:cNvPr id="2055" name="Picture 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1438" y="76200"/>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Calibri" pitchFamily="32" charset="0"/>
          <a:ea typeface="Lucida Sans Unicode" charset="0"/>
          <a:cs typeface="Lucida Sans Unicode" charset="0"/>
        </a:defRPr>
      </a:lvl2pPr>
      <a:lvl3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Calibri" pitchFamily="32" charset="0"/>
          <a:ea typeface="Lucida Sans Unicode" charset="0"/>
          <a:cs typeface="Lucida Sans Unicode" charset="0"/>
        </a:defRPr>
      </a:lvl3pPr>
      <a:lvl4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Calibri" pitchFamily="32" charset="0"/>
          <a:ea typeface="Lucida Sans Unicode" charset="0"/>
          <a:cs typeface="Lucida Sans Unicode" charset="0"/>
        </a:defRPr>
      </a:lvl4pPr>
      <a:lvl5pPr algn="ctr" defTabSz="457200" rtl="0" eaLnBrk="0" fontAlgn="base" hangingPunct="0">
        <a:spcBef>
          <a:spcPct val="0"/>
        </a:spcBef>
        <a:spcAft>
          <a:spcPct val="0"/>
        </a:spcAft>
        <a:buClr>
          <a:srgbClr val="000000"/>
        </a:buClr>
        <a:buSzPct val="100000"/>
        <a:buFont typeface="Times New Roman" pitchFamily="18" charset="0"/>
        <a:defRPr sz="4400">
          <a:solidFill>
            <a:srgbClr val="000000"/>
          </a:solidFill>
          <a:latin typeface="Calibri" pitchFamily="32" charset="0"/>
          <a:ea typeface="Lucida Sans Unicode" charset="0"/>
          <a:cs typeface="Lucida Sans Unicode"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Lucida Sans Unicode" charset="0"/>
          <a:cs typeface="Lucida Sans Unicode"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Lucida Sans Unicode" charset="0"/>
          <a:cs typeface="Lucida Sans Unicode"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Lucida Sans Unicode" charset="0"/>
          <a:cs typeface="Lucida Sans Unicode"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Lucida Sans Unicode" charset="0"/>
          <a:cs typeface="Lucida Sans Unicode"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8" Type="http://schemas.openxmlformats.org/officeDocument/2006/relationships/hyperlink" Target="https://github.com/joashc/csharp-probability-monad" TargetMode="External"/><Relationship Id="rId3" Type="http://schemas.openxmlformats.org/officeDocument/2006/relationships/image" Target="../media/image6.png"/><Relationship Id="rId7" Type="http://schemas.openxmlformats.org/officeDocument/2006/relationships/hyperlink" Target="http://infernet.azurewebsites.net/" TargetMode="External"/><Relationship Id="rId2" Type="http://schemas.openxmlformats.org/officeDocument/2006/relationships/notesSlide" Target="../notesSlides/notesSlide34.xml"/><Relationship Id="rId1" Type="http://schemas.openxmlformats.org/officeDocument/2006/relationships/slideLayout" Target="../slideLayouts/slideLayout18.xml"/><Relationship Id="rId6" Type="http://schemas.openxmlformats.org/officeDocument/2006/relationships/hyperlink" Target="https://www.cra.com/work/case-studies/figaro" TargetMode="External"/><Relationship Id="rId5" Type="http://schemas.openxmlformats.org/officeDocument/2006/relationships/hyperlink" Target="http://v1.probmods.org/" TargetMode="External"/><Relationship Id="rId4" Type="http://schemas.openxmlformats.org/officeDocument/2006/relationships/hyperlink" Target="http://probabilistic-programming.org/" TargetMode="External"/><Relationship Id="rId9"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417513" y="1295400"/>
            <a:ext cx="8229600"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algn="ctr" eaLnBrk="1" hangingPunct="1">
              <a:buSzPct val="100000"/>
            </a:pPr>
            <a:r>
              <a:rPr lang="fr-FR" altLang="en-US" sz="4400" dirty="0" smtClean="0">
                <a:solidFill>
                  <a:srgbClr val="FFFFFF"/>
                </a:solidFill>
                <a:cs typeface="Arial" charset="0"/>
              </a:rPr>
              <a:t>Introduction to </a:t>
            </a:r>
            <a:r>
              <a:rPr lang="fr-FR" altLang="en-US" sz="4400" dirty="0" err="1" smtClean="0">
                <a:solidFill>
                  <a:srgbClr val="FFFFFF"/>
                </a:solidFill>
                <a:cs typeface="Arial" charset="0"/>
              </a:rPr>
              <a:t>Probabilistic</a:t>
            </a:r>
            <a:r>
              <a:rPr lang="fr-FR" altLang="en-US" sz="4400" dirty="0" smtClean="0">
                <a:solidFill>
                  <a:srgbClr val="FFFFFF"/>
                </a:solidFill>
                <a:cs typeface="Arial" charset="0"/>
              </a:rPr>
              <a:t> </a:t>
            </a:r>
            <a:r>
              <a:rPr lang="fr-FR" altLang="en-US" sz="4400" dirty="0" err="1">
                <a:solidFill>
                  <a:srgbClr val="FFFFFF"/>
                </a:solidFill>
                <a:cs typeface="Arial" charset="0"/>
              </a:rPr>
              <a:t>Programming</a:t>
            </a:r>
            <a:r>
              <a:rPr lang="fr-FR" altLang="en-US" sz="4400" dirty="0">
                <a:solidFill>
                  <a:srgbClr val="FFFFFF"/>
                </a:solidFill>
                <a:cs typeface="Arial" charset="0"/>
              </a:rPr>
              <a:t> </a:t>
            </a:r>
            <a:r>
              <a:rPr lang="fr-FR" altLang="en-US" sz="4400" dirty="0" err="1">
                <a:solidFill>
                  <a:srgbClr val="FFFFFF"/>
                </a:solidFill>
                <a:cs typeface="Arial" charset="0"/>
              </a:rPr>
              <a:t>Languages</a:t>
            </a:r>
            <a:r>
              <a:rPr lang="fr-FR" altLang="en-US" sz="4400" dirty="0">
                <a:solidFill>
                  <a:srgbClr val="FFFFFF"/>
                </a:solidFill>
                <a:cs typeface="Arial" charset="0"/>
              </a:rPr>
              <a:t> </a:t>
            </a:r>
            <a:r>
              <a:rPr lang="fr-FR" altLang="en-US" sz="4400" dirty="0" smtClean="0">
                <a:solidFill>
                  <a:srgbClr val="FFFFFF"/>
                </a:solidFill>
                <a:cs typeface="Arial" charset="0"/>
              </a:rPr>
              <a:t>(PPL)</a:t>
            </a:r>
            <a:endParaRPr lang="fr-FR" altLang="en-US" sz="4400" dirty="0">
              <a:solidFill>
                <a:srgbClr val="FFFFFF"/>
              </a:solidFill>
              <a:cs typeface="Arial" charset="0"/>
            </a:endParaRPr>
          </a:p>
        </p:txBody>
      </p:sp>
      <p:sp>
        <p:nvSpPr>
          <p:cNvPr id="3075" name="Text Box 2"/>
          <p:cNvSpPr txBox="1">
            <a:spLocks noChangeArrowheads="1"/>
          </p:cNvSpPr>
          <p:nvPr/>
        </p:nvSpPr>
        <p:spPr bwMode="auto">
          <a:xfrm>
            <a:off x="517525" y="2895600"/>
            <a:ext cx="8145463" cy="1350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28613">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charset="0"/>
                <a:ea typeface="Lucida Sans Unicode" pitchFamily="34" charset="0"/>
                <a:cs typeface="Lucida Sans Unicode" pitchFamily="34"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charset="0"/>
                <a:ea typeface="Lucida Sans Unicode" pitchFamily="34" charset="0"/>
                <a:cs typeface="Lucida Sans Unicode" pitchFamily="34"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charset="0"/>
                <a:ea typeface="Lucida Sans Unicode" pitchFamily="34" charset="0"/>
                <a:cs typeface="Lucida Sans Unicode" pitchFamily="34"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charset="0"/>
                <a:ea typeface="Lucida Sans Unicode" pitchFamily="34" charset="0"/>
                <a:cs typeface="Lucida Sans Unicode" pitchFamily="34"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charset="0"/>
                <a:ea typeface="Lucida Sans Unicode" pitchFamily="34" charset="0"/>
                <a:cs typeface="Lucida Sans Unicode" pitchFamily="34" charset="0"/>
              </a:defRPr>
            </a:lvl9pPr>
          </a:lstStyle>
          <a:p>
            <a:pPr algn="ctr" eaLnBrk="1" hangingPunct="1">
              <a:spcBef>
                <a:spcPts val="800"/>
              </a:spcBef>
              <a:buSzPct val="100000"/>
            </a:pPr>
            <a:r>
              <a:rPr lang="fr-FR" altLang="en-US" sz="3200" dirty="0">
                <a:solidFill>
                  <a:srgbClr val="ECE2D0"/>
                </a:solidFill>
                <a:cs typeface="Arial" charset="0"/>
              </a:rPr>
              <a:t>Anton </a:t>
            </a:r>
            <a:r>
              <a:rPr lang="fr-FR" altLang="en-US" sz="3200" dirty="0" err="1" smtClean="0">
                <a:solidFill>
                  <a:srgbClr val="ECE2D0"/>
                </a:solidFill>
                <a:cs typeface="Arial" charset="0"/>
              </a:rPr>
              <a:t>Andreev</a:t>
            </a:r>
            <a:r>
              <a:rPr lang="fr-FR" altLang="en-US" sz="3200" dirty="0" smtClean="0">
                <a:solidFill>
                  <a:srgbClr val="ECE2D0"/>
                </a:solidFill>
                <a:cs typeface="Arial" charset="0"/>
              </a:rPr>
              <a:t> 14/02/2018</a:t>
            </a:r>
            <a:endParaRPr lang="fr-FR" altLang="en-US" sz="3200" dirty="0">
              <a:solidFill>
                <a:srgbClr val="ECE2D0"/>
              </a:solidFill>
              <a:cs typeface="Arial" charset="0"/>
            </a:endParaRPr>
          </a:p>
          <a:p>
            <a:pPr algn="ctr" eaLnBrk="1" hangingPunct="1">
              <a:spcBef>
                <a:spcPts val="800"/>
              </a:spcBef>
              <a:buSzPct val="100000"/>
              <a:buFont typeface="Times New Roman" pitchFamily="18" charset="0"/>
              <a:buNone/>
            </a:pPr>
            <a:r>
              <a:rPr lang="fr-FR" altLang="en-US" sz="2800" dirty="0">
                <a:solidFill>
                  <a:srgbClr val="ECE2D0"/>
                </a:solidFill>
                <a:cs typeface="Arial" charset="0"/>
              </a:rPr>
              <a:t>Ingénieur</a:t>
            </a:r>
            <a:r>
              <a:rPr lang="en-US" altLang="en-US" sz="2800" dirty="0">
                <a:solidFill>
                  <a:srgbClr val="ECE2D0"/>
                </a:solidFill>
                <a:cs typeface="Arial" charset="0"/>
              </a:rPr>
              <a:t> </a:t>
            </a:r>
            <a:r>
              <a:rPr lang="en-US" altLang="en-US" sz="2800" dirty="0" err="1">
                <a:solidFill>
                  <a:srgbClr val="ECE2D0"/>
                </a:solidFill>
                <a:cs typeface="Arial" charset="0"/>
              </a:rPr>
              <a:t>d'études</a:t>
            </a:r>
            <a:r>
              <a:rPr lang="en-US" altLang="en-US" sz="2800" dirty="0">
                <a:solidFill>
                  <a:srgbClr val="ECE2D0"/>
                </a:solidFill>
                <a:cs typeface="Arial" charset="0"/>
              </a:rPr>
              <a:t> CNRS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14288"/>
            <a:ext cx="1306512" cy="10048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59" name="Text Box 2"/>
          <p:cNvSpPr txBox="1">
            <a:spLocks noChangeArrowheads="1"/>
          </p:cNvSpPr>
          <p:nvPr/>
        </p:nvSpPr>
        <p:spPr bwMode="auto">
          <a:xfrm>
            <a:off x="476250" y="158750"/>
            <a:ext cx="8229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4400" dirty="0">
                <a:solidFill>
                  <a:srgbClr val="000000"/>
                </a:solidFill>
                <a:latin typeface="Calibri" pitchFamily="34" charset="0"/>
              </a:rPr>
              <a:t>   </a:t>
            </a:r>
            <a:r>
              <a:rPr lang="en-US" altLang="en-US" sz="3600" dirty="0" smtClean="0">
                <a:solidFill>
                  <a:schemeClr val="tx1"/>
                </a:solidFill>
                <a:latin typeface="Calibri" pitchFamily="34" charset="0"/>
              </a:rPr>
              <a:t>Bayes </a:t>
            </a:r>
            <a:r>
              <a:rPr lang="en-US" altLang="en-US" sz="3600" dirty="0">
                <a:solidFill>
                  <a:schemeClr val="tx1"/>
                </a:solidFill>
                <a:latin typeface="Calibri" pitchFamily="34" charset="0"/>
              </a:rPr>
              <a:t>net (or </a:t>
            </a:r>
            <a:r>
              <a:rPr lang="en-US" sz="3600" dirty="0">
                <a:solidFill>
                  <a:schemeClr val="tx1"/>
                </a:solidFill>
                <a:latin typeface="Calibri" pitchFamily="34" charset="0"/>
              </a:rPr>
              <a:t>Bayesian network)</a:t>
            </a:r>
          </a:p>
        </p:txBody>
      </p:sp>
      <p:sp>
        <p:nvSpPr>
          <p:cNvPr id="19461" name="Text Box 2"/>
          <p:cNvSpPr txBox="1">
            <a:spLocks noChangeArrowheads="1"/>
          </p:cNvSpPr>
          <p:nvPr/>
        </p:nvSpPr>
        <p:spPr bwMode="auto">
          <a:xfrm>
            <a:off x="304800" y="5105400"/>
            <a:ext cx="85725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1400" dirty="0" smtClean="0">
                <a:solidFill>
                  <a:srgbClr val="000000"/>
                </a:solidFill>
                <a:latin typeface="Calibri" pitchFamily="34" charset="0"/>
              </a:rPr>
              <a:t> </a:t>
            </a:r>
            <a:endParaRPr lang="en-US" altLang="en-US" sz="1400" dirty="0">
              <a:solidFill>
                <a:srgbClr val="000000"/>
              </a:solidFill>
              <a:latin typeface="Calibri"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41608429"/>
              </p:ext>
            </p:extLst>
          </p:nvPr>
        </p:nvGraphicFramePr>
        <p:xfrm>
          <a:off x="914400" y="1371600"/>
          <a:ext cx="838200" cy="741680"/>
        </p:xfrm>
        <a:graphic>
          <a:graphicData uri="http://schemas.openxmlformats.org/drawingml/2006/table">
            <a:tbl>
              <a:tblPr firstRow="1" bandRow="1">
                <a:tableStyleId>{5C22544A-7EE6-4342-B048-85BDC9FD1C3A}</a:tableStyleId>
              </a:tblPr>
              <a:tblGrid>
                <a:gridCol w="838200"/>
              </a:tblGrid>
              <a:tr h="370840">
                <a:tc>
                  <a:txBody>
                    <a:bodyPr/>
                    <a:lstStyle/>
                    <a:p>
                      <a:pPr algn="ctr"/>
                      <a:r>
                        <a:rPr lang="en-US" dirty="0" smtClean="0"/>
                        <a:t>TB=t</a:t>
                      </a:r>
                      <a:endParaRPr lang="en-US" dirty="0"/>
                    </a:p>
                  </a:txBody>
                  <a:tcPr/>
                </a:tc>
              </a:tr>
              <a:tr h="370840">
                <a:tc>
                  <a:txBody>
                    <a:bodyPr/>
                    <a:lstStyle/>
                    <a:p>
                      <a:pPr algn="ctr"/>
                      <a:r>
                        <a:rPr lang="en-US" dirty="0" smtClean="0">
                          <a:solidFill>
                            <a:srgbClr val="00B0F0"/>
                          </a:solidFill>
                        </a:rPr>
                        <a:t>0.1</a:t>
                      </a:r>
                      <a:endParaRPr lang="en-US" dirty="0">
                        <a:solidFill>
                          <a:srgbClr val="00B0F0"/>
                        </a:solidFill>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33492017"/>
              </p:ext>
            </p:extLst>
          </p:nvPr>
        </p:nvGraphicFramePr>
        <p:xfrm>
          <a:off x="2133600" y="1376855"/>
          <a:ext cx="838200" cy="741680"/>
        </p:xfrm>
        <a:graphic>
          <a:graphicData uri="http://schemas.openxmlformats.org/drawingml/2006/table">
            <a:tbl>
              <a:tblPr firstRow="1" bandRow="1">
                <a:tableStyleId>{5C22544A-7EE6-4342-B048-85BDC9FD1C3A}</a:tableStyleId>
              </a:tblPr>
              <a:tblGrid>
                <a:gridCol w="838200"/>
              </a:tblGrid>
              <a:tr h="370840">
                <a:tc>
                  <a:txBody>
                    <a:bodyPr/>
                    <a:lstStyle/>
                    <a:p>
                      <a:pPr algn="ctr"/>
                      <a:r>
                        <a:rPr lang="en-US" dirty="0" smtClean="0"/>
                        <a:t>flu=t</a:t>
                      </a:r>
                      <a:endParaRPr lang="en-US" dirty="0"/>
                    </a:p>
                  </a:txBody>
                  <a:tcPr anchor="ctr"/>
                </a:tc>
              </a:tr>
              <a:tr h="370840">
                <a:tc>
                  <a:txBody>
                    <a:bodyPr/>
                    <a:lstStyle/>
                    <a:p>
                      <a:pPr algn="ctr"/>
                      <a:r>
                        <a:rPr lang="en-US" dirty="0" smtClean="0">
                          <a:solidFill>
                            <a:srgbClr val="00B0F0"/>
                          </a:solidFill>
                        </a:rPr>
                        <a:t>0.2</a:t>
                      </a:r>
                      <a:endParaRPr lang="en-US" dirty="0">
                        <a:solidFill>
                          <a:srgbClr val="00B0F0"/>
                        </a:solidFill>
                      </a:endParaRPr>
                    </a:p>
                  </a:txBody>
                  <a:tcPr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46233662"/>
              </p:ext>
            </p:extLst>
          </p:nvPr>
        </p:nvGraphicFramePr>
        <p:xfrm>
          <a:off x="476250" y="2743200"/>
          <a:ext cx="2667000" cy="1854200"/>
        </p:xfrm>
        <a:graphic>
          <a:graphicData uri="http://schemas.openxmlformats.org/drawingml/2006/table">
            <a:tbl>
              <a:tblPr firstRow="1" bandRow="1">
                <a:tableStyleId>{5C22544A-7EE6-4342-B048-85BDC9FD1C3A}</a:tableStyleId>
              </a:tblPr>
              <a:tblGrid>
                <a:gridCol w="754380"/>
                <a:gridCol w="754380"/>
                <a:gridCol w="1158240"/>
              </a:tblGrid>
              <a:tr h="370840">
                <a:tc>
                  <a:txBody>
                    <a:bodyPr/>
                    <a:lstStyle/>
                    <a:p>
                      <a:pPr algn="ctr"/>
                      <a:r>
                        <a:rPr lang="en-US" dirty="0" smtClean="0"/>
                        <a:t>TB</a:t>
                      </a:r>
                      <a:endParaRPr lang="en-US" dirty="0"/>
                    </a:p>
                  </a:txBody>
                  <a:tcPr anchor="ctr"/>
                </a:tc>
                <a:tc>
                  <a:txBody>
                    <a:bodyPr/>
                    <a:lstStyle/>
                    <a:p>
                      <a:pPr algn="ctr"/>
                      <a:r>
                        <a:rPr lang="en-US" dirty="0" smtClean="0"/>
                        <a:t>flu</a:t>
                      </a:r>
                      <a:endParaRPr lang="en-US" dirty="0"/>
                    </a:p>
                  </a:txBody>
                  <a:tcPr anchor="ctr"/>
                </a:tc>
                <a:tc>
                  <a:txBody>
                    <a:bodyPr/>
                    <a:lstStyle/>
                    <a:p>
                      <a:pPr algn="ctr"/>
                      <a:r>
                        <a:rPr lang="en-US" dirty="0" smtClean="0"/>
                        <a:t>Cough=t</a:t>
                      </a:r>
                      <a:endParaRPr lang="en-US" dirty="0"/>
                    </a:p>
                  </a:txBody>
                  <a:tcPr anchor="ctr"/>
                </a:tc>
              </a:tr>
              <a:tr h="370840">
                <a:tc>
                  <a:txBody>
                    <a:bodyPr/>
                    <a:lstStyle/>
                    <a:p>
                      <a:pPr algn="ctr"/>
                      <a:r>
                        <a:rPr lang="en-US" dirty="0" smtClean="0">
                          <a:solidFill>
                            <a:srgbClr val="00B0F0"/>
                          </a:solidFill>
                        </a:rPr>
                        <a:t>t</a:t>
                      </a:r>
                      <a:endParaRPr lang="en-US" dirty="0">
                        <a:solidFill>
                          <a:srgbClr val="00B0F0"/>
                        </a:solidFill>
                      </a:endParaRPr>
                    </a:p>
                  </a:txBody>
                  <a:tcPr anchor="ctr"/>
                </a:tc>
                <a:tc>
                  <a:txBody>
                    <a:bodyPr/>
                    <a:lstStyle/>
                    <a:p>
                      <a:pPr algn="ctr"/>
                      <a:r>
                        <a:rPr lang="en-US" dirty="0" smtClean="0">
                          <a:solidFill>
                            <a:srgbClr val="00B0F0"/>
                          </a:solidFill>
                        </a:rPr>
                        <a:t>t</a:t>
                      </a:r>
                      <a:endParaRPr lang="en-US" dirty="0">
                        <a:solidFill>
                          <a:srgbClr val="00B0F0"/>
                        </a:solidFill>
                      </a:endParaRPr>
                    </a:p>
                  </a:txBody>
                  <a:tcPr anchor="ctr"/>
                </a:tc>
                <a:tc>
                  <a:txBody>
                    <a:bodyPr/>
                    <a:lstStyle/>
                    <a:p>
                      <a:pPr algn="ctr"/>
                      <a:r>
                        <a:rPr lang="en-US" dirty="0" smtClean="0">
                          <a:solidFill>
                            <a:srgbClr val="00B0F0"/>
                          </a:solidFill>
                        </a:rPr>
                        <a:t>0.9</a:t>
                      </a:r>
                      <a:endParaRPr lang="en-US" dirty="0">
                        <a:solidFill>
                          <a:srgbClr val="00B0F0"/>
                        </a:solidFill>
                      </a:endParaRPr>
                    </a:p>
                  </a:txBody>
                  <a:tcPr anchor="ctr"/>
                </a:tc>
              </a:tr>
              <a:tr h="370840">
                <a:tc>
                  <a:txBody>
                    <a:bodyPr/>
                    <a:lstStyle/>
                    <a:p>
                      <a:pPr algn="ctr"/>
                      <a:r>
                        <a:rPr lang="en-US" dirty="0" smtClean="0">
                          <a:solidFill>
                            <a:srgbClr val="00B0F0"/>
                          </a:solidFill>
                        </a:rPr>
                        <a:t>t</a:t>
                      </a:r>
                      <a:endParaRPr lang="en-US" dirty="0">
                        <a:solidFill>
                          <a:srgbClr val="00B0F0"/>
                        </a:solidFill>
                      </a:endParaRPr>
                    </a:p>
                  </a:txBody>
                  <a:tcPr anchor="ctr"/>
                </a:tc>
                <a:tc>
                  <a:txBody>
                    <a:bodyPr/>
                    <a:lstStyle/>
                    <a:p>
                      <a:pPr algn="ctr"/>
                      <a:r>
                        <a:rPr lang="en-US" dirty="0" smtClean="0">
                          <a:solidFill>
                            <a:srgbClr val="00B0F0"/>
                          </a:solidFill>
                        </a:rPr>
                        <a:t>f</a:t>
                      </a:r>
                      <a:endParaRPr lang="en-US" dirty="0">
                        <a:solidFill>
                          <a:srgbClr val="00B0F0"/>
                        </a:solidFill>
                      </a:endParaRPr>
                    </a:p>
                  </a:txBody>
                  <a:tcPr anchor="ctr"/>
                </a:tc>
                <a:tc>
                  <a:txBody>
                    <a:bodyPr/>
                    <a:lstStyle/>
                    <a:p>
                      <a:pPr algn="ctr"/>
                      <a:r>
                        <a:rPr lang="en-US" dirty="0" smtClean="0">
                          <a:solidFill>
                            <a:srgbClr val="00B0F0"/>
                          </a:solidFill>
                        </a:rPr>
                        <a:t>0.8</a:t>
                      </a:r>
                      <a:endParaRPr lang="en-US" dirty="0">
                        <a:solidFill>
                          <a:srgbClr val="00B0F0"/>
                        </a:solidFill>
                      </a:endParaRPr>
                    </a:p>
                  </a:txBody>
                  <a:tcPr anchor="ctr"/>
                </a:tc>
              </a:tr>
              <a:tr h="370840">
                <a:tc>
                  <a:txBody>
                    <a:bodyPr/>
                    <a:lstStyle/>
                    <a:p>
                      <a:pPr algn="ctr"/>
                      <a:r>
                        <a:rPr lang="en-US" dirty="0" smtClean="0">
                          <a:solidFill>
                            <a:srgbClr val="00B0F0"/>
                          </a:solidFill>
                        </a:rPr>
                        <a:t>f</a:t>
                      </a:r>
                      <a:endParaRPr lang="en-US" dirty="0">
                        <a:solidFill>
                          <a:srgbClr val="00B0F0"/>
                        </a:solidFill>
                      </a:endParaRPr>
                    </a:p>
                  </a:txBody>
                  <a:tcPr anchor="ctr"/>
                </a:tc>
                <a:tc>
                  <a:txBody>
                    <a:bodyPr/>
                    <a:lstStyle/>
                    <a:p>
                      <a:pPr algn="ctr"/>
                      <a:r>
                        <a:rPr lang="en-US" dirty="0" smtClean="0">
                          <a:solidFill>
                            <a:srgbClr val="00B0F0"/>
                          </a:solidFill>
                        </a:rPr>
                        <a:t>t</a:t>
                      </a:r>
                      <a:endParaRPr lang="en-US" dirty="0">
                        <a:solidFill>
                          <a:srgbClr val="00B0F0"/>
                        </a:solidFill>
                      </a:endParaRPr>
                    </a:p>
                  </a:txBody>
                  <a:tcPr anchor="ctr"/>
                </a:tc>
                <a:tc>
                  <a:txBody>
                    <a:bodyPr/>
                    <a:lstStyle/>
                    <a:p>
                      <a:pPr algn="ctr"/>
                      <a:r>
                        <a:rPr lang="en-US" dirty="0" smtClean="0">
                          <a:solidFill>
                            <a:srgbClr val="00B0F0"/>
                          </a:solidFill>
                        </a:rPr>
                        <a:t>0.75</a:t>
                      </a:r>
                      <a:endParaRPr lang="en-US" dirty="0">
                        <a:solidFill>
                          <a:srgbClr val="00B0F0"/>
                        </a:solidFill>
                      </a:endParaRPr>
                    </a:p>
                  </a:txBody>
                  <a:tcPr anchor="ctr"/>
                </a:tc>
              </a:tr>
              <a:tr h="370840">
                <a:tc>
                  <a:txBody>
                    <a:bodyPr/>
                    <a:lstStyle/>
                    <a:p>
                      <a:pPr algn="ctr"/>
                      <a:r>
                        <a:rPr lang="en-US" dirty="0" smtClean="0">
                          <a:solidFill>
                            <a:srgbClr val="00B0F0"/>
                          </a:solidFill>
                        </a:rPr>
                        <a:t>f</a:t>
                      </a:r>
                      <a:endParaRPr lang="en-US" dirty="0">
                        <a:solidFill>
                          <a:srgbClr val="00B0F0"/>
                        </a:solidFill>
                      </a:endParaRPr>
                    </a:p>
                  </a:txBody>
                  <a:tcPr anchor="ctr"/>
                </a:tc>
                <a:tc>
                  <a:txBody>
                    <a:bodyPr/>
                    <a:lstStyle/>
                    <a:p>
                      <a:pPr algn="ctr"/>
                      <a:r>
                        <a:rPr lang="en-US" dirty="0" smtClean="0">
                          <a:solidFill>
                            <a:srgbClr val="00B0F0"/>
                          </a:solidFill>
                        </a:rPr>
                        <a:t>f</a:t>
                      </a:r>
                      <a:endParaRPr lang="en-US" dirty="0">
                        <a:solidFill>
                          <a:srgbClr val="00B0F0"/>
                        </a:solidFill>
                      </a:endParaRPr>
                    </a:p>
                  </a:txBody>
                  <a:tcPr anchor="ctr"/>
                </a:tc>
                <a:tc>
                  <a:txBody>
                    <a:bodyPr/>
                    <a:lstStyle/>
                    <a:p>
                      <a:pPr algn="ctr"/>
                      <a:r>
                        <a:rPr lang="en-US" dirty="0" smtClean="0">
                          <a:solidFill>
                            <a:srgbClr val="00B0F0"/>
                          </a:solidFill>
                        </a:rPr>
                        <a:t>0.1</a:t>
                      </a:r>
                      <a:endParaRPr lang="en-US" dirty="0">
                        <a:solidFill>
                          <a:srgbClr val="00B0F0"/>
                        </a:solidFill>
                      </a:endParaRPr>
                    </a:p>
                  </a:txBody>
                  <a:tcPr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880977874"/>
              </p:ext>
            </p:extLst>
          </p:nvPr>
        </p:nvGraphicFramePr>
        <p:xfrm>
          <a:off x="3276600" y="1376855"/>
          <a:ext cx="2209800" cy="1117599"/>
        </p:xfrm>
        <a:graphic>
          <a:graphicData uri="http://schemas.openxmlformats.org/drawingml/2006/table">
            <a:tbl>
              <a:tblPr firstRow="1" bandRow="1">
                <a:tableStyleId>{5C22544A-7EE6-4342-B048-85BDC9FD1C3A}</a:tableStyleId>
              </a:tblPr>
              <a:tblGrid>
                <a:gridCol w="1104900"/>
                <a:gridCol w="1104900"/>
              </a:tblGrid>
              <a:tr h="372533">
                <a:tc>
                  <a:txBody>
                    <a:bodyPr/>
                    <a:lstStyle/>
                    <a:p>
                      <a:r>
                        <a:rPr lang="en-US" dirty="0" smtClean="0"/>
                        <a:t>flu</a:t>
                      </a:r>
                      <a:endParaRPr lang="en-US" dirty="0"/>
                    </a:p>
                  </a:txBody>
                  <a:tcPr/>
                </a:tc>
                <a:tc>
                  <a:txBody>
                    <a:bodyPr/>
                    <a:lstStyle/>
                    <a:p>
                      <a:r>
                        <a:rPr lang="en-US" dirty="0" smtClean="0"/>
                        <a:t>Sneeze=t</a:t>
                      </a:r>
                      <a:endParaRPr lang="en-US" dirty="0"/>
                    </a:p>
                  </a:txBody>
                  <a:tcPr/>
                </a:tc>
              </a:tr>
              <a:tr h="372533">
                <a:tc>
                  <a:txBody>
                    <a:bodyPr/>
                    <a:lstStyle/>
                    <a:p>
                      <a:pPr algn="ctr"/>
                      <a:r>
                        <a:rPr lang="en-US" dirty="0" smtClean="0">
                          <a:solidFill>
                            <a:srgbClr val="00B0F0"/>
                          </a:solidFill>
                        </a:rPr>
                        <a:t>t</a:t>
                      </a:r>
                      <a:endParaRPr lang="en-US" dirty="0">
                        <a:solidFill>
                          <a:srgbClr val="00B0F0"/>
                        </a:solidFill>
                      </a:endParaRPr>
                    </a:p>
                  </a:txBody>
                  <a:tcPr anchor="ctr"/>
                </a:tc>
                <a:tc>
                  <a:txBody>
                    <a:bodyPr/>
                    <a:lstStyle/>
                    <a:p>
                      <a:pPr algn="ctr"/>
                      <a:r>
                        <a:rPr lang="en-US" dirty="0" smtClean="0">
                          <a:solidFill>
                            <a:srgbClr val="00B0F0"/>
                          </a:solidFill>
                        </a:rPr>
                        <a:t>0.8</a:t>
                      </a:r>
                      <a:endParaRPr lang="en-US" dirty="0">
                        <a:solidFill>
                          <a:srgbClr val="00B0F0"/>
                        </a:solidFill>
                      </a:endParaRPr>
                    </a:p>
                  </a:txBody>
                  <a:tcPr anchor="ctr"/>
                </a:tc>
              </a:tr>
              <a:tr h="372533">
                <a:tc>
                  <a:txBody>
                    <a:bodyPr/>
                    <a:lstStyle/>
                    <a:p>
                      <a:pPr algn="ctr"/>
                      <a:r>
                        <a:rPr lang="en-US" dirty="0" smtClean="0">
                          <a:solidFill>
                            <a:srgbClr val="00B0F0"/>
                          </a:solidFill>
                        </a:rPr>
                        <a:t>f</a:t>
                      </a:r>
                      <a:endParaRPr lang="en-US" dirty="0">
                        <a:solidFill>
                          <a:srgbClr val="00B0F0"/>
                        </a:solidFill>
                      </a:endParaRPr>
                    </a:p>
                  </a:txBody>
                  <a:tcPr anchor="ctr"/>
                </a:tc>
                <a:tc>
                  <a:txBody>
                    <a:bodyPr/>
                    <a:lstStyle/>
                    <a:p>
                      <a:pPr algn="ctr"/>
                      <a:r>
                        <a:rPr lang="en-US" dirty="0" smtClean="0">
                          <a:solidFill>
                            <a:srgbClr val="00B0F0"/>
                          </a:solidFill>
                        </a:rPr>
                        <a:t>0.2</a:t>
                      </a:r>
                      <a:endParaRPr lang="en-US" dirty="0">
                        <a:solidFill>
                          <a:srgbClr val="00B0F0"/>
                        </a:solidFill>
                      </a:endParaRPr>
                    </a:p>
                  </a:txBody>
                  <a:tcPr anchor="ctr"/>
                </a:tc>
              </a:tr>
            </a:tbl>
          </a:graphicData>
        </a:graphic>
      </p:graphicFrame>
      <p:sp>
        <p:nvSpPr>
          <p:cNvPr id="5" name="Oval 4"/>
          <p:cNvSpPr/>
          <p:nvPr/>
        </p:nvSpPr>
        <p:spPr bwMode="auto">
          <a:xfrm>
            <a:off x="3631325" y="2612149"/>
            <a:ext cx="914400" cy="91440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smtClean="0">
                <a:ln>
                  <a:noFill/>
                </a:ln>
                <a:solidFill>
                  <a:schemeClr val="bg1"/>
                </a:solidFill>
                <a:effectLst/>
                <a:latin typeface="Arial" charset="0"/>
              </a:rPr>
              <a:t>TB</a:t>
            </a:r>
          </a:p>
        </p:txBody>
      </p:sp>
      <p:sp>
        <p:nvSpPr>
          <p:cNvPr id="6" name="Oval 5"/>
          <p:cNvSpPr/>
          <p:nvPr/>
        </p:nvSpPr>
        <p:spPr bwMode="auto">
          <a:xfrm>
            <a:off x="5322176" y="2634153"/>
            <a:ext cx="914400" cy="91440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smtClean="0">
                <a:ln>
                  <a:noFill/>
                </a:ln>
                <a:solidFill>
                  <a:schemeClr val="bg1"/>
                </a:solidFill>
                <a:effectLst/>
                <a:latin typeface="Arial" charset="0"/>
              </a:rPr>
              <a:t>flu</a:t>
            </a:r>
          </a:p>
        </p:txBody>
      </p:sp>
      <p:sp>
        <p:nvSpPr>
          <p:cNvPr id="8" name="Oval 7"/>
          <p:cNvSpPr/>
          <p:nvPr/>
        </p:nvSpPr>
        <p:spPr bwMode="auto">
          <a:xfrm>
            <a:off x="3513412" y="4787055"/>
            <a:ext cx="1150226" cy="966952"/>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smtClean="0">
                <a:ln>
                  <a:noFill/>
                </a:ln>
                <a:solidFill>
                  <a:schemeClr val="bg1"/>
                </a:solidFill>
                <a:effectLst/>
                <a:latin typeface="Arial" charset="0"/>
              </a:rPr>
              <a:t>cough</a:t>
            </a:r>
          </a:p>
        </p:txBody>
      </p:sp>
      <p:sp>
        <p:nvSpPr>
          <p:cNvPr id="9" name="Oval 8"/>
          <p:cNvSpPr/>
          <p:nvPr/>
        </p:nvSpPr>
        <p:spPr bwMode="auto">
          <a:xfrm>
            <a:off x="5055476" y="4731370"/>
            <a:ext cx="1447800" cy="934763"/>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smtClean="0"/>
              <a:t>s</a:t>
            </a:r>
            <a:r>
              <a:rPr kumimoji="0" lang="en-US" sz="1800" b="0" i="0" u="none" strike="noStrike" cap="none" normalizeH="0" baseline="0" dirty="0" smtClean="0">
                <a:ln>
                  <a:noFill/>
                </a:ln>
                <a:solidFill>
                  <a:schemeClr val="bg1"/>
                </a:solidFill>
                <a:effectLst/>
                <a:latin typeface="Arial" charset="0"/>
              </a:rPr>
              <a:t>neeze</a:t>
            </a:r>
          </a:p>
        </p:txBody>
      </p:sp>
      <p:cxnSp>
        <p:nvCxnSpPr>
          <p:cNvPr id="13" name="Straight Arrow Connector 12"/>
          <p:cNvCxnSpPr/>
          <p:nvPr/>
        </p:nvCxnSpPr>
        <p:spPr bwMode="auto">
          <a:xfrm>
            <a:off x="4101664" y="3548553"/>
            <a:ext cx="0" cy="1260506"/>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a:stCxn id="6" idx="3"/>
          </p:cNvCxnSpPr>
          <p:nvPr/>
        </p:nvCxnSpPr>
        <p:spPr bwMode="auto">
          <a:xfrm flipH="1">
            <a:off x="4267200" y="3414642"/>
            <a:ext cx="1188887" cy="1394417"/>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a:stCxn id="6" idx="4"/>
            <a:endCxn id="9" idx="0"/>
          </p:cNvCxnSpPr>
          <p:nvPr/>
        </p:nvCxnSpPr>
        <p:spPr bwMode="auto">
          <a:xfrm>
            <a:off x="5779376" y="3548553"/>
            <a:ext cx="0" cy="1182817"/>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88869518"/>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39" name="Text Box 2"/>
          <p:cNvSpPr txBox="1">
            <a:spLocks noChangeArrowheads="1"/>
          </p:cNvSpPr>
          <p:nvPr/>
        </p:nvSpPr>
        <p:spPr bwMode="auto">
          <a:xfrm>
            <a:off x="914400" y="533400"/>
            <a:ext cx="80645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3600" dirty="0" smtClean="0">
                <a:solidFill>
                  <a:srgbClr val="000000"/>
                </a:solidFill>
                <a:latin typeface="Calibri" pitchFamily="34" charset="0"/>
              </a:rPr>
              <a:t>Bayes net</a:t>
            </a:r>
            <a:endParaRPr lang="en-US" altLang="en-US" sz="3600" dirty="0">
              <a:solidFill>
                <a:srgbClr val="000000"/>
              </a:solidFill>
              <a:latin typeface="Calibri" pitchFamily="34" charset="0"/>
            </a:endParaRPr>
          </a:p>
        </p:txBody>
      </p:sp>
      <p:sp>
        <p:nvSpPr>
          <p:cNvPr id="14340" name="Text Box 2"/>
          <p:cNvSpPr txBox="1">
            <a:spLocks noChangeArrowheads="1"/>
          </p:cNvSpPr>
          <p:nvPr/>
        </p:nvSpPr>
        <p:spPr bwMode="auto">
          <a:xfrm>
            <a:off x="720397" y="1905000"/>
            <a:ext cx="8229600"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marL="285750" indent="-285750" eaLnBrk="1" hangingPunct="1">
              <a:buSzPct val="100000"/>
              <a:buFont typeface="Arial" panose="020B0604020202020204" pitchFamily="34" charset="0"/>
              <a:buChar char="•"/>
            </a:pPr>
            <a:r>
              <a:rPr lang="en-US" altLang="en-US" sz="3200" dirty="0" smtClean="0">
                <a:solidFill>
                  <a:srgbClr val="000000"/>
                </a:solidFill>
                <a:latin typeface="Calibri" pitchFamily="34" charset="0"/>
              </a:rPr>
              <a:t>Probabilistic graphical model (directed and acyclic)</a:t>
            </a:r>
          </a:p>
          <a:p>
            <a:pPr marL="285750" indent="-285750" eaLnBrk="1" hangingPunct="1">
              <a:buSzPct val="100000"/>
              <a:buFont typeface="Arial" panose="020B0604020202020204" pitchFamily="34" charset="0"/>
              <a:buChar char="•"/>
            </a:pPr>
            <a:r>
              <a:rPr lang="en-US" altLang="en-US" sz="3200" dirty="0" smtClean="0">
                <a:solidFill>
                  <a:srgbClr val="000000"/>
                </a:solidFill>
                <a:latin typeface="Calibri" pitchFamily="34" charset="0"/>
              </a:rPr>
              <a:t>Represents a set of random variables</a:t>
            </a:r>
          </a:p>
          <a:p>
            <a:pPr marL="285750" indent="-285750" eaLnBrk="1" hangingPunct="1">
              <a:buSzPct val="100000"/>
              <a:buFont typeface="Arial" panose="020B0604020202020204" pitchFamily="34" charset="0"/>
              <a:buChar char="•"/>
            </a:pPr>
            <a:r>
              <a:rPr lang="en-US" altLang="en-US" sz="3200" dirty="0" smtClean="0">
                <a:solidFill>
                  <a:srgbClr val="000000"/>
                </a:solidFill>
                <a:latin typeface="Calibri" pitchFamily="34" charset="0"/>
              </a:rPr>
              <a:t>Shows the conditional dependencies between the random variables</a:t>
            </a:r>
          </a:p>
          <a:p>
            <a:pPr marL="285750" indent="-285750" eaLnBrk="1" hangingPunct="1">
              <a:buSzPct val="100000"/>
              <a:buFont typeface="Arial" panose="020B0604020202020204" pitchFamily="34" charset="0"/>
              <a:buChar char="•"/>
            </a:pPr>
            <a:r>
              <a:rPr lang="en-US" altLang="en-US" sz="3200" dirty="0" smtClean="0">
                <a:solidFill>
                  <a:srgbClr val="000000"/>
                </a:solidFill>
                <a:latin typeface="Calibri" pitchFamily="34" charset="0"/>
              </a:rPr>
              <a:t>Representation of a distribution</a:t>
            </a:r>
          </a:p>
          <a:p>
            <a:pPr eaLnBrk="1" hangingPunct="1">
              <a:buSzPct val="100000"/>
            </a:pPr>
            <a:endParaRPr lang="en-US" altLang="en-US" sz="1600" dirty="0">
              <a:solidFill>
                <a:srgbClr val="000000"/>
              </a:solidFill>
              <a:latin typeface="Calibri" pitchFamily="34" charset="0"/>
            </a:endParaRPr>
          </a:p>
        </p:txBody>
      </p:sp>
    </p:spTree>
    <p:extLst>
      <p:ext uri="{BB962C8B-B14F-4D97-AF65-F5344CB8AC3E}">
        <p14:creationId xmlns:p14="http://schemas.microsoft.com/office/powerpoint/2010/main" val="41718311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39" name="Text Box 2"/>
          <p:cNvSpPr txBox="1">
            <a:spLocks noChangeArrowheads="1"/>
          </p:cNvSpPr>
          <p:nvPr/>
        </p:nvSpPr>
        <p:spPr bwMode="auto">
          <a:xfrm>
            <a:off x="914400" y="533400"/>
            <a:ext cx="80645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3600" dirty="0" smtClean="0">
                <a:solidFill>
                  <a:srgbClr val="000000"/>
                </a:solidFill>
                <a:latin typeface="Calibri" pitchFamily="34" charset="0"/>
              </a:rPr>
              <a:t>Same Bayes net converted to PPL (Church)</a:t>
            </a:r>
            <a:endParaRPr lang="en-US" altLang="en-US" sz="3600" dirty="0">
              <a:solidFill>
                <a:srgbClr val="000000"/>
              </a:solidFill>
              <a:latin typeface="Calibri" pitchFamily="34" charset="0"/>
            </a:endParaRPr>
          </a:p>
        </p:txBody>
      </p:sp>
      <p:sp>
        <p:nvSpPr>
          <p:cNvPr id="14340" name="Text Box 2"/>
          <p:cNvSpPr txBox="1">
            <a:spLocks noChangeArrowheads="1"/>
          </p:cNvSpPr>
          <p:nvPr/>
        </p:nvSpPr>
        <p:spPr bwMode="auto">
          <a:xfrm>
            <a:off x="720397" y="1905000"/>
            <a:ext cx="8229600"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1600" dirty="0" smtClean="0">
                <a:solidFill>
                  <a:srgbClr val="000000"/>
                </a:solidFill>
                <a:latin typeface="Calibri" pitchFamily="34" charset="0"/>
              </a:rPr>
              <a:t>(define samples</a:t>
            </a:r>
          </a:p>
          <a:p>
            <a:pPr eaLnBrk="1" hangingPunct="1">
              <a:buSzPct val="100000"/>
            </a:pPr>
            <a:r>
              <a:rPr lang="en-US" altLang="en-US" sz="1600" dirty="0" smtClean="0">
                <a:solidFill>
                  <a:srgbClr val="000000"/>
                </a:solidFill>
                <a:latin typeface="Calibri" pitchFamily="34" charset="0"/>
              </a:rPr>
              <a:t> (</a:t>
            </a:r>
            <a:r>
              <a:rPr lang="en-US" altLang="en-US" sz="1600" dirty="0" err="1" smtClean="0">
                <a:solidFill>
                  <a:srgbClr val="000000"/>
                </a:solidFill>
                <a:latin typeface="Calibri" pitchFamily="34" charset="0"/>
              </a:rPr>
              <a:t>mh</a:t>
            </a:r>
            <a:r>
              <a:rPr lang="en-US" altLang="en-US" sz="1600" dirty="0" smtClean="0">
                <a:solidFill>
                  <a:srgbClr val="000000"/>
                </a:solidFill>
                <a:latin typeface="Calibri" pitchFamily="34" charset="0"/>
              </a:rPr>
              <a:t>-query 100 100</a:t>
            </a:r>
          </a:p>
          <a:p>
            <a:pPr eaLnBrk="1" hangingPunct="1">
              <a:buSzPct val="100000"/>
            </a:pPr>
            <a:r>
              <a:rPr lang="en-US" altLang="en-US" sz="1600" dirty="0" smtClean="0">
                <a:solidFill>
                  <a:srgbClr val="000000"/>
                </a:solidFill>
                <a:latin typeface="Calibri" pitchFamily="34" charset="0"/>
              </a:rPr>
              <a:t>           </a:t>
            </a:r>
          </a:p>
          <a:p>
            <a:pPr eaLnBrk="1" hangingPunct="1">
              <a:buSzPct val="100000"/>
            </a:pPr>
            <a:r>
              <a:rPr lang="en-US" altLang="en-US" sz="1600" dirty="0" smtClean="0">
                <a:solidFill>
                  <a:srgbClr val="000000"/>
                </a:solidFill>
                <a:latin typeface="Calibri" pitchFamily="34" charset="0"/>
              </a:rPr>
              <a:t>   (define TB (flip 0.1)) </a:t>
            </a:r>
            <a:r>
              <a:rPr lang="en-US" altLang="en-US" sz="1600" dirty="0" smtClean="0">
                <a:solidFill>
                  <a:srgbClr val="00B050"/>
                </a:solidFill>
                <a:latin typeface="Calibri" pitchFamily="34" charset="0"/>
              </a:rPr>
              <a:t>;not a fixed constant value</a:t>
            </a:r>
          </a:p>
          <a:p>
            <a:pPr eaLnBrk="1" hangingPunct="1">
              <a:buSzPct val="100000"/>
            </a:pPr>
            <a:r>
              <a:rPr lang="en-US" altLang="en-US" sz="1600" dirty="0" smtClean="0">
                <a:solidFill>
                  <a:srgbClr val="000000"/>
                </a:solidFill>
                <a:latin typeface="Calibri" pitchFamily="34" charset="0"/>
              </a:rPr>
              <a:t>   (define flu (flip 0.2))</a:t>
            </a:r>
          </a:p>
          <a:p>
            <a:pPr eaLnBrk="1" hangingPunct="1">
              <a:buSzPct val="100000"/>
            </a:pPr>
            <a:endParaRPr lang="en-US" altLang="en-US" sz="1600" dirty="0" smtClean="0">
              <a:solidFill>
                <a:srgbClr val="000000"/>
              </a:solidFill>
              <a:latin typeface="Calibri" pitchFamily="34" charset="0"/>
            </a:endParaRPr>
          </a:p>
          <a:p>
            <a:pPr eaLnBrk="1" hangingPunct="1">
              <a:buSzPct val="100000"/>
            </a:pPr>
            <a:r>
              <a:rPr lang="en-US" altLang="en-US" sz="1600" dirty="0" smtClean="0">
                <a:solidFill>
                  <a:srgbClr val="000000"/>
                </a:solidFill>
                <a:latin typeface="Calibri" pitchFamily="34" charset="0"/>
              </a:rPr>
              <a:t>   (define cough (or (and TB (flip 0.33)) (and flu (flip 0.54))))</a:t>
            </a:r>
          </a:p>
          <a:p>
            <a:pPr eaLnBrk="1" hangingPunct="1">
              <a:buSzPct val="100000"/>
            </a:pPr>
            <a:r>
              <a:rPr lang="en-US" altLang="en-US" sz="1600" dirty="0" smtClean="0">
                <a:solidFill>
                  <a:srgbClr val="000000"/>
                </a:solidFill>
                <a:latin typeface="Calibri" pitchFamily="34" charset="0"/>
              </a:rPr>
              <a:t>   (define sneeze (and flu (flip 0.8)))</a:t>
            </a:r>
          </a:p>
          <a:p>
            <a:pPr eaLnBrk="1" hangingPunct="1">
              <a:buSzPct val="100000"/>
            </a:pPr>
            <a:r>
              <a:rPr lang="en-US" altLang="en-US" sz="1600" dirty="0" smtClean="0">
                <a:solidFill>
                  <a:srgbClr val="000000"/>
                </a:solidFill>
                <a:latin typeface="Calibri" pitchFamily="34" charset="0"/>
              </a:rPr>
              <a:t>   </a:t>
            </a:r>
          </a:p>
          <a:p>
            <a:pPr eaLnBrk="1" hangingPunct="1">
              <a:buSzPct val="100000"/>
            </a:pPr>
            <a:r>
              <a:rPr lang="en-US" altLang="en-US" sz="1600" dirty="0" smtClean="0">
                <a:solidFill>
                  <a:srgbClr val="000000"/>
                </a:solidFill>
                <a:latin typeface="Calibri" pitchFamily="34" charset="0"/>
              </a:rPr>
              <a:t>   TB </a:t>
            </a:r>
            <a:r>
              <a:rPr lang="en-US" altLang="en-US" sz="1600" dirty="0" smtClean="0">
                <a:solidFill>
                  <a:srgbClr val="00B050"/>
                </a:solidFill>
                <a:latin typeface="Calibri" pitchFamily="34" charset="0"/>
              </a:rPr>
              <a:t>;query (what is the probability of tuberculosis)</a:t>
            </a:r>
          </a:p>
          <a:p>
            <a:pPr eaLnBrk="1" hangingPunct="1">
              <a:buSzPct val="100000"/>
            </a:pPr>
            <a:endParaRPr lang="en-US" altLang="en-US" sz="1600" dirty="0" smtClean="0">
              <a:solidFill>
                <a:srgbClr val="000000"/>
              </a:solidFill>
              <a:latin typeface="Calibri" pitchFamily="34" charset="0"/>
            </a:endParaRPr>
          </a:p>
          <a:p>
            <a:pPr eaLnBrk="1" hangingPunct="1">
              <a:buSzPct val="100000"/>
            </a:pPr>
            <a:r>
              <a:rPr lang="en-US" altLang="en-US" sz="1600" dirty="0" smtClean="0">
                <a:solidFill>
                  <a:srgbClr val="000000"/>
                </a:solidFill>
                <a:latin typeface="Calibri" pitchFamily="34" charset="0"/>
              </a:rPr>
              <a:t>   (and cough flu) </a:t>
            </a:r>
            <a:r>
              <a:rPr lang="en-US" altLang="en-US" sz="1600" dirty="0" smtClean="0">
                <a:solidFill>
                  <a:srgbClr val="00B050"/>
                </a:solidFill>
                <a:latin typeface="Calibri" pitchFamily="34" charset="0"/>
              </a:rPr>
              <a:t>;conditions</a:t>
            </a:r>
          </a:p>
          <a:p>
            <a:pPr eaLnBrk="1" hangingPunct="1">
              <a:buSzPct val="100000"/>
            </a:pPr>
            <a:r>
              <a:rPr lang="en-US" altLang="en-US" sz="1600" dirty="0" smtClean="0">
                <a:solidFill>
                  <a:srgbClr val="000000"/>
                </a:solidFill>
                <a:latin typeface="Calibri" pitchFamily="34" charset="0"/>
              </a:rPr>
              <a:t> )</a:t>
            </a:r>
          </a:p>
          <a:p>
            <a:pPr eaLnBrk="1" hangingPunct="1">
              <a:buSzPct val="100000"/>
            </a:pPr>
            <a:r>
              <a:rPr lang="en-US" altLang="en-US" sz="1600" dirty="0" smtClean="0">
                <a:solidFill>
                  <a:srgbClr val="000000"/>
                </a:solidFill>
                <a:latin typeface="Calibri" pitchFamily="34" charset="0"/>
              </a:rPr>
              <a:t>)</a:t>
            </a:r>
          </a:p>
          <a:p>
            <a:pPr eaLnBrk="1" hangingPunct="1">
              <a:buSzPct val="100000"/>
            </a:pPr>
            <a:r>
              <a:rPr lang="en-US" altLang="en-US" sz="1600" dirty="0" smtClean="0">
                <a:solidFill>
                  <a:srgbClr val="000000"/>
                </a:solidFill>
                <a:latin typeface="Calibri" pitchFamily="34" charset="0"/>
              </a:rPr>
              <a:t>(</a:t>
            </a:r>
            <a:r>
              <a:rPr lang="en-US" altLang="en-US" sz="1600" dirty="0" err="1" smtClean="0">
                <a:solidFill>
                  <a:srgbClr val="000000"/>
                </a:solidFill>
                <a:latin typeface="Calibri" pitchFamily="34" charset="0"/>
              </a:rPr>
              <a:t>hist</a:t>
            </a:r>
            <a:r>
              <a:rPr lang="en-US" altLang="en-US" sz="1600" dirty="0" smtClean="0">
                <a:solidFill>
                  <a:srgbClr val="000000"/>
                </a:solidFill>
                <a:latin typeface="Calibri" pitchFamily="34" charset="0"/>
              </a:rPr>
              <a:t> samples "chances of TB")</a:t>
            </a:r>
            <a:endParaRPr lang="en-US" altLang="en-US" sz="1600" dirty="0">
              <a:solidFill>
                <a:srgbClr val="000000"/>
              </a:solidFill>
              <a:latin typeface="Calibri" pitchFamily="34" charset="0"/>
            </a:endParaRPr>
          </a:p>
        </p:txBody>
      </p:sp>
    </p:spTree>
    <p:extLst>
      <p:ext uri="{BB962C8B-B14F-4D97-AF65-F5344CB8AC3E}">
        <p14:creationId xmlns:p14="http://schemas.microsoft.com/office/powerpoint/2010/main" val="12945515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26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7" name="Text Box 2"/>
          <p:cNvSpPr txBox="1">
            <a:spLocks noChangeArrowheads="1"/>
          </p:cNvSpPr>
          <p:nvPr/>
        </p:nvSpPr>
        <p:spPr bwMode="auto">
          <a:xfrm>
            <a:off x="457200" y="273050"/>
            <a:ext cx="8229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4400">
                <a:solidFill>
                  <a:srgbClr val="000000"/>
                </a:solidFill>
                <a:latin typeface="Calibri" pitchFamily="34" charset="0"/>
              </a:rPr>
              <a:t>   </a:t>
            </a:r>
            <a:r>
              <a:rPr lang="en-US" altLang="en-US" sz="3600">
                <a:solidFill>
                  <a:srgbClr val="000000"/>
                </a:solidFill>
                <a:latin typeface="Calibri" pitchFamily="34" charset="0"/>
              </a:rPr>
              <a:t>Objectives of PPL </a:t>
            </a:r>
          </a:p>
        </p:txBody>
      </p:sp>
      <p:sp>
        <p:nvSpPr>
          <p:cNvPr id="4101" name="Text Box 2"/>
          <p:cNvSpPr txBox="1">
            <a:spLocks noChangeArrowheads="1"/>
          </p:cNvSpPr>
          <p:nvPr/>
        </p:nvSpPr>
        <p:spPr bwMode="auto">
          <a:xfrm>
            <a:off x="457200" y="2085975"/>
            <a:ext cx="8229600" cy="466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marL="571500" indent="-571500" eaLnBrk="1" hangingPunct="1">
              <a:buSzPct val="100000"/>
              <a:buFont typeface="Arial" panose="020B0604020202020204" pitchFamily="34" charset="0"/>
              <a:buChar char="•"/>
              <a:defRPr/>
            </a:pPr>
            <a:r>
              <a:rPr lang="en-US" altLang="en-US" sz="2800" dirty="0" smtClean="0">
                <a:solidFill>
                  <a:srgbClr val="000000"/>
                </a:solidFill>
                <a:latin typeface="Calibri" pitchFamily="34" charset="0"/>
              </a:rPr>
              <a:t>To benefit from automatic inference over models</a:t>
            </a:r>
          </a:p>
          <a:p>
            <a:pPr marL="1314450" lvl="1" indent="-571500" eaLnBrk="1" hangingPunct="1">
              <a:buSzPct val="100000"/>
              <a:buFont typeface="Wingdings" panose="05000000000000000000" pitchFamily="2" charset="2"/>
              <a:buChar char="Ø"/>
              <a:defRPr/>
            </a:pPr>
            <a:r>
              <a:rPr lang="en-US" altLang="en-US" sz="2800" dirty="0">
                <a:solidFill>
                  <a:srgbClr val="000000"/>
                </a:solidFill>
                <a:latin typeface="Calibri" pitchFamily="34" charset="0"/>
              </a:rPr>
              <a:t>n</a:t>
            </a:r>
            <a:r>
              <a:rPr lang="en-US" altLang="en-US" sz="2800" dirty="0" smtClean="0">
                <a:solidFill>
                  <a:srgbClr val="000000"/>
                </a:solidFill>
                <a:latin typeface="Calibri" pitchFamily="34" charset="0"/>
              </a:rPr>
              <a:t>ew inference methods have been developed</a:t>
            </a:r>
          </a:p>
          <a:p>
            <a:pPr marL="1314450" lvl="1" indent="-571500" eaLnBrk="1" hangingPunct="1">
              <a:buSzPct val="100000"/>
              <a:buFont typeface="Wingdings" panose="05000000000000000000" pitchFamily="2" charset="2"/>
              <a:buChar char="Ø"/>
              <a:defRPr/>
            </a:pPr>
            <a:r>
              <a:rPr lang="en-US" altLang="en-US" sz="2800" dirty="0">
                <a:solidFill>
                  <a:srgbClr val="000000"/>
                </a:solidFill>
                <a:latin typeface="Calibri" pitchFamily="34" charset="0"/>
              </a:rPr>
              <a:t>c</a:t>
            </a:r>
            <a:r>
              <a:rPr lang="en-US" altLang="en-US" sz="2800" dirty="0" smtClean="0">
                <a:solidFill>
                  <a:srgbClr val="000000"/>
                </a:solidFill>
                <a:latin typeface="Calibri" pitchFamily="34" charset="0"/>
              </a:rPr>
              <a:t>omputers are powerful enough</a:t>
            </a:r>
          </a:p>
          <a:p>
            <a:pPr marL="571500" indent="-571500" eaLnBrk="1" hangingPunct="1">
              <a:buSzPct val="100000"/>
              <a:buFont typeface="Arial" panose="020B0604020202020204" pitchFamily="34" charset="0"/>
              <a:buChar char="•"/>
              <a:defRPr/>
            </a:pPr>
            <a:r>
              <a:rPr lang="en-US" altLang="en-US" sz="2800" dirty="0" smtClean="0">
                <a:solidFill>
                  <a:srgbClr val="000000"/>
                </a:solidFill>
                <a:latin typeface="Calibri" pitchFamily="34" charset="0"/>
              </a:rPr>
              <a:t>Generative model as code</a:t>
            </a:r>
          </a:p>
          <a:p>
            <a:pPr marL="1314450" lvl="1" indent="-571500" eaLnBrk="1" hangingPunct="1">
              <a:buSzPct val="100000"/>
              <a:buFont typeface="Wingdings" panose="05000000000000000000" pitchFamily="2" charset="2"/>
              <a:buChar char="Ø"/>
              <a:defRPr/>
            </a:pPr>
            <a:r>
              <a:rPr lang="en-US" altLang="en-US" sz="2800" dirty="0" smtClean="0">
                <a:solidFill>
                  <a:srgbClr val="000000"/>
                </a:solidFill>
                <a:latin typeface="Calibri" pitchFamily="34" charset="0"/>
              </a:rPr>
              <a:t>more intuitive</a:t>
            </a:r>
          </a:p>
          <a:p>
            <a:pPr marL="1314450" lvl="1" indent="-571500" eaLnBrk="1" hangingPunct="1">
              <a:buSzPct val="100000"/>
              <a:buFont typeface="Wingdings" panose="05000000000000000000" pitchFamily="2" charset="2"/>
              <a:buChar char="Ø"/>
              <a:defRPr/>
            </a:pPr>
            <a:r>
              <a:rPr lang="en-US" altLang="en-US" sz="2800" dirty="0" smtClean="0">
                <a:solidFill>
                  <a:srgbClr val="000000"/>
                </a:solidFill>
                <a:latin typeface="Calibri" pitchFamily="34" charset="0"/>
              </a:rPr>
              <a:t>simplification - less math, lower technical barrier for development of new models</a:t>
            </a:r>
          </a:p>
          <a:p>
            <a:pPr marL="1314450" lvl="1" indent="-571500" eaLnBrk="1" hangingPunct="1">
              <a:buSzPct val="100000"/>
              <a:buFont typeface="Wingdings" panose="05000000000000000000" pitchFamily="2" charset="2"/>
              <a:buChar char="Ø"/>
              <a:defRPr/>
            </a:pPr>
            <a:r>
              <a:rPr lang="en-US" altLang="en-US" sz="2800" dirty="0">
                <a:solidFill>
                  <a:srgbClr val="000000"/>
                </a:solidFill>
                <a:latin typeface="Calibri" pitchFamily="34" charset="0"/>
              </a:rPr>
              <a:t>m</a:t>
            </a:r>
            <a:r>
              <a:rPr lang="en-US" altLang="en-US" sz="2800" dirty="0" smtClean="0">
                <a:solidFill>
                  <a:srgbClr val="000000"/>
                </a:solidFill>
                <a:latin typeface="Calibri" pitchFamily="34" charset="0"/>
              </a:rPr>
              <a:t>odels can be shared and stored in public repositories (just like code)</a:t>
            </a:r>
          </a:p>
          <a:p>
            <a:pPr marL="1314450" lvl="1" indent="-571500" eaLnBrk="1" hangingPunct="1">
              <a:buSzPct val="100000"/>
              <a:buFont typeface="Wingdings" panose="05000000000000000000" pitchFamily="2" charset="2"/>
              <a:buChar char="Ø"/>
              <a:defRPr/>
            </a:pPr>
            <a:r>
              <a:rPr lang="en-US" altLang="en-US" sz="2800" dirty="0">
                <a:solidFill>
                  <a:srgbClr val="000000"/>
                </a:solidFill>
                <a:latin typeface="Calibri" pitchFamily="34" charset="0"/>
              </a:rPr>
              <a:t>f</a:t>
            </a:r>
            <a:r>
              <a:rPr lang="en-US" altLang="en-US" sz="2800" dirty="0" smtClean="0">
                <a:solidFill>
                  <a:srgbClr val="000000"/>
                </a:solidFill>
                <a:latin typeface="Calibri" pitchFamily="34" charset="0"/>
              </a:rPr>
              <a:t>aster development of cognitive models can boost AI research</a:t>
            </a:r>
          </a:p>
          <a:p>
            <a:pPr marL="1314450" lvl="1" indent="-571500" eaLnBrk="1" hangingPunct="1">
              <a:buSzPct val="100000"/>
              <a:buFont typeface="Arial" panose="020B0604020202020204" pitchFamily="34" charset="0"/>
              <a:buChar char="•"/>
              <a:defRPr/>
            </a:pPr>
            <a:endParaRPr lang="en-US" altLang="en-US" sz="2800" dirty="0" smtClean="0">
              <a:solidFill>
                <a:srgbClr val="000000"/>
              </a:solidFill>
              <a:latin typeface="Calibri" pitchFamily="34" charset="0"/>
            </a:endParaRPr>
          </a:p>
          <a:p>
            <a:pPr marL="571500" indent="-571500" eaLnBrk="1" hangingPunct="1">
              <a:buSzPct val="100000"/>
              <a:buFont typeface="Arial" panose="020B0604020202020204" pitchFamily="34" charset="0"/>
              <a:buChar char="•"/>
              <a:defRPr/>
            </a:pPr>
            <a:endParaRPr lang="en-US" altLang="en-US" sz="3600" dirty="0" smtClean="0">
              <a:solidFill>
                <a:srgbClr val="000000"/>
              </a:solidFill>
              <a:latin typeface="Calibri" pitchFamily="34" charset="0"/>
            </a:endParaRPr>
          </a:p>
          <a:p>
            <a:pPr eaLnBrk="1" hangingPunct="1">
              <a:buSzPct val="100000"/>
              <a:defRPr/>
            </a:pPr>
            <a:r>
              <a:rPr lang="en-US" altLang="en-US" sz="3600" dirty="0" smtClean="0">
                <a:solidFill>
                  <a:srgbClr val="000000"/>
                </a:solidFill>
                <a:latin typeface="Calibri" pitchFamily="34"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1" name="Text Box 2"/>
          <p:cNvSpPr txBox="1">
            <a:spLocks noChangeArrowheads="1"/>
          </p:cNvSpPr>
          <p:nvPr/>
        </p:nvSpPr>
        <p:spPr bwMode="auto">
          <a:xfrm>
            <a:off x="457200" y="273050"/>
            <a:ext cx="8229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4400">
                <a:solidFill>
                  <a:srgbClr val="000000"/>
                </a:solidFill>
                <a:latin typeface="Calibri" pitchFamily="34" charset="0"/>
              </a:rPr>
              <a:t>   </a:t>
            </a:r>
            <a:r>
              <a:rPr lang="en-US" altLang="en-US" sz="3600">
                <a:solidFill>
                  <a:srgbClr val="000000"/>
                </a:solidFill>
                <a:latin typeface="Calibri" pitchFamily="34" charset="0"/>
              </a:rPr>
              <a:t>List of PPLs (over 20)</a:t>
            </a:r>
          </a:p>
        </p:txBody>
      </p:sp>
      <p:sp>
        <p:nvSpPr>
          <p:cNvPr id="12292" name="Text Box 2"/>
          <p:cNvSpPr txBox="1">
            <a:spLocks noChangeArrowheads="1"/>
          </p:cNvSpPr>
          <p:nvPr/>
        </p:nvSpPr>
        <p:spPr bwMode="auto">
          <a:xfrm>
            <a:off x="760413" y="1295400"/>
            <a:ext cx="7850187" cy="434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marL="2857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buFont typeface="Arial" charset="0"/>
              <a:buChar char="•"/>
            </a:pPr>
            <a:r>
              <a:rPr lang="en-US" altLang="en-US" sz="2400" b="1" dirty="0">
                <a:solidFill>
                  <a:srgbClr val="000000"/>
                </a:solidFill>
                <a:latin typeface="Calibri" pitchFamily="34" charset="0"/>
              </a:rPr>
              <a:t>Church</a:t>
            </a:r>
            <a:r>
              <a:rPr lang="en-US" altLang="en-US" sz="2400" dirty="0">
                <a:solidFill>
                  <a:srgbClr val="000000"/>
                </a:solidFill>
                <a:latin typeface="Calibri" pitchFamily="34" charset="0"/>
              </a:rPr>
              <a:t> – extends </a:t>
            </a:r>
            <a:r>
              <a:rPr lang="en-US" altLang="en-US" sz="2400" dirty="0" smtClean="0">
                <a:solidFill>
                  <a:srgbClr val="000000"/>
                </a:solidFill>
                <a:latin typeface="Calibri" pitchFamily="34" charset="0"/>
              </a:rPr>
              <a:t>Scheme(Lisp) </a:t>
            </a:r>
            <a:r>
              <a:rPr lang="en-US" altLang="en-US" sz="2400" dirty="0">
                <a:solidFill>
                  <a:srgbClr val="000000"/>
                </a:solidFill>
                <a:latin typeface="Calibri" pitchFamily="34" charset="0"/>
              </a:rPr>
              <a:t>with probabilistic semantics  </a:t>
            </a:r>
          </a:p>
          <a:p>
            <a:pPr eaLnBrk="1" hangingPunct="1">
              <a:buSzPct val="100000"/>
              <a:buFont typeface="Arial" charset="0"/>
              <a:buChar char="•"/>
            </a:pPr>
            <a:r>
              <a:rPr lang="en-US" altLang="en-US" sz="2400" b="1" dirty="0">
                <a:solidFill>
                  <a:srgbClr val="000000"/>
                </a:solidFill>
                <a:latin typeface="Calibri" pitchFamily="34" charset="0"/>
              </a:rPr>
              <a:t>Figaro</a:t>
            </a:r>
            <a:r>
              <a:rPr lang="en-US" altLang="en-US" sz="2400" dirty="0">
                <a:solidFill>
                  <a:srgbClr val="000000"/>
                </a:solidFill>
                <a:latin typeface="Calibri" pitchFamily="34" charset="0"/>
              </a:rPr>
              <a:t> – integrated with Scala, runs on the JVM (Java Virtual Machine</a:t>
            </a:r>
            <a:r>
              <a:rPr lang="en-US" altLang="en-US" sz="2400" dirty="0" smtClean="0">
                <a:solidFill>
                  <a:srgbClr val="000000"/>
                </a:solidFill>
                <a:latin typeface="Calibri" pitchFamily="34" charset="0"/>
              </a:rPr>
              <a:t>)</a:t>
            </a:r>
          </a:p>
          <a:p>
            <a:pPr eaLnBrk="1" hangingPunct="1">
              <a:buSzPct val="100000"/>
              <a:buFont typeface="Arial" charset="0"/>
              <a:buChar char="•"/>
            </a:pPr>
            <a:r>
              <a:rPr lang="en-US" altLang="en-US" sz="2400" b="1" dirty="0" smtClean="0">
                <a:solidFill>
                  <a:srgbClr val="000000"/>
                </a:solidFill>
                <a:latin typeface="Calibri" pitchFamily="34" charset="0"/>
              </a:rPr>
              <a:t>Probabilistic C#</a:t>
            </a:r>
            <a:endParaRPr lang="en-US" altLang="en-US" sz="2400" b="1" dirty="0">
              <a:solidFill>
                <a:srgbClr val="000000"/>
              </a:solidFill>
              <a:latin typeface="Calibri" pitchFamily="34" charset="0"/>
            </a:endParaRPr>
          </a:p>
          <a:p>
            <a:pPr eaLnBrk="1" hangingPunct="1">
              <a:buSzPct val="100000"/>
              <a:buFont typeface="Arial" charset="0"/>
              <a:buChar char="•"/>
            </a:pPr>
            <a:r>
              <a:rPr lang="en-US" altLang="en-US" sz="2400" b="1" dirty="0">
                <a:solidFill>
                  <a:srgbClr val="000000"/>
                </a:solidFill>
                <a:latin typeface="Calibri" pitchFamily="34" charset="0"/>
              </a:rPr>
              <a:t>Anglican</a:t>
            </a:r>
            <a:r>
              <a:rPr lang="en-US" altLang="en-US" sz="2400" dirty="0">
                <a:solidFill>
                  <a:srgbClr val="000000"/>
                </a:solidFill>
                <a:latin typeface="Calibri" pitchFamily="34" charset="0"/>
              </a:rPr>
              <a:t> – integrated with </a:t>
            </a:r>
            <a:r>
              <a:rPr lang="en-US" altLang="en-US" sz="2400" dirty="0" err="1">
                <a:solidFill>
                  <a:srgbClr val="000000"/>
                </a:solidFill>
                <a:latin typeface="Calibri" pitchFamily="34" charset="0"/>
              </a:rPr>
              <a:t>Clojure</a:t>
            </a:r>
            <a:r>
              <a:rPr lang="en-US" altLang="en-US" sz="2400" dirty="0">
                <a:solidFill>
                  <a:srgbClr val="000000"/>
                </a:solidFill>
                <a:latin typeface="Calibri" pitchFamily="34" charset="0"/>
              </a:rPr>
              <a:t> language, runs on JVM</a:t>
            </a:r>
          </a:p>
          <a:p>
            <a:pPr eaLnBrk="1" hangingPunct="1">
              <a:buSzPct val="100000"/>
              <a:buFont typeface="Arial" charset="0"/>
              <a:buChar char="•"/>
            </a:pPr>
            <a:r>
              <a:rPr lang="en-US" altLang="en-US" sz="2400" b="1" dirty="0">
                <a:solidFill>
                  <a:srgbClr val="000000"/>
                </a:solidFill>
                <a:latin typeface="Calibri" pitchFamily="34" charset="0"/>
              </a:rPr>
              <a:t>Infer.net</a:t>
            </a:r>
            <a:r>
              <a:rPr lang="en-US" altLang="en-US" sz="2400" dirty="0">
                <a:solidFill>
                  <a:srgbClr val="000000"/>
                </a:solidFill>
                <a:latin typeface="Calibri" pitchFamily="34" charset="0"/>
              </a:rPr>
              <a:t> – integrated with C# , runs on .NET, developed by Microsoft Research, provides many </a:t>
            </a:r>
            <a:r>
              <a:rPr lang="en-US" altLang="en-US" sz="2400" dirty="0" smtClean="0">
                <a:solidFill>
                  <a:srgbClr val="000000"/>
                </a:solidFill>
                <a:latin typeface="Calibri" pitchFamily="34" charset="0"/>
              </a:rPr>
              <a:t>examples</a:t>
            </a:r>
          </a:p>
          <a:p>
            <a:pPr eaLnBrk="1" hangingPunct="1">
              <a:buSzPct val="100000"/>
              <a:buFont typeface="Arial" charset="0"/>
              <a:buChar char="•"/>
            </a:pPr>
            <a:r>
              <a:rPr lang="en-US" altLang="en-US" sz="2400" dirty="0" err="1" smtClean="0">
                <a:solidFill>
                  <a:srgbClr val="000000"/>
                </a:solidFill>
                <a:latin typeface="Calibri" pitchFamily="34" charset="0"/>
              </a:rPr>
              <a:t>WebPPL</a:t>
            </a:r>
            <a:r>
              <a:rPr lang="en-US" altLang="en-US" sz="2400" dirty="0" smtClean="0">
                <a:solidFill>
                  <a:srgbClr val="000000"/>
                </a:solidFill>
                <a:latin typeface="Calibri" pitchFamily="34" charset="0"/>
              </a:rPr>
              <a:t> – from the creators of Church, Java script based</a:t>
            </a:r>
            <a:endParaRPr lang="en-US" altLang="en-US" sz="2400" dirty="0">
              <a:solidFill>
                <a:srgbClr val="000000"/>
              </a:solidFill>
              <a:latin typeface="Calibri" pitchFamily="34" charset="0"/>
            </a:endParaRPr>
          </a:p>
          <a:p>
            <a:pPr eaLnBrk="1" hangingPunct="1">
              <a:buSzPct val="100000"/>
              <a:buFont typeface="Arial" charset="0"/>
              <a:buChar char="•"/>
            </a:pPr>
            <a:r>
              <a:rPr lang="en-US" altLang="en-US" sz="2400" dirty="0">
                <a:solidFill>
                  <a:srgbClr val="000000"/>
                </a:solidFill>
                <a:latin typeface="Calibri" pitchFamily="34" charset="0"/>
              </a:rPr>
              <a:t>Stan</a:t>
            </a:r>
          </a:p>
          <a:p>
            <a:pPr eaLnBrk="1" hangingPunct="1">
              <a:buSzPct val="100000"/>
              <a:buFont typeface="Arial" charset="0"/>
              <a:buChar char="•"/>
            </a:pPr>
            <a:r>
              <a:rPr lang="en-US" altLang="en-US" sz="2400" dirty="0">
                <a:solidFill>
                  <a:srgbClr val="000000"/>
                </a:solidFill>
                <a:latin typeface="Calibri" pitchFamily="34" charset="0"/>
              </a:rPr>
              <a:t>BUGS </a:t>
            </a:r>
          </a:p>
          <a:p>
            <a:pPr eaLnBrk="1" hangingPunct="1">
              <a:buSzPct val="100000"/>
              <a:buFont typeface="Arial" charset="0"/>
              <a:buChar char="•"/>
            </a:pPr>
            <a:r>
              <a:rPr lang="en-US" altLang="en-US" sz="2400" dirty="0" smtClean="0">
                <a:solidFill>
                  <a:srgbClr val="000000"/>
                </a:solidFill>
                <a:latin typeface="Calibri" pitchFamily="34" charset="0"/>
              </a:rPr>
              <a:t>Pyro – </a:t>
            </a:r>
            <a:r>
              <a:rPr lang="en-US" altLang="en-US" sz="2400" dirty="0" err="1" smtClean="0">
                <a:solidFill>
                  <a:srgbClr val="000000"/>
                </a:solidFill>
                <a:latin typeface="Calibri" pitchFamily="34" charset="0"/>
              </a:rPr>
              <a:t>Uber</a:t>
            </a:r>
            <a:r>
              <a:rPr lang="en-US" altLang="en-US" sz="2400" dirty="0" smtClean="0">
                <a:solidFill>
                  <a:srgbClr val="000000"/>
                </a:solidFill>
                <a:latin typeface="Calibri" pitchFamily="34" charset="0"/>
              </a:rPr>
              <a:t> AI Labs (deep learning + </a:t>
            </a:r>
            <a:r>
              <a:rPr lang="en-US" altLang="en-US" sz="2400" dirty="0" err="1" smtClean="0">
                <a:solidFill>
                  <a:srgbClr val="000000"/>
                </a:solidFill>
                <a:latin typeface="Calibri" pitchFamily="34" charset="0"/>
              </a:rPr>
              <a:t>bayesian</a:t>
            </a:r>
            <a:r>
              <a:rPr lang="en-US" altLang="en-US" sz="2400" dirty="0" smtClean="0">
                <a:solidFill>
                  <a:srgbClr val="000000"/>
                </a:solidFill>
                <a:latin typeface="Calibri" pitchFamily="34" charset="0"/>
              </a:rPr>
              <a:t> modeling)</a:t>
            </a:r>
          </a:p>
          <a:p>
            <a:pPr lvl="1" eaLnBrk="1" hangingPunct="1">
              <a:buSzPct val="100000"/>
              <a:buFont typeface="Arial" charset="0"/>
              <a:buChar char="•"/>
            </a:pPr>
            <a:r>
              <a:rPr lang="en-US" altLang="en-US" sz="2400" dirty="0">
                <a:solidFill>
                  <a:srgbClr val="000000"/>
                </a:solidFill>
                <a:latin typeface="Calibri" pitchFamily="34" charset="0"/>
              </a:rPr>
              <a:t>https://</a:t>
            </a:r>
            <a:r>
              <a:rPr lang="en-US" altLang="en-US" sz="2400" dirty="0" smtClean="0">
                <a:solidFill>
                  <a:srgbClr val="000000"/>
                </a:solidFill>
                <a:latin typeface="Calibri" pitchFamily="34" charset="0"/>
              </a:rPr>
              <a:t>eng.uber.com/pyro</a:t>
            </a:r>
            <a:endParaRPr lang="en-US" altLang="en-US" sz="2400" dirty="0">
              <a:solidFill>
                <a:srgbClr val="000000"/>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3" name="Text Box 2"/>
          <p:cNvSpPr txBox="1">
            <a:spLocks noChangeArrowheads="1"/>
          </p:cNvSpPr>
          <p:nvPr/>
        </p:nvSpPr>
        <p:spPr bwMode="auto">
          <a:xfrm>
            <a:off x="457200" y="273050"/>
            <a:ext cx="8229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4400">
                <a:solidFill>
                  <a:srgbClr val="000000"/>
                </a:solidFill>
                <a:latin typeface="Calibri" pitchFamily="34" charset="0"/>
              </a:rPr>
              <a:t>   </a:t>
            </a:r>
            <a:endParaRPr lang="en-US" altLang="en-US" sz="3600">
              <a:solidFill>
                <a:srgbClr val="000000"/>
              </a:solidFill>
              <a:latin typeface="Calibri" pitchFamily="34" charset="0"/>
            </a:endParaRPr>
          </a:p>
        </p:txBody>
      </p:sp>
      <p:sp>
        <p:nvSpPr>
          <p:cNvPr id="7" name="Content Placeholder 2"/>
          <p:cNvSpPr txBox="1">
            <a:spLocks/>
          </p:cNvSpPr>
          <p:nvPr/>
        </p:nvSpPr>
        <p:spPr>
          <a:xfrm>
            <a:off x="810419" y="1295400"/>
            <a:ext cx="7496175" cy="3810000"/>
          </a:xfrm>
          <a:prstGeom prst="rect">
            <a:avLst/>
          </a:prstGeom>
        </p:spPr>
        <p:txBody>
          <a:bodyPr>
            <a:normAutofit/>
          </a:bodyPr>
          <a:lst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a:defRPr/>
            </a:pPr>
            <a:endParaRPr lang="fr-FR" sz="2400" i="1" kern="0" dirty="0" smtClean="0"/>
          </a:p>
          <a:p>
            <a:pPr>
              <a:defRPr/>
            </a:pPr>
            <a:endParaRPr lang="fr-FR" sz="2400" kern="0" dirty="0"/>
          </a:p>
        </p:txBody>
      </p:sp>
      <p:sp>
        <p:nvSpPr>
          <p:cNvPr id="10245" name="Text Box 2"/>
          <p:cNvSpPr txBox="1">
            <a:spLocks noChangeArrowheads="1"/>
          </p:cNvSpPr>
          <p:nvPr/>
        </p:nvSpPr>
        <p:spPr bwMode="auto">
          <a:xfrm>
            <a:off x="609600" y="425450"/>
            <a:ext cx="822960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4400" dirty="0">
                <a:solidFill>
                  <a:srgbClr val="000000"/>
                </a:solidFill>
                <a:latin typeface="Calibri" pitchFamily="34" charset="0"/>
              </a:rPr>
              <a:t>   </a:t>
            </a:r>
            <a:r>
              <a:rPr lang="en-US" altLang="en-US" sz="3600" dirty="0" smtClean="0">
                <a:solidFill>
                  <a:srgbClr val="000000"/>
                </a:solidFill>
                <a:latin typeface="Calibri" pitchFamily="34" charset="0"/>
              </a:rPr>
              <a:t>Classification of PPLs</a:t>
            </a:r>
            <a:endParaRPr lang="en-US" altLang="en-US" sz="3600" dirty="0">
              <a:solidFill>
                <a:srgbClr val="000000"/>
              </a:solidFill>
              <a:latin typeface="Calibri" pitchFamily="34" charset="0"/>
            </a:endParaRPr>
          </a:p>
        </p:txBody>
      </p:sp>
      <p:sp>
        <p:nvSpPr>
          <p:cNvPr id="10" name="Text Box 2"/>
          <p:cNvSpPr txBox="1">
            <a:spLocks noChangeArrowheads="1"/>
          </p:cNvSpPr>
          <p:nvPr/>
        </p:nvSpPr>
        <p:spPr bwMode="auto">
          <a:xfrm>
            <a:off x="810419" y="1273011"/>
            <a:ext cx="82296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marL="285750" indent="-285750" eaLnBrk="1" hangingPunct="1">
              <a:buSzPct val="100000"/>
              <a:buFont typeface="Arial" panose="020B0604020202020204" pitchFamily="34" charset="0"/>
              <a:buChar char="•"/>
            </a:pPr>
            <a:r>
              <a:rPr lang="en-US" altLang="en-US" sz="3200" dirty="0" smtClean="0">
                <a:solidFill>
                  <a:srgbClr val="000000"/>
                </a:solidFill>
                <a:latin typeface="Calibri" pitchFamily="34" charset="0"/>
              </a:rPr>
              <a:t>PPL can be:</a:t>
            </a:r>
          </a:p>
          <a:p>
            <a:pPr marL="1028700" lvl="1" eaLnBrk="1" hangingPunct="1">
              <a:buSzPct val="100000"/>
              <a:buFont typeface="Arial" panose="020B0604020202020204" pitchFamily="34" charset="0"/>
              <a:buChar char="•"/>
            </a:pPr>
            <a:r>
              <a:rPr lang="en-US" altLang="en-US" sz="3200" dirty="0" smtClean="0">
                <a:solidFill>
                  <a:srgbClr val="000000"/>
                </a:solidFill>
                <a:latin typeface="Calibri" pitchFamily="34" charset="0"/>
              </a:rPr>
              <a:t>new language </a:t>
            </a:r>
          </a:p>
          <a:p>
            <a:pPr marL="1028700" lvl="1" eaLnBrk="1" hangingPunct="1">
              <a:buSzPct val="100000"/>
              <a:buFont typeface="Arial" panose="020B0604020202020204" pitchFamily="34" charset="0"/>
              <a:buChar char="•"/>
            </a:pPr>
            <a:r>
              <a:rPr lang="en-US" altLang="en-US" sz="3200" dirty="0" smtClean="0">
                <a:solidFill>
                  <a:srgbClr val="000000"/>
                </a:solidFill>
                <a:latin typeface="Calibri" pitchFamily="34" charset="0"/>
              </a:rPr>
              <a:t>Host language + library</a:t>
            </a:r>
          </a:p>
          <a:p>
            <a:pPr indent="285750" eaLnBrk="1" hangingPunct="1">
              <a:buSzPct val="100000"/>
              <a:buFont typeface="Arial" panose="020B0604020202020204" pitchFamily="34" charset="0"/>
              <a:buChar char="•"/>
              <a:tabLst>
                <a:tab pos="0" algn="l"/>
                <a:tab pos="682625"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dirty="0" smtClean="0">
                <a:solidFill>
                  <a:srgbClr val="000000"/>
                </a:solidFill>
                <a:latin typeface="Calibri" pitchFamily="34" charset="0"/>
              </a:rPr>
              <a:t>Time to learn host language?</a:t>
            </a:r>
          </a:p>
          <a:p>
            <a:pPr indent="285750" eaLnBrk="1" hangingPunct="1">
              <a:buSzPct val="100000"/>
              <a:buFont typeface="Arial" panose="020B0604020202020204" pitchFamily="34" charset="0"/>
              <a:buChar char="•"/>
              <a:tabLst>
                <a:tab pos="0" algn="l"/>
                <a:tab pos="682625"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dirty="0" smtClean="0">
                <a:solidFill>
                  <a:srgbClr val="000000"/>
                </a:solidFill>
                <a:latin typeface="Calibri" pitchFamily="34" charset="0"/>
              </a:rPr>
              <a:t>Slow IDE, slow compiler, slow execution</a:t>
            </a:r>
          </a:p>
          <a:p>
            <a:pPr indent="285750" eaLnBrk="1" hangingPunct="1">
              <a:buSzPct val="100000"/>
              <a:buFont typeface="Arial" panose="020B0604020202020204" pitchFamily="34" charset="0"/>
              <a:buChar char="•"/>
              <a:tabLst>
                <a:tab pos="0" algn="l"/>
                <a:tab pos="682625"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dirty="0" smtClean="0">
                <a:solidFill>
                  <a:srgbClr val="000000"/>
                </a:solidFill>
                <a:latin typeface="Calibri" pitchFamily="34" charset="0"/>
              </a:rPr>
              <a:t>Good documentation? Support forum?</a:t>
            </a:r>
          </a:p>
          <a:p>
            <a:pPr marL="285750" indent="-285750" eaLnBrk="1" hangingPunct="1">
              <a:buSzPct val="100000"/>
              <a:buFont typeface="Arial" panose="020B0604020202020204" pitchFamily="34" charset="0"/>
              <a:buChar char="•"/>
            </a:pPr>
            <a:r>
              <a:rPr lang="en-US" altLang="en-US" sz="3200" dirty="0" smtClean="0">
                <a:solidFill>
                  <a:srgbClr val="000000"/>
                </a:solidFill>
                <a:latin typeface="Calibri" pitchFamily="34" charset="0"/>
              </a:rPr>
              <a:t>Easy to incorporate in commercial project?</a:t>
            </a:r>
          </a:p>
          <a:p>
            <a:pPr marL="285750" indent="-285750" eaLnBrk="1" hangingPunct="1">
              <a:buSzPct val="100000"/>
              <a:buFont typeface="Arial" panose="020B0604020202020204" pitchFamily="34" charset="0"/>
              <a:buChar char="•"/>
            </a:pPr>
            <a:r>
              <a:rPr lang="en-US" altLang="en-US" sz="3200" dirty="0" smtClean="0">
                <a:solidFill>
                  <a:srgbClr val="000000"/>
                </a:solidFill>
                <a:latin typeface="Calibri" pitchFamily="34" charset="0"/>
              </a:rPr>
              <a:t>License restricted?</a:t>
            </a:r>
          </a:p>
          <a:p>
            <a:pPr eaLnBrk="1" hangingPunct="1">
              <a:buSzPct val="100000"/>
            </a:pPr>
            <a:endParaRPr lang="en-US" altLang="en-US" sz="1600" dirty="0">
              <a:solidFill>
                <a:srgbClr val="000000"/>
              </a:solidFill>
              <a:latin typeface="Calibri" pitchFamily="34" charset="0"/>
            </a:endParaRPr>
          </a:p>
        </p:txBody>
      </p:sp>
    </p:spTree>
    <p:extLst>
      <p:ext uri="{BB962C8B-B14F-4D97-AF65-F5344CB8AC3E}">
        <p14:creationId xmlns:p14="http://schemas.microsoft.com/office/powerpoint/2010/main" val="17552716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15" name="Text Box 2"/>
          <p:cNvSpPr txBox="1">
            <a:spLocks noChangeArrowheads="1"/>
          </p:cNvSpPr>
          <p:nvPr/>
        </p:nvSpPr>
        <p:spPr bwMode="auto">
          <a:xfrm>
            <a:off x="457200" y="273050"/>
            <a:ext cx="8229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4400">
                <a:solidFill>
                  <a:srgbClr val="000000"/>
                </a:solidFill>
                <a:latin typeface="Calibri" pitchFamily="34" charset="0"/>
              </a:rPr>
              <a:t>   </a:t>
            </a:r>
            <a:r>
              <a:rPr lang="en-US" altLang="en-US" sz="3600">
                <a:solidFill>
                  <a:srgbClr val="000000"/>
                </a:solidFill>
                <a:latin typeface="Calibri" pitchFamily="34" charset="0"/>
              </a:rPr>
              <a:t>Church PPL</a:t>
            </a:r>
          </a:p>
        </p:txBody>
      </p:sp>
      <p:sp>
        <p:nvSpPr>
          <p:cNvPr id="13316" name="Text Box 2"/>
          <p:cNvSpPr txBox="1">
            <a:spLocks noChangeArrowheads="1"/>
          </p:cNvSpPr>
          <p:nvPr/>
        </p:nvSpPr>
        <p:spPr bwMode="auto">
          <a:xfrm>
            <a:off x="760413" y="1203325"/>
            <a:ext cx="8229600"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3600">
                <a:solidFill>
                  <a:srgbClr val="000000"/>
                </a:solidFill>
                <a:latin typeface="Calibri" pitchFamily="34" charset="0"/>
              </a:rPr>
              <a:t> </a:t>
            </a:r>
          </a:p>
        </p:txBody>
      </p:sp>
      <p:sp>
        <p:nvSpPr>
          <p:cNvPr id="6" name="Text Box 2"/>
          <p:cNvSpPr txBox="1">
            <a:spLocks noChangeArrowheads="1"/>
          </p:cNvSpPr>
          <p:nvPr/>
        </p:nvSpPr>
        <p:spPr bwMode="auto">
          <a:xfrm>
            <a:off x="304800" y="1544638"/>
            <a:ext cx="8382000" cy="472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marL="571500" indent="-571500" eaLnBrk="1" hangingPunct="1">
              <a:buSzPct val="100000"/>
              <a:buFont typeface="Arial" panose="020B0604020202020204" pitchFamily="34" charset="0"/>
              <a:buChar char="•"/>
              <a:defRPr/>
            </a:pPr>
            <a:r>
              <a:rPr lang="en-US" altLang="en-US" sz="2800" dirty="0" smtClean="0">
                <a:solidFill>
                  <a:srgbClr val="000000"/>
                </a:solidFill>
                <a:latin typeface="Calibri" pitchFamily="34" charset="0"/>
              </a:rPr>
              <a:t>Named after Alonzo Church</a:t>
            </a:r>
          </a:p>
          <a:p>
            <a:pPr marL="571500" indent="-571500" eaLnBrk="1" hangingPunct="1">
              <a:buSzPct val="100000"/>
              <a:buFont typeface="Arial" panose="020B0604020202020204" pitchFamily="34" charset="0"/>
              <a:buChar char="•"/>
              <a:defRPr/>
            </a:pPr>
            <a:r>
              <a:rPr lang="en-US" altLang="en-US" sz="2800" dirty="0" smtClean="0">
                <a:solidFill>
                  <a:srgbClr val="000000"/>
                </a:solidFill>
                <a:latin typeface="Calibri" pitchFamily="34" charset="0"/>
              </a:rPr>
              <a:t>Designed </a:t>
            </a:r>
            <a:r>
              <a:rPr lang="en-US" altLang="en-US" sz="2800" dirty="0">
                <a:solidFill>
                  <a:srgbClr val="000000"/>
                </a:solidFill>
                <a:latin typeface="Calibri" pitchFamily="34" charset="0"/>
              </a:rPr>
              <a:t>for expressive description of generative models</a:t>
            </a:r>
          </a:p>
          <a:p>
            <a:pPr marL="571500" indent="-571500" eaLnBrk="1" hangingPunct="1">
              <a:buSzPct val="100000"/>
              <a:buFont typeface="Arial" panose="020B0604020202020204" pitchFamily="34" charset="0"/>
              <a:buChar char="•"/>
              <a:defRPr/>
            </a:pPr>
            <a:r>
              <a:rPr lang="en-US" altLang="en-US" sz="2800" dirty="0" smtClean="0">
                <a:solidFill>
                  <a:srgbClr val="000000"/>
                </a:solidFill>
                <a:latin typeface="Calibri" pitchFamily="34" charset="0"/>
              </a:rPr>
              <a:t>Based on functional programming (Scheme)</a:t>
            </a:r>
          </a:p>
          <a:p>
            <a:pPr marL="571500" indent="-571500" eaLnBrk="1" hangingPunct="1">
              <a:buSzPct val="100000"/>
              <a:buFont typeface="Arial" panose="020B0604020202020204" pitchFamily="34" charset="0"/>
              <a:buChar char="•"/>
              <a:defRPr/>
            </a:pPr>
            <a:r>
              <a:rPr lang="en-US" altLang="en-US" sz="2800" dirty="0" smtClean="0">
                <a:solidFill>
                  <a:srgbClr val="000000"/>
                </a:solidFill>
                <a:latin typeface="Calibri" pitchFamily="34" charset="0"/>
              </a:rPr>
              <a:t>Can be executed in the browser</a:t>
            </a:r>
          </a:p>
          <a:p>
            <a:pPr marL="571500" indent="-571500" eaLnBrk="1" hangingPunct="1">
              <a:buSzPct val="100000"/>
              <a:buFont typeface="Arial" panose="020B0604020202020204" pitchFamily="34" charset="0"/>
              <a:buChar char="•"/>
              <a:defRPr/>
            </a:pPr>
            <a:r>
              <a:rPr lang="en-US" altLang="en-US" sz="2800" dirty="0" smtClean="0">
                <a:solidFill>
                  <a:srgbClr val="000000"/>
                </a:solidFill>
                <a:latin typeface="Calibri" pitchFamily="34" charset="0"/>
              </a:rPr>
              <a:t>Every computable distribution can be represented by Church </a:t>
            </a:r>
          </a:p>
          <a:p>
            <a:pPr marL="571500" indent="-571500" eaLnBrk="1" hangingPunct="1">
              <a:buSzPct val="100000"/>
              <a:buFont typeface="Arial" panose="020B0604020202020204" pitchFamily="34" charset="0"/>
              <a:buChar char="•"/>
              <a:defRPr/>
            </a:pPr>
            <a:endParaRPr lang="en-US" altLang="en-US" sz="2800" dirty="0">
              <a:solidFill>
                <a:srgbClr val="000000"/>
              </a:solidFill>
              <a:latin typeface="Calibri" pitchFamily="34" charset="0"/>
            </a:endParaRPr>
          </a:p>
          <a:p>
            <a:pPr marL="571500" indent="-571500" eaLnBrk="1" hangingPunct="1">
              <a:buSzPct val="100000"/>
              <a:buFont typeface="Arial" panose="020B0604020202020204" pitchFamily="34" charset="0"/>
              <a:buChar char="•"/>
              <a:defRPr/>
            </a:pPr>
            <a:r>
              <a:rPr lang="en-US" altLang="en-US" sz="2400" dirty="0">
                <a:solidFill>
                  <a:srgbClr val="000000"/>
                </a:solidFill>
                <a:latin typeface="Calibri" pitchFamily="34" charset="0"/>
              </a:rPr>
              <a:t>Web-site: http://projects.csail.mit.edu/church/wiki/Church</a:t>
            </a:r>
          </a:p>
          <a:p>
            <a:pPr marL="571500" indent="-571500" eaLnBrk="1" hangingPunct="1">
              <a:buSzPct val="100000"/>
              <a:buFont typeface="Arial" panose="020B0604020202020204" pitchFamily="34" charset="0"/>
              <a:buChar char="•"/>
              <a:defRPr/>
            </a:pPr>
            <a:r>
              <a:rPr lang="en-US" altLang="en-US" sz="2400" dirty="0">
                <a:solidFill>
                  <a:srgbClr val="000000"/>
                </a:solidFill>
                <a:latin typeface="Calibri" pitchFamily="34" charset="0"/>
              </a:rPr>
              <a:t>Interactive tutorial book: https</a:t>
            </a:r>
            <a:r>
              <a:rPr lang="en-US" altLang="en-US" sz="2400" dirty="0" smtClean="0">
                <a:solidFill>
                  <a:srgbClr val="000000"/>
                </a:solidFill>
                <a:latin typeface="Calibri" pitchFamily="34" charset="0"/>
              </a:rPr>
              <a:t>://v1.probmods.org</a:t>
            </a:r>
            <a:endParaRPr lang="en-US" altLang="en-US" sz="2400" dirty="0">
              <a:solidFill>
                <a:srgbClr val="000000"/>
              </a:solidFill>
              <a:latin typeface="Calibri" pitchFamily="34" charset="0"/>
            </a:endParaRPr>
          </a:p>
          <a:p>
            <a:pPr marL="1314450" lvl="1" indent="-571500" eaLnBrk="1" hangingPunct="1">
              <a:buSzPct val="100000"/>
              <a:buFont typeface="Arial" panose="020B0604020202020204" pitchFamily="34" charset="0"/>
              <a:buChar char="•"/>
              <a:defRPr/>
            </a:pPr>
            <a:endParaRPr lang="en-US" altLang="en-US" sz="2400" dirty="0" smtClean="0">
              <a:solidFill>
                <a:srgbClr val="000000"/>
              </a:solidFill>
              <a:latin typeface="Calibri" pitchFamily="34" charset="0"/>
            </a:endParaRPr>
          </a:p>
          <a:p>
            <a:pPr eaLnBrk="1" hangingPunct="1">
              <a:buSzPct val="100000"/>
              <a:defRPr/>
            </a:pPr>
            <a:r>
              <a:rPr lang="en-US" altLang="en-US" sz="3600" dirty="0" smtClean="0">
                <a:solidFill>
                  <a:srgbClr val="000000"/>
                </a:solidFill>
                <a:latin typeface="Calibri" pitchFamily="34" charset="0"/>
              </a:rPr>
              <a:t> </a:t>
            </a:r>
          </a:p>
        </p:txBody>
      </p:sp>
      <p:pic>
        <p:nvPicPr>
          <p:cNvPr id="133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6213" y="273050"/>
            <a:ext cx="862012" cy="1098550"/>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39" name="Text Box 2"/>
          <p:cNvSpPr txBox="1">
            <a:spLocks noChangeArrowheads="1"/>
          </p:cNvSpPr>
          <p:nvPr/>
        </p:nvSpPr>
        <p:spPr bwMode="auto">
          <a:xfrm>
            <a:off x="914400" y="533400"/>
            <a:ext cx="80645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3600" dirty="0">
                <a:solidFill>
                  <a:srgbClr val="000000"/>
                </a:solidFill>
                <a:latin typeface="Calibri" pitchFamily="34" charset="0"/>
              </a:rPr>
              <a:t>“Hello world” in </a:t>
            </a:r>
            <a:r>
              <a:rPr lang="en-US" altLang="en-US" sz="3600" dirty="0" smtClean="0">
                <a:solidFill>
                  <a:srgbClr val="000000"/>
                </a:solidFill>
                <a:latin typeface="Calibri" pitchFamily="34" charset="0"/>
              </a:rPr>
              <a:t>Church (1)</a:t>
            </a:r>
            <a:endParaRPr lang="en-US" altLang="en-US" sz="3600" dirty="0">
              <a:solidFill>
                <a:srgbClr val="000000"/>
              </a:solidFill>
              <a:latin typeface="Calibri" pitchFamily="34" charset="0"/>
            </a:endParaRPr>
          </a:p>
          <a:p>
            <a:pPr eaLnBrk="1" hangingPunct="1">
              <a:buSzPct val="100000"/>
            </a:pPr>
            <a:r>
              <a:rPr lang="en-US" altLang="en-US" sz="3600" dirty="0">
                <a:solidFill>
                  <a:srgbClr val="000000"/>
                </a:solidFill>
                <a:latin typeface="Calibri" pitchFamily="34" charset="0"/>
              </a:rPr>
              <a:t>Sampling example</a:t>
            </a:r>
          </a:p>
        </p:txBody>
      </p:sp>
      <p:sp>
        <p:nvSpPr>
          <p:cNvPr id="14340" name="Text Box 2"/>
          <p:cNvSpPr txBox="1">
            <a:spLocks noChangeArrowheads="1"/>
          </p:cNvSpPr>
          <p:nvPr/>
        </p:nvSpPr>
        <p:spPr bwMode="auto">
          <a:xfrm>
            <a:off x="760413" y="1295400"/>
            <a:ext cx="8229600"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2000" dirty="0">
                <a:solidFill>
                  <a:srgbClr val="00B050"/>
                </a:solidFill>
                <a:latin typeface="Calibri" pitchFamily="34" charset="0"/>
              </a:rPr>
              <a:t>;All comments are green, “flip” is primitive that give us a 50%/50% </a:t>
            </a:r>
            <a:r>
              <a:rPr lang="en-US" altLang="en-US" sz="2000" dirty="0" smtClean="0">
                <a:solidFill>
                  <a:srgbClr val="00B050"/>
                </a:solidFill>
                <a:latin typeface="Calibri" pitchFamily="34" charset="0"/>
              </a:rPr>
              <a:t>T/F </a:t>
            </a:r>
            <a:endParaRPr lang="en-US" altLang="en-US" sz="2000" dirty="0">
              <a:solidFill>
                <a:srgbClr val="00B050"/>
              </a:solidFill>
              <a:latin typeface="Calibri" pitchFamily="34" charset="0"/>
            </a:endParaRPr>
          </a:p>
          <a:p>
            <a:pPr eaLnBrk="1" hangingPunct="1">
              <a:buSzPct val="100000"/>
            </a:pPr>
            <a:endParaRPr lang="en-US" altLang="en-US" sz="2000" dirty="0">
              <a:solidFill>
                <a:srgbClr val="000000"/>
              </a:solidFill>
              <a:latin typeface="Calibri" pitchFamily="34" charset="0"/>
            </a:endParaRPr>
          </a:p>
          <a:p>
            <a:pPr eaLnBrk="1" hangingPunct="1">
              <a:buSzPct val="100000"/>
            </a:pPr>
            <a:r>
              <a:rPr lang="en-US" altLang="en-US" sz="2000" dirty="0">
                <a:solidFill>
                  <a:srgbClr val="000000"/>
                </a:solidFill>
                <a:latin typeface="Calibri" pitchFamily="34" charset="0"/>
              </a:rPr>
              <a:t>(define A (if (flip) 1 0))</a:t>
            </a:r>
          </a:p>
          <a:p>
            <a:pPr eaLnBrk="1" hangingPunct="1">
              <a:buSzPct val="100000"/>
            </a:pPr>
            <a:r>
              <a:rPr lang="en-US" altLang="en-US" sz="2000" dirty="0">
                <a:solidFill>
                  <a:srgbClr val="000000"/>
                </a:solidFill>
                <a:latin typeface="Calibri" pitchFamily="34" charset="0"/>
              </a:rPr>
              <a:t>(define B (if (flip) 1 0))</a:t>
            </a:r>
          </a:p>
          <a:p>
            <a:pPr eaLnBrk="1" hangingPunct="1">
              <a:buSzPct val="100000"/>
            </a:pPr>
            <a:r>
              <a:rPr lang="en-US" altLang="en-US" sz="2000" dirty="0">
                <a:solidFill>
                  <a:srgbClr val="000000"/>
                </a:solidFill>
                <a:latin typeface="Calibri" pitchFamily="34" charset="0"/>
              </a:rPr>
              <a:t>(define C (if (flip) 1 0))</a:t>
            </a:r>
          </a:p>
          <a:p>
            <a:pPr eaLnBrk="1" hangingPunct="1">
              <a:buSzPct val="100000"/>
            </a:pPr>
            <a:r>
              <a:rPr lang="en-US" altLang="en-US" sz="2000" dirty="0">
                <a:solidFill>
                  <a:srgbClr val="000000"/>
                </a:solidFill>
                <a:latin typeface="Calibri" pitchFamily="34" charset="0"/>
              </a:rPr>
              <a:t>(define D (+ A B C))</a:t>
            </a:r>
          </a:p>
          <a:p>
            <a:pPr eaLnBrk="1" hangingPunct="1">
              <a:buSzPct val="100000"/>
            </a:pPr>
            <a:r>
              <a:rPr lang="en-US" altLang="en-US" sz="2000" dirty="0">
                <a:solidFill>
                  <a:srgbClr val="000000"/>
                </a:solidFill>
                <a:latin typeface="Calibri" pitchFamily="34" charset="0"/>
              </a:rPr>
              <a:t>D </a:t>
            </a:r>
            <a:r>
              <a:rPr lang="en-US" altLang="en-US" sz="2000" dirty="0">
                <a:solidFill>
                  <a:srgbClr val="00B050"/>
                </a:solidFill>
                <a:latin typeface="Calibri" pitchFamily="34" charset="0"/>
              </a:rPr>
              <a:t>;we ask for a possible value  when summing  A, B and C </a:t>
            </a:r>
            <a:r>
              <a:rPr lang="en-US" altLang="en-US" sz="2000" dirty="0" smtClean="0">
                <a:solidFill>
                  <a:srgbClr val="00B050"/>
                </a:solidFill>
                <a:latin typeface="Calibri" pitchFamily="34" charset="0"/>
              </a:rPr>
              <a:t>just one </a:t>
            </a:r>
            <a:r>
              <a:rPr lang="en-US" altLang="en-US" sz="2000" dirty="0">
                <a:solidFill>
                  <a:srgbClr val="00B050"/>
                </a:solidFill>
                <a:latin typeface="Calibri" pitchFamily="34" charset="0"/>
              </a:rPr>
              <a:t>time</a:t>
            </a:r>
          </a:p>
          <a:p>
            <a:pPr eaLnBrk="1" hangingPunct="1">
              <a:buSzPct val="100000"/>
            </a:pPr>
            <a:endParaRPr lang="en-US" altLang="en-US" sz="2000" dirty="0">
              <a:solidFill>
                <a:srgbClr val="000000"/>
              </a:solidFill>
              <a:latin typeface="Calibri" pitchFamily="34" charset="0"/>
            </a:endParaRPr>
          </a:p>
          <a:p>
            <a:pPr eaLnBrk="1" hangingPunct="1">
              <a:buSzPct val="100000"/>
            </a:pPr>
            <a:r>
              <a:rPr lang="en-US" altLang="en-US" sz="2000" dirty="0">
                <a:solidFill>
                  <a:srgbClr val="000000"/>
                </a:solidFill>
                <a:latin typeface="Calibri" pitchFamily="34" charset="0"/>
              </a:rPr>
              <a:t>Result: 2</a:t>
            </a:r>
          </a:p>
        </p:txBody>
      </p:sp>
      <p:sp>
        <p:nvSpPr>
          <p:cNvPr id="14341" name="Text Box 2"/>
          <p:cNvSpPr txBox="1">
            <a:spLocks noChangeArrowheads="1"/>
          </p:cNvSpPr>
          <p:nvPr/>
        </p:nvSpPr>
        <p:spPr bwMode="auto">
          <a:xfrm>
            <a:off x="762000" y="3733800"/>
            <a:ext cx="7696200" cy="281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marL="571500" indent="-5715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buFont typeface="Arial" charset="0"/>
              <a:buChar char="•"/>
            </a:pPr>
            <a:r>
              <a:rPr lang="en-US" altLang="en-US" sz="2000" dirty="0">
                <a:solidFill>
                  <a:srgbClr val="000000"/>
                </a:solidFill>
                <a:latin typeface="Calibri" pitchFamily="34" charset="0"/>
              </a:rPr>
              <a:t>“2” is just one sample - one of 4 possible answers (0,1,2,3)</a:t>
            </a:r>
          </a:p>
          <a:p>
            <a:pPr eaLnBrk="1" hangingPunct="1">
              <a:buSzPct val="100000"/>
              <a:buFont typeface="Arial" charset="0"/>
              <a:buChar char="•"/>
            </a:pPr>
            <a:r>
              <a:rPr lang="en-US" altLang="en-US" sz="2000" dirty="0">
                <a:solidFill>
                  <a:srgbClr val="000000"/>
                </a:solidFill>
                <a:latin typeface="Calibri" pitchFamily="34" charset="0"/>
              </a:rPr>
              <a:t>We are simply running the evaluation process “forward” (i.e. simulating the process)</a:t>
            </a:r>
          </a:p>
          <a:p>
            <a:pPr eaLnBrk="1" hangingPunct="1">
              <a:buSzPct val="100000"/>
              <a:buFont typeface="Arial" charset="0"/>
              <a:buChar char="•"/>
            </a:pPr>
            <a:r>
              <a:rPr lang="en-US" altLang="en-US" sz="2000" dirty="0">
                <a:solidFill>
                  <a:srgbClr val="000000"/>
                </a:solidFill>
                <a:latin typeface="Calibri" pitchFamily="34" charset="0"/>
              </a:rPr>
              <a:t>This is a probabilistic program</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39" name="Text Box 2"/>
          <p:cNvSpPr txBox="1">
            <a:spLocks noChangeArrowheads="1"/>
          </p:cNvSpPr>
          <p:nvPr/>
        </p:nvSpPr>
        <p:spPr bwMode="auto">
          <a:xfrm>
            <a:off x="914400" y="533400"/>
            <a:ext cx="80645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3600" dirty="0">
                <a:solidFill>
                  <a:srgbClr val="000000"/>
                </a:solidFill>
                <a:latin typeface="Calibri" pitchFamily="34" charset="0"/>
              </a:rPr>
              <a:t>“</a:t>
            </a:r>
            <a:r>
              <a:rPr lang="en-US" altLang="en-US" sz="3600" dirty="0" smtClean="0">
                <a:solidFill>
                  <a:srgbClr val="000000"/>
                </a:solidFill>
                <a:latin typeface="Calibri" pitchFamily="34" charset="0"/>
              </a:rPr>
              <a:t>Hello world” in Church</a:t>
            </a:r>
          </a:p>
          <a:p>
            <a:pPr eaLnBrk="1" hangingPunct="1">
              <a:buSzPct val="100000"/>
            </a:pPr>
            <a:r>
              <a:rPr lang="en-US" altLang="en-US" sz="3600" dirty="0" smtClean="0">
                <a:solidFill>
                  <a:srgbClr val="000000"/>
                </a:solidFill>
                <a:latin typeface="Calibri" pitchFamily="34" charset="0"/>
              </a:rPr>
              <a:t>Sampling example (2)</a:t>
            </a:r>
            <a:endParaRPr lang="en-US" altLang="en-US" sz="3600" dirty="0">
              <a:solidFill>
                <a:srgbClr val="000000"/>
              </a:solidFill>
              <a:latin typeface="Calibri" pitchFamily="34" charset="0"/>
            </a:endParaRPr>
          </a:p>
        </p:txBody>
      </p:sp>
      <p:sp>
        <p:nvSpPr>
          <p:cNvPr id="14340" name="Text Box 2"/>
          <p:cNvSpPr txBox="1">
            <a:spLocks noChangeArrowheads="1"/>
          </p:cNvSpPr>
          <p:nvPr/>
        </p:nvSpPr>
        <p:spPr bwMode="auto">
          <a:xfrm>
            <a:off x="749300" y="1463675"/>
            <a:ext cx="8229600"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2000" dirty="0">
                <a:solidFill>
                  <a:srgbClr val="000000"/>
                </a:solidFill>
                <a:latin typeface="Calibri" pitchFamily="34" charset="0"/>
              </a:rPr>
              <a:t>(define (take-sample)</a:t>
            </a:r>
          </a:p>
          <a:p>
            <a:pPr eaLnBrk="1" hangingPunct="1">
              <a:buSzPct val="100000"/>
            </a:pPr>
            <a:endParaRPr lang="en-US" altLang="en-US" sz="2000" dirty="0">
              <a:solidFill>
                <a:srgbClr val="000000"/>
              </a:solidFill>
              <a:latin typeface="Calibri" pitchFamily="34" charset="0"/>
            </a:endParaRPr>
          </a:p>
          <a:p>
            <a:pPr eaLnBrk="1" hangingPunct="1">
              <a:buSzPct val="100000"/>
            </a:pPr>
            <a:r>
              <a:rPr lang="en-US" altLang="en-US" sz="2000" dirty="0">
                <a:solidFill>
                  <a:srgbClr val="000000"/>
                </a:solidFill>
                <a:latin typeface="Calibri" pitchFamily="34" charset="0"/>
              </a:rPr>
              <a:t>(define A (if (flip) 1 0))</a:t>
            </a:r>
          </a:p>
          <a:p>
            <a:pPr eaLnBrk="1" hangingPunct="1">
              <a:buSzPct val="100000"/>
            </a:pPr>
            <a:r>
              <a:rPr lang="en-US" altLang="en-US" sz="2000" dirty="0">
                <a:solidFill>
                  <a:srgbClr val="000000"/>
                </a:solidFill>
                <a:latin typeface="Calibri" pitchFamily="34" charset="0"/>
              </a:rPr>
              <a:t>(define B (if (flip) 1 0))</a:t>
            </a:r>
          </a:p>
          <a:p>
            <a:pPr eaLnBrk="1" hangingPunct="1">
              <a:buSzPct val="100000"/>
            </a:pPr>
            <a:r>
              <a:rPr lang="en-US" altLang="en-US" sz="2000" dirty="0">
                <a:solidFill>
                  <a:srgbClr val="000000"/>
                </a:solidFill>
                <a:latin typeface="Calibri" pitchFamily="34" charset="0"/>
              </a:rPr>
              <a:t>(define C (if (flip) 1 0))</a:t>
            </a:r>
          </a:p>
          <a:p>
            <a:pPr eaLnBrk="1" hangingPunct="1">
              <a:buSzPct val="100000"/>
            </a:pPr>
            <a:r>
              <a:rPr lang="en-US" altLang="en-US" sz="2000" dirty="0">
                <a:solidFill>
                  <a:srgbClr val="000000"/>
                </a:solidFill>
                <a:latin typeface="Calibri" pitchFamily="34" charset="0"/>
              </a:rPr>
              <a:t>(define D (+ A B C))</a:t>
            </a:r>
          </a:p>
          <a:p>
            <a:pPr eaLnBrk="1" hangingPunct="1">
              <a:buSzPct val="100000"/>
            </a:pPr>
            <a:r>
              <a:rPr lang="en-US" altLang="en-US" sz="2000" dirty="0">
                <a:solidFill>
                  <a:srgbClr val="000000"/>
                </a:solidFill>
                <a:latin typeface="Calibri" pitchFamily="34" charset="0"/>
              </a:rPr>
              <a:t> </a:t>
            </a:r>
            <a:r>
              <a:rPr lang="en-US" altLang="en-US" sz="2000" dirty="0" smtClean="0">
                <a:solidFill>
                  <a:srgbClr val="000000"/>
                </a:solidFill>
                <a:latin typeface="Calibri" pitchFamily="34" charset="0"/>
              </a:rPr>
              <a:t>  D</a:t>
            </a:r>
            <a:endParaRPr lang="en-US" altLang="en-US" sz="2000" dirty="0">
              <a:solidFill>
                <a:srgbClr val="000000"/>
              </a:solidFill>
              <a:latin typeface="Calibri" pitchFamily="34" charset="0"/>
            </a:endParaRPr>
          </a:p>
          <a:p>
            <a:pPr eaLnBrk="1" hangingPunct="1">
              <a:buSzPct val="100000"/>
            </a:pPr>
            <a:r>
              <a:rPr lang="en-US" altLang="en-US" sz="2000" dirty="0">
                <a:solidFill>
                  <a:srgbClr val="000000"/>
                </a:solidFill>
                <a:latin typeface="Calibri" pitchFamily="34" charset="0"/>
              </a:rPr>
              <a:t>)</a:t>
            </a:r>
          </a:p>
          <a:p>
            <a:pPr eaLnBrk="1" hangingPunct="1">
              <a:buSzPct val="100000"/>
            </a:pPr>
            <a:r>
              <a:rPr lang="en-US" altLang="en-US" sz="2000" dirty="0">
                <a:solidFill>
                  <a:srgbClr val="000000"/>
                </a:solidFill>
                <a:latin typeface="Calibri" pitchFamily="34" charset="0"/>
              </a:rPr>
              <a:t>(</a:t>
            </a:r>
            <a:r>
              <a:rPr lang="en-US" altLang="en-US" sz="2000" dirty="0" err="1">
                <a:solidFill>
                  <a:srgbClr val="000000"/>
                </a:solidFill>
                <a:latin typeface="Calibri" pitchFamily="34" charset="0"/>
              </a:rPr>
              <a:t>hist</a:t>
            </a:r>
            <a:r>
              <a:rPr lang="en-US" altLang="en-US" sz="2000" dirty="0">
                <a:solidFill>
                  <a:srgbClr val="000000"/>
                </a:solidFill>
                <a:latin typeface="Calibri" pitchFamily="34" charset="0"/>
              </a:rPr>
              <a:t> (repeat 100 take-sample)) </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603750"/>
            <a:ext cx="7696200" cy="1577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24820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3" name="Text Box 2"/>
          <p:cNvSpPr txBox="1">
            <a:spLocks noChangeArrowheads="1"/>
          </p:cNvSpPr>
          <p:nvPr/>
        </p:nvSpPr>
        <p:spPr bwMode="auto">
          <a:xfrm>
            <a:off x="760413" y="595313"/>
            <a:ext cx="8002587"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4400">
                <a:solidFill>
                  <a:srgbClr val="000000"/>
                </a:solidFill>
                <a:latin typeface="Calibri" pitchFamily="34" charset="0"/>
              </a:rPr>
              <a:t> Two execution strategies</a:t>
            </a:r>
            <a:endParaRPr lang="en-US" altLang="en-US" sz="3600">
              <a:solidFill>
                <a:srgbClr val="000000"/>
              </a:solidFill>
              <a:latin typeface="Calibri" pitchFamily="34" charset="0"/>
            </a:endParaRPr>
          </a:p>
        </p:txBody>
      </p:sp>
      <p:sp>
        <p:nvSpPr>
          <p:cNvPr id="15364" name="Text Box 2"/>
          <p:cNvSpPr txBox="1">
            <a:spLocks noChangeArrowheads="1"/>
          </p:cNvSpPr>
          <p:nvPr/>
        </p:nvSpPr>
        <p:spPr bwMode="auto">
          <a:xfrm>
            <a:off x="352425" y="5310188"/>
            <a:ext cx="83820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2800">
                <a:solidFill>
                  <a:srgbClr val="000000"/>
                </a:solidFill>
                <a:latin typeface="Calibri" pitchFamily="34" charset="0"/>
              </a:rPr>
              <a:t>              Forward chaining          Backward inference</a:t>
            </a:r>
          </a:p>
        </p:txBody>
      </p:sp>
      <p:sp>
        <p:nvSpPr>
          <p:cNvPr id="15365" name="Rectangle à coins arrondis 1"/>
          <p:cNvSpPr>
            <a:spLocks noChangeArrowheads="1"/>
          </p:cNvSpPr>
          <p:nvPr/>
        </p:nvSpPr>
        <p:spPr bwMode="auto">
          <a:xfrm>
            <a:off x="1879600" y="2109788"/>
            <a:ext cx="1676400" cy="914400"/>
          </a:xfrm>
          <a:prstGeom prst="roundRect">
            <a:avLst>
              <a:gd name="adj" fmla="val 16667"/>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buClr>
                <a:srgbClr val="000000"/>
              </a:buClr>
              <a:buSzPct val="100000"/>
              <a:buFont typeface="Times New Roman" pitchFamily="18" charset="0"/>
              <a:buNone/>
            </a:pPr>
            <a:r>
              <a:rPr lang="en-US" altLang="en-US"/>
              <a:t>PPL program</a:t>
            </a:r>
          </a:p>
          <a:p>
            <a:pPr algn="ctr" eaLnBrk="1" hangingPunct="1">
              <a:buClr>
                <a:srgbClr val="000000"/>
              </a:buClr>
              <a:buSzPct val="100000"/>
              <a:buFont typeface="Times New Roman" pitchFamily="18" charset="0"/>
              <a:buNone/>
            </a:pPr>
            <a:r>
              <a:rPr lang="en-US" altLang="en-US"/>
              <a:t>(Church)</a:t>
            </a:r>
          </a:p>
        </p:txBody>
      </p:sp>
      <p:sp>
        <p:nvSpPr>
          <p:cNvPr id="15366" name="Flèche vers le bas 2"/>
          <p:cNvSpPr>
            <a:spLocks noChangeArrowheads="1"/>
          </p:cNvSpPr>
          <p:nvPr/>
        </p:nvSpPr>
        <p:spPr bwMode="auto">
          <a:xfrm>
            <a:off x="2439988" y="3100388"/>
            <a:ext cx="485775" cy="1219200"/>
          </a:xfrm>
          <a:prstGeom prst="downArrow">
            <a:avLst>
              <a:gd name="adj1" fmla="val 50000"/>
              <a:gd name="adj2" fmla="val 49882"/>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itchFamily="18" charset="0"/>
              <a:buNone/>
            </a:pPr>
            <a:endParaRPr lang="en-US" altLang="en-US"/>
          </a:p>
        </p:txBody>
      </p:sp>
      <p:sp>
        <p:nvSpPr>
          <p:cNvPr id="15367" name="Rectangle à coins arrondis 6"/>
          <p:cNvSpPr>
            <a:spLocks noChangeArrowheads="1"/>
          </p:cNvSpPr>
          <p:nvPr/>
        </p:nvSpPr>
        <p:spPr bwMode="auto">
          <a:xfrm>
            <a:off x="2070100" y="4427538"/>
            <a:ext cx="1295400" cy="914400"/>
          </a:xfrm>
          <a:prstGeom prst="roundRect">
            <a:avLst>
              <a:gd name="adj" fmla="val 16667"/>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buClr>
                <a:srgbClr val="000000"/>
              </a:buClr>
              <a:buSzPct val="100000"/>
              <a:buFont typeface="Times New Roman" pitchFamily="18" charset="0"/>
              <a:buNone/>
            </a:pPr>
            <a:r>
              <a:rPr lang="en-US" altLang="en-US"/>
              <a:t>Samples</a:t>
            </a:r>
          </a:p>
        </p:txBody>
      </p:sp>
      <p:sp>
        <p:nvSpPr>
          <p:cNvPr id="15368" name="Rectangle à coins arrondis 11"/>
          <p:cNvSpPr>
            <a:spLocks noChangeArrowheads="1"/>
          </p:cNvSpPr>
          <p:nvPr/>
        </p:nvSpPr>
        <p:spPr bwMode="auto">
          <a:xfrm>
            <a:off x="5211763" y="2049463"/>
            <a:ext cx="1866900" cy="1066800"/>
          </a:xfrm>
          <a:prstGeom prst="roundRect">
            <a:avLst>
              <a:gd name="adj" fmla="val 16667"/>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buClr>
                <a:srgbClr val="000000"/>
              </a:buClr>
              <a:buSzPct val="100000"/>
              <a:buFont typeface="Times New Roman" pitchFamily="18" charset="0"/>
              <a:buNone/>
            </a:pPr>
            <a:r>
              <a:rPr lang="en-US" altLang="en-US"/>
              <a:t>PPL program</a:t>
            </a:r>
          </a:p>
          <a:p>
            <a:pPr algn="ctr" eaLnBrk="1" hangingPunct="1">
              <a:buClr>
                <a:srgbClr val="000000"/>
              </a:buClr>
              <a:buSzPct val="100000"/>
              <a:buFont typeface="Times New Roman" pitchFamily="18" charset="0"/>
              <a:buNone/>
            </a:pPr>
            <a:r>
              <a:rPr lang="en-US" altLang="en-US"/>
              <a:t>(Church)</a:t>
            </a:r>
          </a:p>
        </p:txBody>
      </p:sp>
      <p:sp>
        <p:nvSpPr>
          <p:cNvPr id="15369" name="Flèche vers le bas 12"/>
          <p:cNvSpPr>
            <a:spLocks noChangeArrowheads="1"/>
          </p:cNvSpPr>
          <p:nvPr/>
        </p:nvSpPr>
        <p:spPr bwMode="auto">
          <a:xfrm>
            <a:off x="5630863" y="3244850"/>
            <a:ext cx="484187" cy="1090613"/>
          </a:xfrm>
          <a:prstGeom prst="downArrow">
            <a:avLst>
              <a:gd name="adj1" fmla="val 50000"/>
              <a:gd name="adj2" fmla="val 50076"/>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itchFamily="18" charset="0"/>
              <a:buNone/>
            </a:pPr>
            <a:endParaRPr lang="en-US" altLang="en-US"/>
          </a:p>
        </p:txBody>
      </p:sp>
      <p:sp>
        <p:nvSpPr>
          <p:cNvPr id="15370" name="Rectangle à coins arrondis 13"/>
          <p:cNvSpPr>
            <a:spLocks noChangeArrowheads="1"/>
          </p:cNvSpPr>
          <p:nvPr/>
        </p:nvSpPr>
        <p:spPr bwMode="auto">
          <a:xfrm>
            <a:off x="5440363" y="4508500"/>
            <a:ext cx="1638300" cy="914400"/>
          </a:xfrm>
          <a:prstGeom prst="roundRect">
            <a:avLst>
              <a:gd name="adj" fmla="val 16667"/>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buClr>
                <a:srgbClr val="000000"/>
              </a:buClr>
              <a:buSzPct val="100000"/>
              <a:buFont typeface="Times New Roman" pitchFamily="18" charset="0"/>
              <a:buNone/>
            </a:pPr>
            <a:r>
              <a:rPr lang="en-US" altLang="en-US"/>
              <a:t>Observations</a:t>
            </a:r>
          </a:p>
        </p:txBody>
      </p:sp>
      <p:sp>
        <p:nvSpPr>
          <p:cNvPr id="15371" name="Flèche vers le bas 8"/>
          <p:cNvSpPr>
            <a:spLocks noChangeArrowheads="1"/>
          </p:cNvSpPr>
          <p:nvPr/>
        </p:nvSpPr>
        <p:spPr bwMode="auto">
          <a:xfrm rot="10800000">
            <a:off x="6283325" y="3244850"/>
            <a:ext cx="485775" cy="979488"/>
          </a:xfrm>
          <a:prstGeom prst="downArrow">
            <a:avLst>
              <a:gd name="adj1" fmla="val 50000"/>
              <a:gd name="adj2" fmla="val 49942"/>
            </a:avLst>
          </a:prstGeom>
          <a:solidFill>
            <a:srgbClr val="FFC000"/>
          </a:solidFill>
          <a:ln w="9525" algn="ctr">
            <a:solidFill>
              <a:schemeClr val="tx1"/>
            </a:solidFill>
            <a:round/>
            <a:headEnd/>
            <a:tailEnd/>
          </a:ln>
        </p:spPr>
        <p:txBody>
          <a:bodyPr/>
          <a:lstStyle/>
          <a:p>
            <a:pPr eaLnBrk="1" hangingPunct="1">
              <a:buClr>
                <a:srgbClr val="000000"/>
              </a:buClr>
              <a:buSzPct val="100000"/>
              <a:buFont typeface="Times New Roman" pitchFamily="18" charset="0"/>
              <a:buNone/>
            </a:pPr>
            <a:endParaRPr lang="en-US" altLang="en-US">
              <a:solidFill>
                <a:srgbClr val="FFC000"/>
              </a:solidFill>
            </a:endParaRPr>
          </a:p>
        </p:txBody>
      </p:sp>
      <p:sp>
        <p:nvSpPr>
          <p:cNvPr id="15372" name="Text Box 2"/>
          <p:cNvSpPr txBox="1">
            <a:spLocks noChangeArrowheads="1"/>
          </p:cNvSpPr>
          <p:nvPr/>
        </p:nvSpPr>
        <p:spPr bwMode="auto">
          <a:xfrm>
            <a:off x="228600" y="1392238"/>
            <a:ext cx="83820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2800">
                <a:solidFill>
                  <a:srgbClr val="000000"/>
                </a:solidFill>
                <a:latin typeface="Calibri" pitchFamily="34" charset="0"/>
              </a:rPr>
              <a:t>               write a distribution          ask a question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2"/>
          <p:cNvSpPr txBox="1">
            <a:spLocks noChangeArrowheads="1"/>
          </p:cNvSpPr>
          <p:nvPr/>
        </p:nvSpPr>
        <p:spPr bwMode="auto">
          <a:xfrm>
            <a:off x="839788" y="1852613"/>
            <a:ext cx="70104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marL="571500" indent="-571500" eaLnBrk="1" hangingPunct="1">
              <a:buSzPct val="100000"/>
              <a:buFont typeface="Arial" panose="020B0604020202020204" pitchFamily="34" charset="0"/>
              <a:buChar char="•"/>
              <a:defRPr/>
            </a:pPr>
            <a:endParaRPr lang="en-US" altLang="en-US" sz="2800" dirty="0" smtClean="0">
              <a:solidFill>
                <a:srgbClr val="000000"/>
              </a:solidFill>
              <a:latin typeface="Calibri" pitchFamily="34" charset="0"/>
            </a:endParaRPr>
          </a:p>
          <a:p>
            <a:pPr eaLnBrk="1" hangingPunct="1">
              <a:buSzPct val="100000"/>
              <a:defRPr/>
            </a:pPr>
            <a:r>
              <a:rPr lang="en-US" altLang="en-US" sz="2800" dirty="0" err="1" smtClean="0">
                <a:solidFill>
                  <a:srgbClr val="00B0F0"/>
                </a:solidFill>
                <a:latin typeface="Calibri" pitchFamily="34" charset="0"/>
              </a:rPr>
              <a:t>int</a:t>
            </a:r>
            <a:r>
              <a:rPr lang="en-US" altLang="en-US" sz="2800" dirty="0" smtClean="0">
                <a:solidFill>
                  <a:srgbClr val="00B0F0"/>
                </a:solidFill>
                <a:latin typeface="Calibri" pitchFamily="34" charset="0"/>
              </a:rPr>
              <a:t> function add(</a:t>
            </a:r>
            <a:r>
              <a:rPr lang="en-US" altLang="en-US" sz="2800" dirty="0" err="1" smtClean="0">
                <a:solidFill>
                  <a:srgbClr val="00B0F0"/>
                </a:solidFill>
                <a:latin typeface="Calibri" pitchFamily="34" charset="0"/>
              </a:rPr>
              <a:t>int</a:t>
            </a:r>
            <a:r>
              <a:rPr lang="en-US" altLang="en-US" sz="2800" dirty="0" smtClean="0">
                <a:solidFill>
                  <a:srgbClr val="00B0F0"/>
                </a:solidFill>
                <a:latin typeface="Calibri" pitchFamily="34" charset="0"/>
              </a:rPr>
              <a:t> a, </a:t>
            </a:r>
            <a:r>
              <a:rPr lang="en-US" altLang="en-US" sz="2800" dirty="0" err="1" smtClean="0">
                <a:solidFill>
                  <a:srgbClr val="00B0F0"/>
                </a:solidFill>
                <a:latin typeface="Calibri" pitchFamily="34" charset="0"/>
              </a:rPr>
              <a:t>int</a:t>
            </a:r>
            <a:r>
              <a:rPr lang="en-US" altLang="en-US" sz="2800" dirty="0" smtClean="0">
                <a:solidFill>
                  <a:srgbClr val="00B0F0"/>
                </a:solidFill>
                <a:latin typeface="Calibri" pitchFamily="34" charset="0"/>
              </a:rPr>
              <a:t> b)</a:t>
            </a:r>
          </a:p>
          <a:p>
            <a:pPr eaLnBrk="1" hangingPunct="1">
              <a:buSzPct val="100000"/>
              <a:defRPr/>
            </a:pPr>
            <a:r>
              <a:rPr lang="en-US" altLang="en-US" sz="2800" dirty="0" smtClean="0">
                <a:solidFill>
                  <a:srgbClr val="00B0F0"/>
                </a:solidFill>
                <a:latin typeface="Calibri" pitchFamily="34" charset="0"/>
              </a:rPr>
              <a:t>return a + b</a:t>
            </a:r>
          </a:p>
          <a:p>
            <a:pPr eaLnBrk="1" hangingPunct="1">
              <a:buSzPct val="100000"/>
              <a:defRPr/>
            </a:pPr>
            <a:endParaRPr lang="en-US" altLang="en-US" sz="2800" dirty="0">
              <a:solidFill>
                <a:srgbClr val="00B0F0"/>
              </a:solidFill>
              <a:latin typeface="Calibri" pitchFamily="34" charset="0"/>
            </a:endParaRPr>
          </a:p>
          <a:p>
            <a:pPr eaLnBrk="1" hangingPunct="1">
              <a:buSzPct val="100000"/>
              <a:defRPr/>
            </a:pPr>
            <a:r>
              <a:rPr lang="en-US" altLang="en-US" sz="2800" dirty="0" smtClean="0">
                <a:solidFill>
                  <a:srgbClr val="00B0F0"/>
                </a:solidFill>
                <a:latin typeface="Calibri" pitchFamily="34" charset="0"/>
              </a:rPr>
              <a:t>add(3, 2)</a:t>
            </a:r>
          </a:p>
          <a:p>
            <a:pPr eaLnBrk="1" hangingPunct="1">
              <a:buSzPct val="100000"/>
              <a:defRPr/>
            </a:pPr>
            <a:r>
              <a:rPr lang="en-US" altLang="en-US" sz="2800" dirty="0">
                <a:solidFill>
                  <a:srgbClr val="00B0F0"/>
                </a:solidFill>
                <a:latin typeface="Calibri" pitchFamily="34" charset="0"/>
              </a:rPr>
              <a:t>5</a:t>
            </a:r>
            <a:endParaRPr lang="en-US" altLang="en-US" sz="2800" dirty="0" smtClean="0">
              <a:solidFill>
                <a:srgbClr val="00B0F0"/>
              </a:solidFill>
              <a:latin typeface="Calibri" pitchFamily="34" charset="0"/>
            </a:endParaRPr>
          </a:p>
          <a:p>
            <a:pPr eaLnBrk="1" hangingPunct="1">
              <a:buSzPct val="100000"/>
              <a:defRPr/>
            </a:pPr>
            <a:endParaRPr lang="en-US" altLang="en-US" sz="2800" dirty="0" smtClean="0">
              <a:solidFill>
                <a:srgbClr val="000000"/>
              </a:solidFill>
              <a:latin typeface="Calibri" pitchFamily="34" charset="0"/>
            </a:endParaRPr>
          </a:p>
        </p:txBody>
      </p:sp>
      <p:sp>
        <p:nvSpPr>
          <p:cNvPr id="4100" name="Text Box 2"/>
          <p:cNvSpPr txBox="1">
            <a:spLocks noChangeArrowheads="1"/>
          </p:cNvSpPr>
          <p:nvPr/>
        </p:nvSpPr>
        <p:spPr bwMode="auto">
          <a:xfrm>
            <a:off x="839788" y="3886200"/>
            <a:ext cx="7313612"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2800" dirty="0">
                <a:solidFill>
                  <a:srgbClr val="000000"/>
                </a:solidFill>
                <a:latin typeface="Calibri" pitchFamily="34" charset="0"/>
              </a:rPr>
              <a:t>Deterministic </a:t>
            </a:r>
            <a:r>
              <a:rPr lang="en-US" altLang="en-US" sz="2800" dirty="0" smtClean="0">
                <a:solidFill>
                  <a:srgbClr val="000000"/>
                </a:solidFill>
                <a:latin typeface="Calibri" pitchFamily="34" charset="0"/>
              </a:rPr>
              <a:t>program is </a:t>
            </a:r>
            <a:r>
              <a:rPr lang="en-US" altLang="en-US" sz="2800" dirty="0">
                <a:solidFill>
                  <a:srgbClr val="000000"/>
                </a:solidFill>
                <a:latin typeface="Calibri" pitchFamily="34" charset="0"/>
              </a:rPr>
              <a:t>a very precise model - the </a:t>
            </a:r>
            <a:r>
              <a:rPr lang="en-US" altLang="en-US" sz="2800" u="sng" dirty="0">
                <a:solidFill>
                  <a:srgbClr val="000000"/>
                </a:solidFill>
                <a:latin typeface="Calibri" pitchFamily="34" charset="0"/>
              </a:rPr>
              <a:t>same input </a:t>
            </a:r>
            <a:r>
              <a:rPr lang="en-US" altLang="en-US" sz="2800" dirty="0">
                <a:solidFill>
                  <a:srgbClr val="000000"/>
                </a:solidFill>
                <a:latin typeface="Calibri" pitchFamily="34" charset="0"/>
              </a:rPr>
              <a:t>always produces the </a:t>
            </a:r>
            <a:r>
              <a:rPr lang="en-US" altLang="en-US" sz="2800" u="sng" dirty="0">
                <a:solidFill>
                  <a:srgbClr val="000000"/>
                </a:solidFill>
                <a:latin typeface="Calibri" pitchFamily="34" charset="0"/>
              </a:rPr>
              <a:t>same output</a:t>
            </a:r>
          </a:p>
        </p:txBody>
      </p:sp>
      <p:sp>
        <p:nvSpPr>
          <p:cNvPr id="4101" name="Text Box 2"/>
          <p:cNvSpPr txBox="1">
            <a:spLocks noChangeArrowheads="1"/>
          </p:cNvSpPr>
          <p:nvPr/>
        </p:nvSpPr>
        <p:spPr bwMode="auto">
          <a:xfrm>
            <a:off x="844550" y="92075"/>
            <a:ext cx="8027988"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3600">
                <a:solidFill>
                  <a:srgbClr val="000000"/>
                </a:solidFill>
                <a:latin typeface="Calibri" pitchFamily="34" charset="0"/>
              </a:rPr>
              <a:t>Something simple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87" name="Text Box 2"/>
          <p:cNvSpPr txBox="1">
            <a:spLocks noChangeArrowheads="1"/>
          </p:cNvSpPr>
          <p:nvPr/>
        </p:nvSpPr>
        <p:spPr bwMode="auto">
          <a:xfrm>
            <a:off x="457200" y="273050"/>
            <a:ext cx="8229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4400" dirty="0">
                <a:solidFill>
                  <a:srgbClr val="000000"/>
                </a:solidFill>
                <a:latin typeface="Calibri" pitchFamily="34" charset="0"/>
              </a:rPr>
              <a:t>   </a:t>
            </a:r>
            <a:r>
              <a:rPr lang="en-US" altLang="en-US" sz="3600" dirty="0">
                <a:solidFill>
                  <a:srgbClr val="000000"/>
                </a:solidFill>
                <a:latin typeface="Calibri" pitchFamily="34" charset="0"/>
              </a:rPr>
              <a:t>Queries template</a:t>
            </a:r>
          </a:p>
        </p:txBody>
      </p:sp>
      <p:sp>
        <p:nvSpPr>
          <p:cNvPr id="16388" name="Text Box 2"/>
          <p:cNvSpPr txBox="1">
            <a:spLocks noChangeArrowheads="1"/>
          </p:cNvSpPr>
          <p:nvPr/>
        </p:nvSpPr>
        <p:spPr bwMode="auto">
          <a:xfrm>
            <a:off x="760413" y="1295400"/>
            <a:ext cx="8229600"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endParaRPr lang="en-US" altLang="en-US" sz="1600">
              <a:solidFill>
                <a:srgbClr val="000000"/>
              </a:solidFill>
              <a:latin typeface="Calibri" pitchFamily="34" charset="0"/>
            </a:endParaRPr>
          </a:p>
        </p:txBody>
      </p:sp>
      <p:sp>
        <p:nvSpPr>
          <p:cNvPr id="16389" name="Text Box 2"/>
          <p:cNvSpPr txBox="1">
            <a:spLocks noChangeArrowheads="1"/>
          </p:cNvSpPr>
          <p:nvPr/>
        </p:nvSpPr>
        <p:spPr bwMode="auto">
          <a:xfrm>
            <a:off x="533400" y="1295400"/>
            <a:ext cx="8610600"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2000" dirty="0">
                <a:solidFill>
                  <a:srgbClr val="000000"/>
                </a:solidFill>
                <a:latin typeface="Calibri" pitchFamily="34" charset="0"/>
              </a:rPr>
              <a:t>(</a:t>
            </a:r>
            <a:r>
              <a:rPr lang="en-US" altLang="en-US" sz="2000" dirty="0">
                <a:solidFill>
                  <a:schemeClr val="accent2"/>
                </a:solidFill>
                <a:latin typeface="Calibri" pitchFamily="34" charset="0"/>
              </a:rPr>
              <a:t>query</a:t>
            </a:r>
            <a:r>
              <a:rPr lang="en-US" altLang="en-US" sz="2000" dirty="0">
                <a:solidFill>
                  <a:srgbClr val="000000"/>
                </a:solidFill>
                <a:latin typeface="Calibri" pitchFamily="34" charset="0"/>
              </a:rPr>
              <a:t> </a:t>
            </a:r>
            <a:r>
              <a:rPr lang="en-US" altLang="en-US" sz="2000" dirty="0">
                <a:solidFill>
                  <a:srgbClr val="00B050"/>
                </a:solidFill>
                <a:latin typeface="Calibri" pitchFamily="34" charset="0"/>
              </a:rPr>
              <a:t>;church primitive</a:t>
            </a:r>
          </a:p>
          <a:p>
            <a:pPr eaLnBrk="1" hangingPunct="1">
              <a:buSzPct val="100000"/>
            </a:pPr>
            <a:endParaRPr lang="en-US" altLang="en-US" sz="2000" dirty="0">
              <a:solidFill>
                <a:srgbClr val="000000"/>
              </a:solidFill>
              <a:latin typeface="Calibri" pitchFamily="34" charset="0"/>
            </a:endParaRPr>
          </a:p>
          <a:p>
            <a:pPr eaLnBrk="1" hangingPunct="1">
              <a:buSzPct val="100000"/>
            </a:pPr>
            <a:r>
              <a:rPr lang="en-US" altLang="en-US" sz="2000" dirty="0">
                <a:solidFill>
                  <a:srgbClr val="000000"/>
                </a:solidFill>
                <a:latin typeface="Calibri" pitchFamily="34" charset="0"/>
              </a:rPr>
              <a:t>   generative-model </a:t>
            </a:r>
            <a:r>
              <a:rPr lang="en-US" altLang="en-US" sz="2000" dirty="0">
                <a:solidFill>
                  <a:srgbClr val="00B050"/>
                </a:solidFill>
                <a:latin typeface="Calibri" pitchFamily="34" charset="0"/>
              </a:rPr>
              <a:t>;some defines to build our model</a:t>
            </a:r>
          </a:p>
          <a:p>
            <a:pPr eaLnBrk="1" hangingPunct="1">
              <a:buSzPct val="100000"/>
            </a:pPr>
            <a:endParaRPr lang="en-US" altLang="en-US" sz="2000" dirty="0">
              <a:solidFill>
                <a:srgbClr val="000000"/>
              </a:solidFill>
              <a:latin typeface="Calibri" pitchFamily="34" charset="0"/>
            </a:endParaRPr>
          </a:p>
          <a:p>
            <a:pPr eaLnBrk="1" hangingPunct="1">
              <a:buSzPct val="100000"/>
            </a:pPr>
            <a:r>
              <a:rPr lang="en-US" altLang="en-US" sz="2000" dirty="0">
                <a:solidFill>
                  <a:srgbClr val="000000"/>
                </a:solidFill>
                <a:latin typeface="Calibri" pitchFamily="34" charset="0"/>
              </a:rPr>
              <a:t>   </a:t>
            </a:r>
            <a:r>
              <a:rPr lang="en-US" altLang="en-US" sz="2000" dirty="0" smtClean="0">
                <a:solidFill>
                  <a:srgbClr val="000000"/>
                </a:solidFill>
                <a:latin typeface="Calibri" pitchFamily="34" charset="0"/>
              </a:rPr>
              <a:t>what-we-want-to-ask </a:t>
            </a:r>
            <a:r>
              <a:rPr lang="en-US" altLang="en-US" sz="2000" dirty="0">
                <a:solidFill>
                  <a:srgbClr val="00B050"/>
                </a:solidFill>
                <a:latin typeface="Calibri" pitchFamily="34" charset="0"/>
              </a:rPr>
              <a:t>;select the random variable that we are interested in </a:t>
            </a:r>
          </a:p>
          <a:p>
            <a:pPr eaLnBrk="1" hangingPunct="1">
              <a:buSzPct val="100000"/>
            </a:pPr>
            <a:endParaRPr lang="en-US" altLang="en-US" sz="2000" dirty="0">
              <a:solidFill>
                <a:srgbClr val="000000"/>
              </a:solidFill>
              <a:latin typeface="Calibri" pitchFamily="34" charset="0"/>
            </a:endParaRPr>
          </a:p>
          <a:p>
            <a:pPr eaLnBrk="1" hangingPunct="1">
              <a:buSzPct val="100000"/>
            </a:pPr>
            <a:r>
              <a:rPr lang="en-US" altLang="en-US" sz="2000" dirty="0">
                <a:solidFill>
                  <a:srgbClr val="000000"/>
                </a:solidFill>
                <a:latin typeface="Calibri" pitchFamily="34" charset="0"/>
              </a:rPr>
              <a:t>   what-we-know) </a:t>
            </a:r>
            <a:r>
              <a:rPr lang="en-US" altLang="en-US" sz="2000" dirty="0">
                <a:solidFill>
                  <a:srgbClr val="00B050"/>
                </a:solidFill>
                <a:latin typeface="Calibri" pitchFamily="34" charset="0"/>
              </a:rPr>
              <a:t>;give a list of </a:t>
            </a:r>
            <a:r>
              <a:rPr lang="en-US" altLang="en-US" sz="2000" dirty="0" smtClean="0">
                <a:solidFill>
                  <a:srgbClr val="00B050"/>
                </a:solidFill>
                <a:latin typeface="Calibri" pitchFamily="34" charset="0"/>
              </a:rPr>
              <a:t>conditions/observations</a:t>
            </a:r>
            <a:endParaRPr lang="en-US" altLang="en-US" sz="2000" dirty="0">
              <a:solidFill>
                <a:srgbClr val="00B050"/>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1" name="Text Box 2"/>
          <p:cNvSpPr txBox="1">
            <a:spLocks noChangeArrowheads="1"/>
          </p:cNvSpPr>
          <p:nvPr/>
        </p:nvSpPr>
        <p:spPr bwMode="auto">
          <a:xfrm>
            <a:off x="457200" y="273050"/>
            <a:ext cx="8229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4400">
                <a:solidFill>
                  <a:srgbClr val="000000"/>
                </a:solidFill>
                <a:latin typeface="Calibri" pitchFamily="34" charset="0"/>
              </a:rPr>
              <a:t>   </a:t>
            </a:r>
            <a:r>
              <a:rPr lang="en-US" altLang="en-US" sz="3600">
                <a:solidFill>
                  <a:srgbClr val="000000"/>
                </a:solidFill>
                <a:latin typeface="Calibri" pitchFamily="34" charset="0"/>
              </a:rPr>
              <a:t>Example of “rejection-query”</a:t>
            </a:r>
          </a:p>
        </p:txBody>
      </p:sp>
      <p:sp>
        <p:nvSpPr>
          <p:cNvPr id="17412" name="Text Box 2"/>
          <p:cNvSpPr txBox="1">
            <a:spLocks noChangeArrowheads="1"/>
          </p:cNvSpPr>
          <p:nvPr/>
        </p:nvSpPr>
        <p:spPr bwMode="auto">
          <a:xfrm>
            <a:off x="760413" y="1295400"/>
            <a:ext cx="8229600"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endParaRPr lang="en-US" altLang="en-US" sz="1600">
              <a:solidFill>
                <a:srgbClr val="000000"/>
              </a:solidFill>
              <a:latin typeface="Calibri" pitchFamily="34" charset="0"/>
            </a:endParaRPr>
          </a:p>
        </p:txBody>
      </p:sp>
      <p:sp>
        <p:nvSpPr>
          <p:cNvPr id="17413" name="Text Box 2"/>
          <p:cNvSpPr txBox="1">
            <a:spLocks noChangeArrowheads="1"/>
          </p:cNvSpPr>
          <p:nvPr/>
        </p:nvSpPr>
        <p:spPr bwMode="auto">
          <a:xfrm>
            <a:off x="847725" y="1447800"/>
            <a:ext cx="8229600"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1600" dirty="0">
                <a:solidFill>
                  <a:srgbClr val="000000"/>
                </a:solidFill>
                <a:latin typeface="Calibri" pitchFamily="34" charset="0"/>
              </a:rPr>
              <a:t>(define (take-sample) </a:t>
            </a:r>
            <a:r>
              <a:rPr lang="en-US" altLang="en-US" sz="1600" dirty="0">
                <a:solidFill>
                  <a:srgbClr val="00B050"/>
                </a:solidFill>
                <a:latin typeface="Calibri" pitchFamily="34" charset="0"/>
              </a:rPr>
              <a:t>;name of our program/function</a:t>
            </a:r>
          </a:p>
          <a:p>
            <a:pPr eaLnBrk="1" hangingPunct="1">
              <a:buSzPct val="100000"/>
            </a:pPr>
            <a:r>
              <a:rPr lang="en-US" altLang="en-US" sz="1600" dirty="0">
                <a:solidFill>
                  <a:srgbClr val="000000"/>
                </a:solidFill>
                <a:latin typeface="Calibri" pitchFamily="34" charset="0"/>
              </a:rPr>
              <a:t>  (rejection-query </a:t>
            </a:r>
            <a:r>
              <a:rPr lang="en-US" altLang="en-US" sz="1600" dirty="0">
                <a:solidFill>
                  <a:srgbClr val="00B050"/>
                </a:solidFill>
                <a:latin typeface="Calibri" pitchFamily="34" charset="0"/>
              </a:rPr>
              <a:t>;implemented for us using rejection sampling</a:t>
            </a:r>
          </a:p>
          <a:p>
            <a:pPr eaLnBrk="1" hangingPunct="1">
              <a:buSzPct val="100000"/>
            </a:pPr>
            <a:endParaRPr lang="en-US" altLang="en-US" sz="1600" dirty="0">
              <a:solidFill>
                <a:srgbClr val="000000"/>
              </a:solidFill>
              <a:latin typeface="Calibri" pitchFamily="34" charset="0"/>
            </a:endParaRPr>
          </a:p>
          <a:p>
            <a:pPr eaLnBrk="1" hangingPunct="1">
              <a:buSzPct val="100000"/>
            </a:pPr>
            <a:r>
              <a:rPr lang="en-US" altLang="en-US" sz="1600" dirty="0">
                <a:solidFill>
                  <a:srgbClr val="000000"/>
                </a:solidFill>
                <a:latin typeface="Calibri" pitchFamily="34" charset="0"/>
              </a:rPr>
              <a:t>   (define A (if (flip) 1 0))</a:t>
            </a:r>
          </a:p>
          <a:p>
            <a:pPr eaLnBrk="1" hangingPunct="1">
              <a:buSzPct val="100000"/>
            </a:pPr>
            <a:r>
              <a:rPr lang="en-US" altLang="en-US" sz="1600" dirty="0">
                <a:solidFill>
                  <a:srgbClr val="000000"/>
                </a:solidFill>
                <a:latin typeface="Calibri" pitchFamily="34" charset="0"/>
              </a:rPr>
              <a:t>   (define B (if (flip) 1 0))</a:t>
            </a:r>
          </a:p>
          <a:p>
            <a:pPr eaLnBrk="1" hangingPunct="1">
              <a:buSzPct val="100000"/>
            </a:pPr>
            <a:r>
              <a:rPr lang="en-US" altLang="en-US" sz="1600" dirty="0">
                <a:solidFill>
                  <a:srgbClr val="000000"/>
                </a:solidFill>
                <a:latin typeface="Calibri" pitchFamily="34" charset="0"/>
              </a:rPr>
              <a:t>   (define C (if (flip) 1 0))</a:t>
            </a:r>
          </a:p>
          <a:p>
            <a:pPr eaLnBrk="1" hangingPunct="1">
              <a:buSzPct val="100000"/>
            </a:pPr>
            <a:r>
              <a:rPr lang="en-US" altLang="en-US" sz="1600" dirty="0">
                <a:solidFill>
                  <a:srgbClr val="000000"/>
                </a:solidFill>
                <a:latin typeface="Calibri" pitchFamily="34" charset="0"/>
              </a:rPr>
              <a:t>   (define D (+ A B C))</a:t>
            </a:r>
          </a:p>
          <a:p>
            <a:pPr eaLnBrk="1" hangingPunct="1">
              <a:buSzPct val="100000"/>
            </a:pPr>
            <a:endParaRPr lang="en-US" altLang="en-US" sz="1600" dirty="0">
              <a:solidFill>
                <a:srgbClr val="000000"/>
              </a:solidFill>
              <a:latin typeface="Calibri" pitchFamily="34" charset="0"/>
            </a:endParaRPr>
          </a:p>
          <a:p>
            <a:pPr eaLnBrk="1" hangingPunct="1">
              <a:buSzPct val="100000"/>
            </a:pPr>
            <a:r>
              <a:rPr lang="en-US" altLang="en-US" sz="1600" dirty="0">
                <a:solidFill>
                  <a:srgbClr val="000000"/>
                </a:solidFill>
                <a:latin typeface="Calibri" pitchFamily="34" charset="0"/>
              </a:rPr>
              <a:t>   A </a:t>
            </a:r>
            <a:r>
              <a:rPr lang="en-US" altLang="en-US" sz="1600" dirty="0">
                <a:solidFill>
                  <a:srgbClr val="00B050"/>
                </a:solidFill>
                <a:latin typeface="Calibri" pitchFamily="34" charset="0"/>
              </a:rPr>
              <a:t>;the random variable of interest </a:t>
            </a:r>
            <a:endParaRPr lang="en-US" altLang="en-US" sz="1600" dirty="0">
              <a:solidFill>
                <a:srgbClr val="000000"/>
              </a:solidFill>
              <a:latin typeface="Calibri" pitchFamily="34" charset="0"/>
            </a:endParaRPr>
          </a:p>
          <a:p>
            <a:pPr eaLnBrk="1" hangingPunct="1">
              <a:buSzPct val="100000"/>
            </a:pPr>
            <a:endParaRPr lang="en-US" altLang="en-US" sz="1600" dirty="0">
              <a:solidFill>
                <a:srgbClr val="000000"/>
              </a:solidFill>
              <a:latin typeface="Calibri" pitchFamily="34" charset="0"/>
            </a:endParaRPr>
          </a:p>
          <a:p>
            <a:pPr eaLnBrk="1" hangingPunct="1">
              <a:buSzPct val="100000"/>
            </a:pPr>
            <a:r>
              <a:rPr lang="en-US" altLang="en-US" sz="1600" dirty="0">
                <a:solidFill>
                  <a:srgbClr val="000000"/>
                </a:solidFill>
                <a:latin typeface="Calibri" pitchFamily="34" charset="0"/>
              </a:rPr>
              <a:t>   (condition (equal? D 3)))) </a:t>
            </a:r>
            <a:r>
              <a:rPr lang="en-US" altLang="en-US" sz="1600" dirty="0">
                <a:solidFill>
                  <a:srgbClr val="00B050"/>
                </a:solidFill>
                <a:latin typeface="Calibri" pitchFamily="34" charset="0"/>
              </a:rPr>
              <a:t>;constraints to our model</a:t>
            </a:r>
            <a:endParaRPr lang="en-US" altLang="en-US" sz="1600" dirty="0">
              <a:solidFill>
                <a:srgbClr val="000000"/>
              </a:solidFill>
              <a:latin typeface="Calibri" pitchFamily="34" charset="0"/>
            </a:endParaRPr>
          </a:p>
          <a:p>
            <a:pPr eaLnBrk="1" hangingPunct="1">
              <a:buSzPct val="100000"/>
            </a:pPr>
            <a:endParaRPr lang="en-US" altLang="en-US" sz="1600" dirty="0">
              <a:solidFill>
                <a:srgbClr val="000000"/>
              </a:solidFill>
              <a:latin typeface="Calibri" pitchFamily="34" charset="0"/>
            </a:endParaRPr>
          </a:p>
          <a:p>
            <a:pPr eaLnBrk="1" hangingPunct="1">
              <a:buSzPct val="100000"/>
            </a:pPr>
            <a:r>
              <a:rPr lang="en-US" altLang="en-US" sz="1600" dirty="0">
                <a:solidFill>
                  <a:srgbClr val="000000"/>
                </a:solidFill>
                <a:latin typeface="Calibri" pitchFamily="34" charset="0"/>
              </a:rPr>
              <a:t>(</a:t>
            </a:r>
            <a:r>
              <a:rPr lang="en-US" altLang="en-US" sz="1600" dirty="0" err="1">
                <a:solidFill>
                  <a:srgbClr val="000000"/>
                </a:solidFill>
                <a:latin typeface="Calibri" pitchFamily="34" charset="0"/>
              </a:rPr>
              <a:t>hist</a:t>
            </a:r>
            <a:r>
              <a:rPr lang="en-US" altLang="en-US" sz="1600" dirty="0">
                <a:solidFill>
                  <a:srgbClr val="000000"/>
                </a:solidFill>
                <a:latin typeface="Calibri" pitchFamily="34" charset="0"/>
              </a:rPr>
              <a:t> (repeat 100 take-sample) "Value of A, given that D is 3")</a:t>
            </a:r>
          </a:p>
        </p:txBody>
      </p:sp>
      <p:pic>
        <p:nvPicPr>
          <p:cNvPr id="174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4800600"/>
            <a:ext cx="7183438" cy="1219200"/>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5" name="Text Box 2"/>
          <p:cNvSpPr txBox="1">
            <a:spLocks noChangeArrowheads="1"/>
          </p:cNvSpPr>
          <p:nvPr/>
        </p:nvSpPr>
        <p:spPr bwMode="auto">
          <a:xfrm>
            <a:off x="457200" y="273050"/>
            <a:ext cx="8229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4400">
                <a:solidFill>
                  <a:srgbClr val="000000"/>
                </a:solidFill>
                <a:latin typeface="Calibri" pitchFamily="34" charset="0"/>
              </a:rPr>
              <a:t>   </a:t>
            </a:r>
            <a:r>
              <a:rPr lang="en-US" altLang="en-US" sz="3600">
                <a:solidFill>
                  <a:srgbClr val="000000"/>
                </a:solidFill>
                <a:latin typeface="Calibri" pitchFamily="34" charset="0"/>
              </a:rPr>
              <a:t>Example of “mh-query”</a:t>
            </a:r>
          </a:p>
        </p:txBody>
      </p:sp>
      <p:sp>
        <p:nvSpPr>
          <p:cNvPr id="18436" name="Text Box 2"/>
          <p:cNvSpPr txBox="1">
            <a:spLocks noChangeArrowheads="1"/>
          </p:cNvSpPr>
          <p:nvPr/>
        </p:nvSpPr>
        <p:spPr bwMode="auto">
          <a:xfrm>
            <a:off x="760413" y="1295400"/>
            <a:ext cx="8229600"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1600" dirty="0">
                <a:solidFill>
                  <a:srgbClr val="000000"/>
                </a:solidFill>
                <a:latin typeface="Calibri" pitchFamily="34" charset="0"/>
              </a:rPr>
              <a:t>(define samples</a:t>
            </a:r>
          </a:p>
          <a:p>
            <a:pPr eaLnBrk="1" hangingPunct="1">
              <a:buSzPct val="100000"/>
            </a:pPr>
            <a:r>
              <a:rPr lang="en-US" altLang="en-US" sz="1600" dirty="0">
                <a:solidFill>
                  <a:srgbClr val="000000"/>
                </a:solidFill>
                <a:latin typeface="Calibri" pitchFamily="34" charset="0"/>
              </a:rPr>
              <a:t>  (</a:t>
            </a:r>
            <a:r>
              <a:rPr lang="en-US" altLang="en-US" sz="1600" dirty="0" err="1">
                <a:solidFill>
                  <a:srgbClr val="000000"/>
                </a:solidFill>
                <a:latin typeface="Calibri" pitchFamily="34" charset="0"/>
              </a:rPr>
              <a:t>mh</a:t>
            </a:r>
            <a:r>
              <a:rPr lang="en-US" altLang="en-US" sz="1600" dirty="0">
                <a:solidFill>
                  <a:srgbClr val="000000"/>
                </a:solidFill>
                <a:latin typeface="Calibri" pitchFamily="34" charset="0"/>
              </a:rPr>
              <a:t>-query </a:t>
            </a:r>
            <a:r>
              <a:rPr lang="en-US" altLang="en-US" sz="1600" dirty="0">
                <a:solidFill>
                  <a:srgbClr val="00B050"/>
                </a:solidFill>
                <a:latin typeface="Calibri" pitchFamily="34" charset="0"/>
              </a:rPr>
              <a:t>;we ask/search/infer for something</a:t>
            </a:r>
          </a:p>
          <a:p>
            <a:pPr eaLnBrk="1" hangingPunct="1">
              <a:buSzPct val="100000"/>
            </a:pPr>
            <a:r>
              <a:rPr lang="en-US" altLang="en-US" sz="1600" dirty="0">
                <a:solidFill>
                  <a:srgbClr val="000000"/>
                </a:solidFill>
                <a:latin typeface="Calibri" pitchFamily="34" charset="0"/>
              </a:rPr>
              <a:t>   100 100 </a:t>
            </a:r>
            <a:r>
              <a:rPr lang="en-US" altLang="en-US" sz="1600" dirty="0">
                <a:solidFill>
                  <a:srgbClr val="00B050"/>
                </a:solidFill>
                <a:latin typeface="Calibri" pitchFamily="34" charset="0"/>
              </a:rPr>
              <a:t>;number </a:t>
            </a:r>
            <a:r>
              <a:rPr lang="en-US" altLang="en-US" sz="1600" dirty="0" smtClean="0">
                <a:solidFill>
                  <a:srgbClr val="00B050"/>
                </a:solidFill>
                <a:latin typeface="Calibri" pitchFamily="34" charset="0"/>
              </a:rPr>
              <a:t>of </a:t>
            </a:r>
            <a:r>
              <a:rPr lang="en-US" altLang="en-US" sz="1600" dirty="0">
                <a:solidFill>
                  <a:srgbClr val="00B050"/>
                </a:solidFill>
                <a:latin typeface="Calibri" pitchFamily="34" charset="0"/>
              </a:rPr>
              <a:t>samples ; lag</a:t>
            </a:r>
          </a:p>
          <a:p>
            <a:pPr eaLnBrk="1" hangingPunct="1">
              <a:buSzPct val="100000"/>
            </a:pPr>
            <a:r>
              <a:rPr lang="en-US" altLang="en-US" sz="1600" dirty="0">
                <a:solidFill>
                  <a:srgbClr val="000000"/>
                </a:solidFill>
                <a:latin typeface="Calibri" pitchFamily="34" charset="0"/>
              </a:rPr>
              <a:t>    </a:t>
            </a:r>
          </a:p>
          <a:p>
            <a:pPr eaLnBrk="1" hangingPunct="1">
              <a:buSzPct val="100000"/>
            </a:pPr>
            <a:r>
              <a:rPr lang="en-US" altLang="en-US" sz="1600" dirty="0">
                <a:solidFill>
                  <a:srgbClr val="000000"/>
                </a:solidFill>
                <a:latin typeface="Calibri" pitchFamily="34" charset="0"/>
              </a:rPr>
              <a:t>   </a:t>
            </a:r>
            <a:r>
              <a:rPr lang="en-US" altLang="en-US" sz="1600" dirty="0">
                <a:solidFill>
                  <a:srgbClr val="00B050"/>
                </a:solidFill>
                <a:latin typeface="Calibri" pitchFamily="34" charset="0"/>
              </a:rPr>
              <a:t>;we define our model</a:t>
            </a:r>
          </a:p>
          <a:p>
            <a:pPr eaLnBrk="1" hangingPunct="1">
              <a:buSzPct val="100000"/>
            </a:pPr>
            <a:r>
              <a:rPr lang="en-US" altLang="en-US" sz="1600" dirty="0">
                <a:solidFill>
                  <a:srgbClr val="000000"/>
                </a:solidFill>
                <a:latin typeface="Calibri" pitchFamily="34" charset="0"/>
              </a:rPr>
              <a:t>   (define A (if (flip) 1 0))</a:t>
            </a:r>
          </a:p>
          <a:p>
            <a:pPr eaLnBrk="1" hangingPunct="1">
              <a:buSzPct val="100000"/>
            </a:pPr>
            <a:r>
              <a:rPr lang="en-US" altLang="en-US" sz="1600" dirty="0">
                <a:solidFill>
                  <a:srgbClr val="000000"/>
                </a:solidFill>
                <a:latin typeface="Calibri" pitchFamily="34" charset="0"/>
              </a:rPr>
              <a:t>   (define B (if (flip) 1 0))</a:t>
            </a:r>
          </a:p>
          <a:p>
            <a:pPr eaLnBrk="1" hangingPunct="1">
              <a:buSzPct val="100000"/>
            </a:pPr>
            <a:r>
              <a:rPr lang="en-US" altLang="en-US" sz="1600" dirty="0">
                <a:solidFill>
                  <a:srgbClr val="000000"/>
                </a:solidFill>
                <a:latin typeface="Calibri" pitchFamily="34" charset="0"/>
              </a:rPr>
              <a:t>   (define C (if (flip) 1 0))</a:t>
            </a:r>
          </a:p>
          <a:p>
            <a:pPr eaLnBrk="1" hangingPunct="1">
              <a:buSzPct val="100000"/>
            </a:pPr>
            <a:endParaRPr lang="en-US" altLang="en-US" sz="1600" dirty="0">
              <a:solidFill>
                <a:srgbClr val="000000"/>
              </a:solidFill>
              <a:latin typeface="Calibri" pitchFamily="34" charset="0"/>
            </a:endParaRPr>
          </a:p>
          <a:p>
            <a:pPr eaLnBrk="1" hangingPunct="1">
              <a:buSzPct val="100000"/>
            </a:pPr>
            <a:r>
              <a:rPr lang="en-US" altLang="en-US" sz="1600" dirty="0">
                <a:solidFill>
                  <a:srgbClr val="000000"/>
                </a:solidFill>
                <a:latin typeface="Calibri" pitchFamily="34" charset="0"/>
              </a:rPr>
              <a:t>   A </a:t>
            </a:r>
            <a:r>
              <a:rPr lang="en-US" altLang="en-US" sz="1600" dirty="0">
                <a:solidFill>
                  <a:srgbClr val="00B050"/>
                </a:solidFill>
                <a:latin typeface="Calibri" pitchFamily="34" charset="0"/>
              </a:rPr>
              <a:t>;the random variable of interest </a:t>
            </a:r>
          </a:p>
          <a:p>
            <a:pPr eaLnBrk="1" hangingPunct="1">
              <a:buSzPct val="100000"/>
            </a:pPr>
            <a:endParaRPr lang="en-US" altLang="en-US" sz="1600" dirty="0">
              <a:solidFill>
                <a:srgbClr val="000000"/>
              </a:solidFill>
              <a:latin typeface="Calibri" pitchFamily="34" charset="0"/>
            </a:endParaRPr>
          </a:p>
          <a:p>
            <a:pPr eaLnBrk="1" hangingPunct="1">
              <a:buSzPct val="100000"/>
            </a:pPr>
            <a:r>
              <a:rPr lang="en-US" altLang="en-US" sz="1600" dirty="0">
                <a:solidFill>
                  <a:srgbClr val="000000"/>
                </a:solidFill>
                <a:latin typeface="Calibri" pitchFamily="34" charset="0"/>
              </a:rPr>
              <a:t>   (condition (&gt;= (+ A B C) 2)))) </a:t>
            </a:r>
            <a:r>
              <a:rPr lang="en-US" altLang="en-US" sz="1600" dirty="0">
                <a:solidFill>
                  <a:srgbClr val="00B050"/>
                </a:solidFill>
                <a:latin typeface="Calibri" pitchFamily="34" charset="0"/>
              </a:rPr>
              <a:t>;constraints to our model</a:t>
            </a:r>
          </a:p>
          <a:p>
            <a:pPr eaLnBrk="1" hangingPunct="1">
              <a:buSzPct val="100000"/>
            </a:pPr>
            <a:endParaRPr lang="en-US" altLang="en-US" sz="1600" dirty="0">
              <a:solidFill>
                <a:srgbClr val="000000"/>
              </a:solidFill>
              <a:latin typeface="Calibri" pitchFamily="34" charset="0"/>
            </a:endParaRPr>
          </a:p>
          <a:p>
            <a:pPr eaLnBrk="1" hangingPunct="1">
              <a:buSzPct val="100000"/>
            </a:pPr>
            <a:r>
              <a:rPr lang="en-US" altLang="en-US" sz="1600" dirty="0">
                <a:solidFill>
                  <a:srgbClr val="000000"/>
                </a:solidFill>
                <a:latin typeface="Calibri" pitchFamily="34" charset="0"/>
              </a:rPr>
              <a:t>(</a:t>
            </a:r>
            <a:r>
              <a:rPr lang="en-US" altLang="en-US" sz="1600" dirty="0" err="1">
                <a:solidFill>
                  <a:srgbClr val="000000"/>
                </a:solidFill>
                <a:latin typeface="Calibri" pitchFamily="34" charset="0"/>
              </a:rPr>
              <a:t>hist</a:t>
            </a:r>
            <a:r>
              <a:rPr lang="en-US" altLang="en-US" sz="1600" dirty="0">
                <a:solidFill>
                  <a:srgbClr val="000000"/>
                </a:solidFill>
                <a:latin typeface="Calibri" pitchFamily="34" charset="0"/>
              </a:rPr>
              <a:t> samples "Value of A, given that the sum is greater than or equal to 2")</a:t>
            </a:r>
          </a:p>
        </p:txBody>
      </p:sp>
      <p:pic>
        <p:nvPicPr>
          <p:cNvPr id="1843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3" y="4724400"/>
            <a:ext cx="6851650" cy="1589088"/>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14288"/>
            <a:ext cx="1306512" cy="10048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59" name="Text Box 2"/>
          <p:cNvSpPr txBox="1">
            <a:spLocks noChangeArrowheads="1"/>
          </p:cNvSpPr>
          <p:nvPr/>
        </p:nvSpPr>
        <p:spPr bwMode="auto">
          <a:xfrm>
            <a:off x="476250" y="158750"/>
            <a:ext cx="8229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4400">
                <a:solidFill>
                  <a:srgbClr val="000000"/>
                </a:solidFill>
                <a:latin typeface="Calibri" pitchFamily="34" charset="0"/>
              </a:rPr>
              <a:t>   </a:t>
            </a:r>
            <a:r>
              <a:rPr lang="en-US" altLang="en-US" sz="3600">
                <a:solidFill>
                  <a:srgbClr val="000000"/>
                </a:solidFill>
                <a:latin typeface="Calibri" pitchFamily="34" charset="0"/>
              </a:rPr>
              <a:t>Explaining away</a:t>
            </a:r>
          </a:p>
        </p:txBody>
      </p:sp>
      <p:sp>
        <p:nvSpPr>
          <p:cNvPr id="19461" name="Text Box 2"/>
          <p:cNvSpPr txBox="1">
            <a:spLocks noChangeArrowheads="1"/>
          </p:cNvSpPr>
          <p:nvPr/>
        </p:nvSpPr>
        <p:spPr bwMode="auto">
          <a:xfrm>
            <a:off x="304800" y="5105400"/>
            <a:ext cx="85725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1400" dirty="0" smtClean="0">
                <a:solidFill>
                  <a:srgbClr val="000000"/>
                </a:solidFill>
                <a:latin typeface="Calibri" pitchFamily="34" charset="0"/>
              </a:rPr>
              <a:t> </a:t>
            </a:r>
            <a:endParaRPr lang="en-US" altLang="en-US" sz="1400" dirty="0">
              <a:solidFill>
                <a:srgbClr val="000000"/>
              </a:solidFill>
              <a:latin typeface="Calibri"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13219574"/>
              </p:ext>
            </p:extLst>
          </p:nvPr>
        </p:nvGraphicFramePr>
        <p:xfrm>
          <a:off x="685800" y="1013920"/>
          <a:ext cx="838200" cy="741680"/>
        </p:xfrm>
        <a:graphic>
          <a:graphicData uri="http://schemas.openxmlformats.org/drawingml/2006/table">
            <a:tbl>
              <a:tblPr firstRow="1" bandRow="1">
                <a:tableStyleId>{5C22544A-7EE6-4342-B048-85BDC9FD1C3A}</a:tableStyleId>
              </a:tblPr>
              <a:tblGrid>
                <a:gridCol w="838200"/>
              </a:tblGrid>
              <a:tr h="370840">
                <a:tc>
                  <a:txBody>
                    <a:bodyPr/>
                    <a:lstStyle/>
                    <a:p>
                      <a:pPr algn="ctr"/>
                      <a:r>
                        <a:rPr lang="en-US" dirty="0" smtClean="0"/>
                        <a:t>TB=t</a:t>
                      </a:r>
                      <a:endParaRPr lang="en-US" dirty="0"/>
                    </a:p>
                  </a:txBody>
                  <a:tcPr/>
                </a:tc>
              </a:tr>
              <a:tr h="370840">
                <a:tc>
                  <a:txBody>
                    <a:bodyPr/>
                    <a:lstStyle/>
                    <a:p>
                      <a:pPr algn="ctr"/>
                      <a:r>
                        <a:rPr lang="en-US" dirty="0" smtClean="0">
                          <a:solidFill>
                            <a:srgbClr val="00B0F0"/>
                          </a:solidFill>
                        </a:rPr>
                        <a:t>0.1</a:t>
                      </a:r>
                      <a:endParaRPr lang="en-US" dirty="0">
                        <a:solidFill>
                          <a:srgbClr val="00B0F0"/>
                        </a:solidFill>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65306826"/>
              </p:ext>
            </p:extLst>
          </p:nvPr>
        </p:nvGraphicFramePr>
        <p:xfrm>
          <a:off x="1905000" y="1019175"/>
          <a:ext cx="838200" cy="741680"/>
        </p:xfrm>
        <a:graphic>
          <a:graphicData uri="http://schemas.openxmlformats.org/drawingml/2006/table">
            <a:tbl>
              <a:tblPr firstRow="1" bandRow="1">
                <a:tableStyleId>{5C22544A-7EE6-4342-B048-85BDC9FD1C3A}</a:tableStyleId>
              </a:tblPr>
              <a:tblGrid>
                <a:gridCol w="838200"/>
              </a:tblGrid>
              <a:tr h="370840">
                <a:tc>
                  <a:txBody>
                    <a:bodyPr/>
                    <a:lstStyle/>
                    <a:p>
                      <a:pPr algn="ctr"/>
                      <a:r>
                        <a:rPr lang="en-US" dirty="0" smtClean="0"/>
                        <a:t>flu=t</a:t>
                      </a:r>
                      <a:endParaRPr lang="en-US" dirty="0"/>
                    </a:p>
                  </a:txBody>
                  <a:tcPr anchor="ctr"/>
                </a:tc>
              </a:tr>
              <a:tr h="370840">
                <a:tc>
                  <a:txBody>
                    <a:bodyPr/>
                    <a:lstStyle/>
                    <a:p>
                      <a:pPr algn="ctr"/>
                      <a:r>
                        <a:rPr lang="en-US" dirty="0" smtClean="0">
                          <a:solidFill>
                            <a:srgbClr val="00B0F0"/>
                          </a:solidFill>
                        </a:rPr>
                        <a:t>0.2</a:t>
                      </a:r>
                      <a:endParaRPr lang="en-US" dirty="0">
                        <a:solidFill>
                          <a:srgbClr val="00B0F0"/>
                        </a:solidFill>
                      </a:endParaRPr>
                    </a:p>
                  </a:txBody>
                  <a:tcPr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004625354"/>
              </p:ext>
            </p:extLst>
          </p:nvPr>
        </p:nvGraphicFramePr>
        <p:xfrm>
          <a:off x="157163" y="2057400"/>
          <a:ext cx="2667000" cy="1854200"/>
        </p:xfrm>
        <a:graphic>
          <a:graphicData uri="http://schemas.openxmlformats.org/drawingml/2006/table">
            <a:tbl>
              <a:tblPr firstRow="1" bandRow="1">
                <a:tableStyleId>{5C22544A-7EE6-4342-B048-85BDC9FD1C3A}</a:tableStyleId>
              </a:tblPr>
              <a:tblGrid>
                <a:gridCol w="754380"/>
                <a:gridCol w="754380"/>
                <a:gridCol w="1158240"/>
              </a:tblGrid>
              <a:tr h="370840">
                <a:tc>
                  <a:txBody>
                    <a:bodyPr/>
                    <a:lstStyle/>
                    <a:p>
                      <a:pPr algn="ctr"/>
                      <a:r>
                        <a:rPr lang="en-US" dirty="0" smtClean="0"/>
                        <a:t>TB</a:t>
                      </a:r>
                      <a:endParaRPr lang="en-US" dirty="0"/>
                    </a:p>
                  </a:txBody>
                  <a:tcPr anchor="ctr"/>
                </a:tc>
                <a:tc>
                  <a:txBody>
                    <a:bodyPr/>
                    <a:lstStyle/>
                    <a:p>
                      <a:pPr algn="ctr"/>
                      <a:r>
                        <a:rPr lang="en-US" dirty="0" smtClean="0"/>
                        <a:t>flu</a:t>
                      </a:r>
                      <a:endParaRPr lang="en-US" dirty="0"/>
                    </a:p>
                  </a:txBody>
                  <a:tcPr anchor="ctr"/>
                </a:tc>
                <a:tc>
                  <a:txBody>
                    <a:bodyPr/>
                    <a:lstStyle/>
                    <a:p>
                      <a:pPr algn="ctr"/>
                      <a:r>
                        <a:rPr lang="en-US" dirty="0" smtClean="0"/>
                        <a:t>Cough=t</a:t>
                      </a:r>
                      <a:endParaRPr lang="en-US" dirty="0"/>
                    </a:p>
                  </a:txBody>
                  <a:tcPr anchor="ctr"/>
                </a:tc>
              </a:tr>
              <a:tr h="370840">
                <a:tc>
                  <a:txBody>
                    <a:bodyPr/>
                    <a:lstStyle/>
                    <a:p>
                      <a:pPr algn="ctr"/>
                      <a:r>
                        <a:rPr lang="en-US" dirty="0" smtClean="0">
                          <a:solidFill>
                            <a:srgbClr val="00B0F0"/>
                          </a:solidFill>
                        </a:rPr>
                        <a:t>t</a:t>
                      </a:r>
                      <a:endParaRPr lang="en-US" dirty="0">
                        <a:solidFill>
                          <a:srgbClr val="00B0F0"/>
                        </a:solidFill>
                      </a:endParaRPr>
                    </a:p>
                  </a:txBody>
                  <a:tcPr anchor="ctr"/>
                </a:tc>
                <a:tc>
                  <a:txBody>
                    <a:bodyPr/>
                    <a:lstStyle/>
                    <a:p>
                      <a:pPr algn="ctr"/>
                      <a:r>
                        <a:rPr lang="en-US" dirty="0" smtClean="0">
                          <a:solidFill>
                            <a:srgbClr val="00B0F0"/>
                          </a:solidFill>
                        </a:rPr>
                        <a:t>t</a:t>
                      </a:r>
                      <a:endParaRPr lang="en-US" dirty="0">
                        <a:solidFill>
                          <a:srgbClr val="00B0F0"/>
                        </a:solidFill>
                      </a:endParaRPr>
                    </a:p>
                  </a:txBody>
                  <a:tcPr anchor="ctr"/>
                </a:tc>
                <a:tc>
                  <a:txBody>
                    <a:bodyPr/>
                    <a:lstStyle/>
                    <a:p>
                      <a:pPr algn="ctr"/>
                      <a:r>
                        <a:rPr lang="en-US" dirty="0" smtClean="0">
                          <a:solidFill>
                            <a:srgbClr val="00B0F0"/>
                          </a:solidFill>
                        </a:rPr>
                        <a:t>0.9</a:t>
                      </a:r>
                      <a:endParaRPr lang="en-US" dirty="0">
                        <a:solidFill>
                          <a:srgbClr val="00B0F0"/>
                        </a:solidFill>
                      </a:endParaRPr>
                    </a:p>
                  </a:txBody>
                  <a:tcPr anchor="ctr"/>
                </a:tc>
              </a:tr>
              <a:tr h="370840">
                <a:tc>
                  <a:txBody>
                    <a:bodyPr/>
                    <a:lstStyle/>
                    <a:p>
                      <a:pPr algn="ctr"/>
                      <a:r>
                        <a:rPr lang="en-US" dirty="0" smtClean="0">
                          <a:solidFill>
                            <a:srgbClr val="00B0F0"/>
                          </a:solidFill>
                        </a:rPr>
                        <a:t>t</a:t>
                      </a:r>
                      <a:endParaRPr lang="en-US" dirty="0">
                        <a:solidFill>
                          <a:srgbClr val="00B0F0"/>
                        </a:solidFill>
                      </a:endParaRPr>
                    </a:p>
                  </a:txBody>
                  <a:tcPr anchor="ctr"/>
                </a:tc>
                <a:tc>
                  <a:txBody>
                    <a:bodyPr/>
                    <a:lstStyle/>
                    <a:p>
                      <a:pPr algn="ctr"/>
                      <a:r>
                        <a:rPr lang="en-US" dirty="0" smtClean="0">
                          <a:solidFill>
                            <a:srgbClr val="00B0F0"/>
                          </a:solidFill>
                        </a:rPr>
                        <a:t>f</a:t>
                      </a:r>
                      <a:endParaRPr lang="en-US" dirty="0">
                        <a:solidFill>
                          <a:srgbClr val="00B0F0"/>
                        </a:solidFill>
                      </a:endParaRPr>
                    </a:p>
                  </a:txBody>
                  <a:tcPr anchor="ctr"/>
                </a:tc>
                <a:tc>
                  <a:txBody>
                    <a:bodyPr/>
                    <a:lstStyle/>
                    <a:p>
                      <a:pPr algn="ctr"/>
                      <a:r>
                        <a:rPr lang="en-US" dirty="0" smtClean="0">
                          <a:solidFill>
                            <a:srgbClr val="00B0F0"/>
                          </a:solidFill>
                        </a:rPr>
                        <a:t>0.8</a:t>
                      </a:r>
                      <a:endParaRPr lang="en-US" dirty="0">
                        <a:solidFill>
                          <a:srgbClr val="00B0F0"/>
                        </a:solidFill>
                      </a:endParaRPr>
                    </a:p>
                  </a:txBody>
                  <a:tcPr anchor="ctr"/>
                </a:tc>
              </a:tr>
              <a:tr h="370840">
                <a:tc>
                  <a:txBody>
                    <a:bodyPr/>
                    <a:lstStyle/>
                    <a:p>
                      <a:pPr algn="ctr"/>
                      <a:r>
                        <a:rPr lang="en-US" dirty="0" smtClean="0">
                          <a:solidFill>
                            <a:srgbClr val="00B0F0"/>
                          </a:solidFill>
                        </a:rPr>
                        <a:t>f</a:t>
                      </a:r>
                      <a:endParaRPr lang="en-US" dirty="0">
                        <a:solidFill>
                          <a:srgbClr val="00B0F0"/>
                        </a:solidFill>
                      </a:endParaRPr>
                    </a:p>
                  </a:txBody>
                  <a:tcPr anchor="ctr"/>
                </a:tc>
                <a:tc>
                  <a:txBody>
                    <a:bodyPr/>
                    <a:lstStyle/>
                    <a:p>
                      <a:pPr algn="ctr"/>
                      <a:r>
                        <a:rPr lang="en-US" dirty="0" smtClean="0">
                          <a:solidFill>
                            <a:srgbClr val="00B0F0"/>
                          </a:solidFill>
                        </a:rPr>
                        <a:t>t</a:t>
                      </a:r>
                      <a:endParaRPr lang="en-US" dirty="0">
                        <a:solidFill>
                          <a:srgbClr val="00B0F0"/>
                        </a:solidFill>
                      </a:endParaRPr>
                    </a:p>
                  </a:txBody>
                  <a:tcPr anchor="ctr"/>
                </a:tc>
                <a:tc>
                  <a:txBody>
                    <a:bodyPr/>
                    <a:lstStyle/>
                    <a:p>
                      <a:pPr algn="ctr"/>
                      <a:r>
                        <a:rPr lang="en-US" dirty="0" smtClean="0">
                          <a:solidFill>
                            <a:srgbClr val="00B0F0"/>
                          </a:solidFill>
                        </a:rPr>
                        <a:t>0.75</a:t>
                      </a:r>
                      <a:endParaRPr lang="en-US" dirty="0">
                        <a:solidFill>
                          <a:srgbClr val="00B0F0"/>
                        </a:solidFill>
                      </a:endParaRPr>
                    </a:p>
                  </a:txBody>
                  <a:tcPr anchor="ctr"/>
                </a:tc>
              </a:tr>
              <a:tr h="370840">
                <a:tc>
                  <a:txBody>
                    <a:bodyPr/>
                    <a:lstStyle/>
                    <a:p>
                      <a:pPr algn="ctr"/>
                      <a:r>
                        <a:rPr lang="en-US" dirty="0" smtClean="0">
                          <a:solidFill>
                            <a:srgbClr val="00B0F0"/>
                          </a:solidFill>
                        </a:rPr>
                        <a:t>f</a:t>
                      </a:r>
                      <a:endParaRPr lang="en-US" dirty="0">
                        <a:solidFill>
                          <a:srgbClr val="00B0F0"/>
                        </a:solidFill>
                      </a:endParaRPr>
                    </a:p>
                  </a:txBody>
                  <a:tcPr anchor="ctr"/>
                </a:tc>
                <a:tc>
                  <a:txBody>
                    <a:bodyPr/>
                    <a:lstStyle/>
                    <a:p>
                      <a:pPr algn="ctr"/>
                      <a:r>
                        <a:rPr lang="en-US" dirty="0" smtClean="0">
                          <a:solidFill>
                            <a:srgbClr val="00B0F0"/>
                          </a:solidFill>
                        </a:rPr>
                        <a:t>f</a:t>
                      </a:r>
                      <a:endParaRPr lang="en-US" dirty="0">
                        <a:solidFill>
                          <a:srgbClr val="00B0F0"/>
                        </a:solidFill>
                      </a:endParaRPr>
                    </a:p>
                  </a:txBody>
                  <a:tcPr anchor="ctr"/>
                </a:tc>
                <a:tc>
                  <a:txBody>
                    <a:bodyPr/>
                    <a:lstStyle/>
                    <a:p>
                      <a:pPr algn="ctr"/>
                      <a:r>
                        <a:rPr lang="en-US" dirty="0" smtClean="0">
                          <a:solidFill>
                            <a:srgbClr val="00B0F0"/>
                          </a:solidFill>
                        </a:rPr>
                        <a:t>0.1</a:t>
                      </a:r>
                      <a:endParaRPr lang="en-US" dirty="0">
                        <a:solidFill>
                          <a:srgbClr val="00B0F0"/>
                        </a:solidFill>
                      </a:endParaRPr>
                    </a:p>
                  </a:txBody>
                  <a:tcPr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845861604"/>
              </p:ext>
            </p:extLst>
          </p:nvPr>
        </p:nvGraphicFramePr>
        <p:xfrm>
          <a:off x="3048000" y="1019175"/>
          <a:ext cx="2209800" cy="1117599"/>
        </p:xfrm>
        <a:graphic>
          <a:graphicData uri="http://schemas.openxmlformats.org/drawingml/2006/table">
            <a:tbl>
              <a:tblPr firstRow="1" bandRow="1">
                <a:tableStyleId>{5C22544A-7EE6-4342-B048-85BDC9FD1C3A}</a:tableStyleId>
              </a:tblPr>
              <a:tblGrid>
                <a:gridCol w="1104900"/>
                <a:gridCol w="1104900"/>
              </a:tblGrid>
              <a:tr h="372533">
                <a:tc>
                  <a:txBody>
                    <a:bodyPr/>
                    <a:lstStyle/>
                    <a:p>
                      <a:r>
                        <a:rPr lang="en-US" dirty="0" smtClean="0"/>
                        <a:t>flu</a:t>
                      </a:r>
                      <a:endParaRPr lang="en-US" dirty="0"/>
                    </a:p>
                  </a:txBody>
                  <a:tcPr/>
                </a:tc>
                <a:tc>
                  <a:txBody>
                    <a:bodyPr/>
                    <a:lstStyle/>
                    <a:p>
                      <a:r>
                        <a:rPr lang="en-US" dirty="0" smtClean="0"/>
                        <a:t>Sneeze=t</a:t>
                      </a:r>
                      <a:endParaRPr lang="en-US" dirty="0"/>
                    </a:p>
                  </a:txBody>
                  <a:tcPr/>
                </a:tc>
              </a:tr>
              <a:tr h="372533">
                <a:tc>
                  <a:txBody>
                    <a:bodyPr/>
                    <a:lstStyle/>
                    <a:p>
                      <a:pPr algn="ctr"/>
                      <a:r>
                        <a:rPr lang="en-US" dirty="0" smtClean="0">
                          <a:solidFill>
                            <a:srgbClr val="00B0F0"/>
                          </a:solidFill>
                        </a:rPr>
                        <a:t>t</a:t>
                      </a:r>
                      <a:endParaRPr lang="en-US" dirty="0">
                        <a:solidFill>
                          <a:srgbClr val="00B0F0"/>
                        </a:solidFill>
                      </a:endParaRPr>
                    </a:p>
                  </a:txBody>
                  <a:tcPr anchor="ctr"/>
                </a:tc>
                <a:tc>
                  <a:txBody>
                    <a:bodyPr/>
                    <a:lstStyle/>
                    <a:p>
                      <a:pPr algn="ctr"/>
                      <a:r>
                        <a:rPr lang="en-US" dirty="0" smtClean="0">
                          <a:solidFill>
                            <a:srgbClr val="00B0F0"/>
                          </a:solidFill>
                        </a:rPr>
                        <a:t>0.8</a:t>
                      </a:r>
                      <a:endParaRPr lang="en-US" dirty="0">
                        <a:solidFill>
                          <a:srgbClr val="00B0F0"/>
                        </a:solidFill>
                      </a:endParaRPr>
                    </a:p>
                  </a:txBody>
                  <a:tcPr anchor="ctr"/>
                </a:tc>
              </a:tr>
              <a:tr h="372533">
                <a:tc>
                  <a:txBody>
                    <a:bodyPr/>
                    <a:lstStyle/>
                    <a:p>
                      <a:pPr algn="ctr"/>
                      <a:r>
                        <a:rPr lang="en-US" dirty="0" smtClean="0">
                          <a:solidFill>
                            <a:srgbClr val="00B0F0"/>
                          </a:solidFill>
                        </a:rPr>
                        <a:t>f</a:t>
                      </a:r>
                      <a:endParaRPr lang="en-US" dirty="0">
                        <a:solidFill>
                          <a:srgbClr val="00B0F0"/>
                        </a:solidFill>
                      </a:endParaRPr>
                    </a:p>
                  </a:txBody>
                  <a:tcPr anchor="ctr"/>
                </a:tc>
                <a:tc>
                  <a:txBody>
                    <a:bodyPr/>
                    <a:lstStyle/>
                    <a:p>
                      <a:pPr algn="ctr"/>
                      <a:r>
                        <a:rPr lang="en-US" dirty="0" smtClean="0">
                          <a:solidFill>
                            <a:srgbClr val="00B0F0"/>
                          </a:solidFill>
                        </a:rPr>
                        <a:t>0.2</a:t>
                      </a:r>
                      <a:endParaRPr lang="en-US" dirty="0">
                        <a:solidFill>
                          <a:srgbClr val="00B0F0"/>
                        </a:solidFill>
                      </a:endParaRPr>
                    </a:p>
                  </a:txBody>
                  <a:tcPr anchor="ctr"/>
                </a:tc>
              </a:tr>
            </a:tbl>
          </a:graphicData>
        </a:graphic>
      </p:graphicFrame>
      <p:sp>
        <p:nvSpPr>
          <p:cNvPr id="5" name="Oval 4"/>
          <p:cNvSpPr/>
          <p:nvPr/>
        </p:nvSpPr>
        <p:spPr bwMode="auto">
          <a:xfrm>
            <a:off x="3402725" y="2254469"/>
            <a:ext cx="914400" cy="91440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smtClean="0">
                <a:ln>
                  <a:noFill/>
                </a:ln>
                <a:solidFill>
                  <a:schemeClr val="bg1"/>
                </a:solidFill>
                <a:effectLst/>
                <a:latin typeface="Arial" charset="0"/>
              </a:rPr>
              <a:t>TB</a:t>
            </a:r>
          </a:p>
        </p:txBody>
      </p:sp>
      <p:sp>
        <p:nvSpPr>
          <p:cNvPr id="6" name="Oval 5"/>
          <p:cNvSpPr/>
          <p:nvPr/>
        </p:nvSpPr>
        <p:spPr bwMode="auto">
          <a:xfrm>
            <a:off x="5093576" y="2276473"/>
            <a:ext cx="914400" cy="91440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smtClean="0">
                <a:ln>
                  <a:noFill/>
                </a:ln>
                <a:solidFill>
                  <a:schemeClr val="bg1"/>
                </a:solidFill>
                <a:effectLst/>
                <a:latin typeface="Arial" charset="0"/>
              </a:rPr>
              <a:t>flu</a:t>
            </a:r>
          </a:p>
        </p:txBody>
      </p:sp>
      <p:sp>
        <p:nvSpPr>
          <p:cNvPr id="8" name="Oval 7"/>
          <p:cNvSpPr/>
          <p:nvPr/>
        </p:nvSpPr>
        <p:spPr bwMode="auto">
          <a:xfrm>
            <a:off x="3284812" y="4429375"/>
            <a:ext cx="1150226" cy="966952"/>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smtClean="0">
                <a:ln>
                  <a:noFill/>
                </a:ln>
                <a:solidFill>
                  <a:schemeClr val="bg1"/>
                </a:solidFill>
                <a:effectLst/>
                <a:latin typeface="Arial" charset="0"/>
              </a:rPr>
              <a:t>cough</a:t>
            </a:r>
          </a:p>
        </p:txBody>
      </p:sp>
      <p:sp>
        <p:nvSpPr>
          <p:cNvPr id="9" name="Oval 8"/>
          <p:cNvSpPr/>
          <p:nvPr/>
        </p:nvSpPr>
        <p:spPr bwMode="auto">
          <a:xfrm>
            <a:off x="4826876" y="4373690"/>
            <a:ext cx="1447800" cy="934763"/>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smtClean="0"/>
              <a:t>s</a:t>
            </a:r>
            <a:r>
              <a:rPr kumimoji="0" lang="en-US" sz="1800" b="0" i="0" u="none" strike="noStrike" cap="none" normalizeH="0" baseline="0" dirty="0" smtClean="0">
                <a:ln>
                  <a:noFill/>
                </a:ln>
                <a:solidFill>
                  <a:schemeClr val="bg1"/>
                </a:solidFill>
                <a:effectLst/>
                <a:latin typeface="Arial" charset="0"/>
              </a:rPr>
              <a:t>neeze</a:t>
            </a:r>
          </a:p>
        </p:txBody>
      </p:sp>
      <p:sp>
        <p:nvSpPr>
          <p:cNvPr id="15" name="Text Box 2"/>
          <p:cNvSpPr txBox="1">
            <a:spLocks noChangeArrowheads="1"/>
          </p:cNvSpPr>
          <p:nvPr/>
        </p:nvSpPr>
        <p:spPr bwMode="auto">
          <a:xfrm>
            <a:off x="6274678" y="838200"/>
            <a:ext cx="311133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1600" dirty="0" smtClean="0">
                <a:solidFill>
                  <a:srgbClr val="000000"/>
                </a:solidFill>
                <a:latin typeface="Calibri" pitchFamily="34" charset="0"/>
              </a:rPr>
              <a:t>P(TB) = 0.1</a:t>
            </a:r>
            <a:endParaRPr lang="en-US" altLang="en-US" sz="1600" dirty="0">
              <a:solidFill>
                <a:srgbClr val="000000"/>
              </a:solidFill>
              <a:latin typeface="Calibri" pitchFamily="34" charset="0"/>
            </a:endParaRPr>
          </a:p>
        </p:txBody>
      </p:sp>
      <p:sp>
        <p:nvSpPr>
          <p:cNvPr id="16" name="Text Box 2"/>
          <p:cNvSpPr txBox="1">
            <a:spLocks noChangeArrowheads="1"/>
          </p:cNvSpPr>
          <p:nvPr/>
        </p:nvSpPr>
        <p:spPr bwMode="auto">
          <a:xfrm>
            <a:off x="6274678" y="1492139"/>
            <a:ext cx="308505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1600" dirty="0" smtClean="0">
                <a:solidFill>
                  <a:srgbClr val="000000"/>
                </a:solidFill>
                <a:latin typeface="Calibri" pitchFamily="34" charset="0"/>
              </a:rPr>
              <a:t>P(</a:t>
            </a:r>
            <a:r>
              <a:rPr lang="en-US" altLang="en-US" sz="1600" dirty="0" err="1" smtClean="0">
                <a:solidFill>
                  <a:srgbClr val="000000"/>
                </a:solidFill>
                <a:latin typeface="Calibri" pitchFamily="34" charset="0"/>
              </a:rPr>
              <a:t>TB|flu</a:t>
            </a:r>
            <a:r>
              <a:rPr lang="en-US" altLang="en-US" sz="1600" dirty="0" smtClean="0">
                <a:solidFill>
                  <a:srgbClr val="000000"/>
                </a:solidFill>
                <a:latin typeface="Calibri" pitchFamily="34" charset="0"/>
              </a:rPr>
              <a:t>) = 0.1</a:t>
            </a:r>
            <a:endParaRPr lang="en-US" altLang="en-US" sz="1600" dirty="0">
              <a:solidFill>
                <a:srgbClr val="000000"/>
              </a:solidFill>
              <a:latin typeface="Calibri" pitchFamily="34" charset="0"/>
            </a:endParaRPr>
          </a:p>
        </p:txBody>
      </p:sp>
      <p:sp>
        <p:nvSpPr>
          <p:cNvPr id="18" name="Text Box 2"/>
          <p:cNvSpPr txBox="1">
            <a:spLocks noChangeArrowheads="1"/>
          </p:cNvSpPr>
          <p:nvPr/>
        </p:nvSpPr>
        <p:spPr bwMode="auto">
          <a:xfrm>
            <a:off x="6274677" y="2133600"/>
            <a:ext cx="308505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1600" dirty="0" smtClean="0">
                <a:solidFill>
                  <a:srgbClr val="000000"/>
                </a:solidFill>
                <a:latin typeface="Calibri" pitchFamily="34" charset="0"/>
              </a:rPr>
              <a:t>P(</a:t>
            </a:r>
            <a:r>
              <a:rPr lang="en-US" altLang="en-US" sz="1600" dirty="0" err="1" smtClean="0">
                <a:solidFill>
                  <a:srgbClr val="000000"/>
                </a:solidFill>
                <a:latin typeface="Calibri" pitchFamily="34" charset="0"/>
              </a:rPr>
              <a:t>TB|cough</a:t>
            </a:r>
            <a:r>
              <a:rPr lang="en-US" altLang="en-US" sz="1600" dirty="0" smtClean="0">
                <a:solidFill>
                  <a:srgbClr val="000000"/>
                </a:solidFill>
                <a:latin typeface="Calibri" pitchFamily="34" charset="0"/>
              </a:rPr>
              <a:t>) = 0.293 ~ 30%</a:t>
            </a:r>
            <a:endParaRPr lang="en-US" altLang="en-US" sz="1600" dirty="0">
              <a:solidFill>
                <a:srgbClr val="000000"/>
              </a:solidFill>
              <a:latin typeface="Calibri" pitchFamily="34" charset="0"/>
            </a:endParaRPr>
          </a:p>
        </p:txBody>
      </p:sp>
      <p:sp>
        <p:nvSpPr>
          <p:cNvPr id="11" name="TextBox 10"/>
          <p:cNvSpPr txBox="1"/>
          <p:nvPr/>
        </p:nvSpPr>
        <p:spPr>
          <a:xfrm>
            <a:off x="6172200" y="2971800"/>
            <a:ext cx="2705100" cy="338554"/>
          </a:xfrm>
          <a:prstGeom prst="rect">
            <a:avLst/>
          </a:prstGeom>
          <a:noFill/>
        </p:spPr>
        <p:txBody>
          <a:bodyPr wrap="square" rtlCol="0">
            <a:spAutoFit/>
          </a:bodyPr>
          <a:lstStyle/>
          <a:p>
            <a:r>
              <a:rPr lang="en-US" sz="1600" dirty="0">
                <a:solidFill>
                  <a:srgbClr val="000000"/>
                </a:solidFill>
                <a:latin typeface="Calibri" pitchFamily="34" charset="0"/>
              </a:rPr>
              <a:t>P(</a:t>
            </a:r>
            <a:r>
              <a:rPr lang="en-US" sz="1600" dirty="0" err="1">
                <a:solidFill>
                  <a:srgbClr val="000000"/>
                </a:solidFill>
                <a:latin typeface="Calibri" pitchFamily="34" charset="0"/>
              </a:rPr>
              <a:t>TB|cough,flu</a:t>
            </a:r>
            <a:r>
              <a:rPr lang="en-US" sz="1600" dirty="0" smtClean="0">
                <a:solidFill>
                  <a:srgbClr val="000000"/>
                </a:solidFill>
                <a:latin typeface="Calibri" pitchFamily="34" charset="0"/>
              </a:rPr>
              <a:t>) = 0.128 ~ 13% </a:t>
            </a:r>
            <a:endParaRPr lang="en-US" sz="1600" dirty="0">
              <a:solidFill>
                <a:srgbClr val="000000"/>
              </a:solidFill>
              <a:latin typeface="Calibri" pitchFamily="34" charset="0"/>
            </a:endParaRPr>
          </a:p>
        </p:txBody>
      </p:sp>
      <p:cxnSp>
        <p:nvCxnSpPr>
          <p:cNvPr id="13" name="Straight Arrow Connector 12"/>
          <p:cNvCxnSpPr/>
          <p:nvPr/>
        </p:nvCxnSpPr>
        <p:spPr bwMode="auto">
          <a:xfrm>
            <a:off x="3873064" y="3190873"/>
            <a:ext cx="0" cy="1260506"/>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a:stCxn id="6" idx="3"/>
          </p:cNvCxnSpPr>
          <p:nvPr/>
        </p:nvCxnSpPr>
        <p:spPr bwMode="auto">
          <a:xfrm flipH="1">
            <a:off x="4038600" y="3056962"/>
            <a:ext cx="1188887" cy="1394417"/>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a:stCxn id="6" idx="4"/>
            <a:endCxn id="9" idx="0"/>
          </p:cNvCxnSpPr>
          <p:nvPr/>
        </p:nvCxnSpPr>
        <p:spPr bwMode="auto">
          <a:xfrm>
            <a:off x="5550776" y="3190873"/>
            <a:ext cx="0" cy="1182817"/>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mph" presetSubtype="1" nodeType="withEffect">
                                  <p:stCondLst>
                                    <p:cond delay="0"/>
                                  </p:stCondLst>
                                  <p:childTnLst>
                                    <p:set>
                                      <p:cBhvr>
                                        <p:cTn id="12" dur="indefinite"/>
                                        <p:tgtEl>
                                          <p:spTgt spid="6"/>
                                        </p:tgtEl>
                                        <p:attrNameLst>
                                          <p:attrName>fillcolor</p:attrName>
                                        </p:attrNameLst>
                                      </p:cBhvr>
                                      <p:to>
                                        <p:clrVal>
                                          <a:srgbClr val="FFC000"/>
                                        </p:clrVal>
                                      </p:to>
                                    </p:set>
                                    <p:set>
                                      <p:cBhvr>
                                        <p:cTn id="13" dur="indefinite"/>
                                        <p:tgtEl>
                                          <p:spTgt spid="6"/>
                                        </p:tgtEl>
                                        <p:attrNameLst>
                                          <p:attrName>fill.type</p:attrName>
                                        </p:attrNameLst>
                                      </p:cBhvr>
                                      <p:to>
                                        <p:strVal val="solid"/>
                                      </p:to>
                                    </p:set>
                                    <p:set>
                                      <p:cBhvr>
                                        <p:cTn id="14" dur="indefinite"/>
                                        <p:tgtEl>
                                          <p:spTgt spid="6"/>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mph" presetSubtype="1" nodeType="withEffect">
                                  <p:stCondLst>
                                    <p:cond delay="0"/>
                                  </p:stCondLst>
                                  <p:childTnLst>
                                    <p:set>
                                      <p:cBhvr>
                                        <p:cTn id="20" dur="indefinite"/>
                                        <p:tgtEl>
                                          <p:spTgt spid="8"/>
                                        </p:tgtEl>
                                        <p:attrNameLst>
                                          <p:attrName>fillcolor</p:attrName>
                                        </p:attrNameLst>
                                      </p:cBhvr>
                                      <p:to>
                                        <p:clrVal>
                                          <a:srgbClr val="FFC000"/>
                                        </p:clrVal>
                                      </p:to>
                                    </p:set>
                                    <p:set>
                                      <p:cBhvr>
                                        <p:cTn id="21" dur="indefinite"/>
                                        <p:tgtEl>
                                          <p:spTgt spid="8"/>
                                        </p:tgtEl>
                                        <p:attrNameLst>
                                          <p:attrName>fill.type</p:attrName>
                                        </p:attrNameLst>
                                      </p:cBhvr>
                                      <p:to>
                                        <p:strVal val="solid"/>
                                      </p:to>
                                    </p:set>
                                    <p:set>
                                      <p:cBhvr>
                                        <p:cTn id="22" dur="indefinite"/>
                                        <p:tgtEl>
                                          <p:spTgt spid="8"/>
                                        </p:tgtEl>
                                        <p:attrNameLst>
                                          <p:attrName>fill.on</p:attrName>
                                        </p:attrNameLst>
                                      </p:cBhvr>
                                      <p:to>
                                        <p:strVal val="true"/>
                                      </p:to>
                                    </p:set>
                                  </p:childTnLst>
                                </p:cTn>
                              </p:par>
                              <p:par>
                                <p:cTn id="23" presetID="1" presetClass="emph" presetSubtype="1" nodeType="withEffect">
                                  <p:stCondLst>
                                    <p:cond delay="0"/>
                                  </p:stCondLst>
                                  <p:childTnLst>
                                    <p:set>
                                      <p:cBhvr>
                                        <p:cTn id="24" dur="indefinite"/>
                                        <p:tgtEl>
                                          <p:spTgt spid="6"/>
                                        </p:tgtEl>
                                        <p:attrNameLst>
                                          <p:attrName>fillcolor</p:attrName>
                                        </p:attrNameLst>
                                      </p:cBhvr>
                                      <p:to>
                                        <p:clrVal>
                                          <a:srgbClr val="00B0F0"/>
                                        </p:clrVal>
                                      </p:to>
                                    </p:set>
                                    <p:set>
                                      <p:cBhvr>
                                        <p:cTn id="25" dur="indefinite"/>
                                        <p:tgtEl>
                                          <p:spTgt spid="6"/>
                                        </p:tgtEl>
                                        <p:attrNameLst>
                                          <p:attrName>fill.type</p:attrName>
                                        </p:attrNameLst>
                                      </p:cBhvr>
                                      <p:to>
                                        <p:strVal val="solid"/>
                                      </p:to>
                                    </p:set>
                                    <p:set>
                                      <p:cBhvr>
                                        <p:cTn id="26" dur="indefinite"/>
                                        <p:tgtEl>
                                          <p:spTgt spid="6"/>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mph" presetSubtype="1" nodeType="withEffect">
                                  <p:stCondLst>
                                    <p:cond delay="0"/>
                                  </p:stCondLst>
                                  <p:childTnLst>
                                    <p:set>
                                      <p:cBhvr>
                                        <p:cTn id="32" dur="indefinite"/>
                                        <p:tgtEl>
                                          <p:spTgt spid="6"/>
                                        </p:tgtEl>
                                        <p:attrNameLst>
                                          <p:attrName>fillcolor</p:attrName>
                                        </p:attrNameLst>
                                      </p:cBhvr>
                                      <p:to>
                                        <p:clrVal>
                                          <a:srgbClr val="FFC000"/>
                                        </p:clrVal>
                                      </p:to>
                                    </p:set>
                                    <p:set>
                                      <p:cBhvr>
                                        <p:cTn id="33" dur="indefinite"/>
                                        <p:tgtEl>
                                          <p:spTgt spid="6"/>
                                        </p:tgtEl>
                                        <p:attrNameLst>
                                          <p:attrName>fill.type</p:attrName>
                                        </p:attrNameLst>
                                      </p:cBhvr>
                                      <p:to>
                                        <p:strVal val="solid"/>
                                      </p:to>
                                    </p:set>
                                    <p:set>
                                      <p:cBhvr>
                                        <p:cTn id="34" dur="indefinite"/>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555" name="Text Box 2"/>
          <p:cNvSpPr txBox="1">
            <a:spLocks noChangeArrowheads="1"/>
          </p:cNvSpPr>
          <p:nvPr/>
        </p:nvSpPr>
        <p:spPr bwMode="auto">
          <a:xfrm>
            <a:off x="810419" y="367424"/>
            <a:ext cx="8229600" cy="144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3600" dirty="0" smtClean="0">
                <a:solidFill>
                  <a:srgbClr val="000000"/>
                </a:solidFill>
                <a:latin typeface="Calibri" pitchFamily="34" charset="0"/>
              </a:rPr>
              <a:t>Cognitive example (1)</a:t>
            </a:r>
          </a:p>
          <a:p>
            <a:pPr eaLnBrk="1" hangingPunct="1">
              <a:buSzPct val="100000"/>
            </a:pPr>
            <a:r>
              <a:rPr lang="en-US" altLang="en-US" sz="3600" dirty="0" smtClean="0">
                <a:solidFill>
                  <a:srgbClr val="000000"/>
                </a:solidFill>
                <a:latin typeface="Calibri" pitchFamily="34" charset="0"/>
              </a:rPr>
              <a:t>Learning about coins</a:t>
            </a:r>
            <a:endParaRPr lang="en-US" altLang="en-US" sz="3600" dirty="0">
              <a:solidFill>
                <a:srgbClr val="000000"/>
              </a:solidFill>
              <a:latin typeface="Calibri" pitchFamily="34" charset="0"/>
            </a:endParaRPr>
          </a:p>
        </p:txBody>
      </p:sp>
      <p:sp>
        <p:nvSpPr>
          <p:cNvPr id="23556" name="Text Box 2"/>
          <p:cNvSpPr txBox="1">
            <a:spLocks noChangeArrowheads="1"/>
          </p:cNvSpPr>
          <p:nvPr/>
        </p:nvSpPr>
        <p:spPr bwMode="auto">
          <a:xfrm>
            <a:off x="760413" y="1295400"/>
            <a:ext cx="8229600"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endParaRPr lang="en-US" altLang="en-US" sz="1600">
              <a:solidFill>
                <a:srgbClr val="000000"/>
              </a:solidFill>
              <a:latin typeface="Calibri" pitchFamily="34" charset="0"/>
            </a:endParaRPr>
          </a:p>
        </p:txBody>
      </p:sp>
      <p:sp>
        <p:nvSpPr>
          <p:cNvPr id="23557" name="Text Box 2"/>
          <p:cNvSpPr txBox="1">
            <a:spLocks noChangeArrowheads="1"/>
          </p:cNvSpPr>
          <p:nvPr/>
        </p:nvSpPr>
        <p:spPr bwMode="auto">
          <a:xfrm>
            <a:off x="476250" y="1905000"/>
            <a:ext cx="8229600" cy="396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2000" dirty="0" smtClean="0">
                <a:solidFill>
                  <a:schemeClr val="tx1"/>
                </a:solidFill>
                <a:latin typeface="Calibri" pitchFamily="34" charset="0"/>
              </a:rPr>
              <a:t>A friend gives you a coin and you observe a certain amount of consecutive heads. </a:t>
            </a:r>
            <a:r>
              <a:rPr lang="en-US" altLang="en-US" sz="2000" dirty="0" smtClean="0">
                <a:solidFill>
                  <a:srgbClr val="00B0F0"/>
                </a:solidFill>
                <a:latin typeface="Calibri" pitchFamily="34" charset="0"/>
              </a:rPr>
              <a:t>Question is: is it a fair or trick coin?</a:t>
            </a:r>
          </a:p>
          <a:p>
            <a:pPr marL="342900" indent="-342900" eaLnBrk="1" hangingPunct="1">
              <a:buSzPct val="100000"/>
              <a:buFont typeface="Arial" panose="020B0604020202020204" pitchFamily="34" charset="0"/>
              <a:buChar char="•"/>
            </a:pPr>
            <a:r>
              <a:rPr lang="en-US" altLang="en-US" sz="2000" dirty="0" smtClean="0">
                <a:solidFill>
                  <a:schemeClr val="tx1"/>
                </a:solidFill>
                <a:latin typeface="Calibri" pitchFamily="34" charset="0"/>
              </a:rPr>
              <a:t>Does 5 x H is normal?</a:t>
            </a:r>
          </a:p>
          <a:p>
            <a:pPr marL="342900" indent="-342900" eaLnBrk="1" hangingPunct="1">
              <a:buSzPct val="100000"/>
              <a:buFont typeface="Arial" panose="020B0604020202020204" pitchFamily="34" charset="0"/>
              <a:buChar char="•"/>
            </a:pPr>
            <a:r>
              <a:rPr lang="en-US" altLang="en-US" sz="2000" dirty="0" smtClean="0">
                <a:solidFill>
                  <a:schemeClr val="tx1"/>
                </a:solidFill>
                <a:latin typeface="Calibri" pitchFamily="34" charset="0"/>
              </a:rPr>
              <a:t>Does 10 x </a:t>
            </a:r>
            <a:r>
              <a:rPr lang="en-US" altLang="en-US" sz="2000" dirty="0">
                <a:solidFill>
                  <a:schemeClr val="tx1"/>
                </a:solidFill>
                <a:latin typeface="Calibri" pitchFamily="34" charset="0"/>
              </a:rPr>
              <a:t>H</a:t>
            </a:r>
            <a:r>
              <a:rPr lang="en-US" altLang="en-US" sz="2000" dirty="0" smtClean="0">
                <a:solidFill>
                  <a:schemeClr val="tx1"/>
                </a:solidFill>
                <a:latin typeface="Calibri" pitchFamily="34" charset="0"/>
              </a:rPr>
              <a:t> looks suspicious?</a:t>
            </a:r>
          </a:p>
          <a:p>
            <a:pPr marL="342900" indent="-342900" eaLnBrk="1" hangingPunct="1">
              <a:buSzPct val="100000"/>
              <a:buFont typeface="Arial" panose="020B0604020202020204" pitchFamily="34" charset="0"/>
              <a:buChar char="•"/>
            </a:pPr>
            <a:r>
              <a:rPr lang="en-US" altLang="en-US" sz="2000" dirty="0" smtClean="0">
                <a:solidFill>
                  <a:schemeClr val="tx1"/>
                </a:solidFill>
                <a:latin typeface="Calibri" pitchFamily="34" charset="0"/>
              </a:rPr>
              <a:t>What about after 15 x H?</a:t>
            </a:r>
          </a:p>
          <a:p>
            <a:pPr eaLnBrk="1" hangingPunct="1">
              <a:buSzPct val="100000"/>
            </a:pPr>
            <a:endParaRPr lang="en-US" altLang="en-US" sz="2000" dirty="0">
              <a:solidFill>
                <a:schemeClr val="tx1"/>
              </a:solidFill>
              <a:latin typeface="Calibri" pitchFamily="34" charset="0"/>
            </a:endParaRPr>
          </a:p>
          <a:p>
            <a:pPr eaLnBrk="1" hangingPunct="1">
              <a:buSzPct val="100000"/>
            </a:pPr>
            <a:r>
              <a:rPr lang="en-US" altLang="en-US" sz="2000" dirty="0" smtClean="0">
                <a:solidFill>
                  <a:srgbClr val="00B0F0"/>
                </a:solidFill>
                <a:latin typeface="Calibri" pitchFamily="34" charset="0"/>
              </a:rPr>
              <a:t>Our model:</a:t>
            </a:r>
          </a:p>
          <a:p>
            <a:pPr eaLnBrk="1" hangingPunct="1">
              <a:buSzPct val="100000"/>
            </a:pPr>
            <a:endParaRPr lang="en-US" altLang="en-US" sz="2000" dirty="0" smtClean="0">
              <a:solidFill>
                <a:schemeClr val="tx1"/>
              </a:solidFill>
              <a:latin typeface="Calibri" pitchFamily="34" charset="0"/>
            </a:endParaRPr>
          </a:p>
          <a:p>
            <a:pPr eaLnBrk="1" hangingPunct="1">
              <a:buSzPct val="100000"/>
            </a:pPr>
            <a:r>
              <a:rPr lang="en-US" altLang="en-US" sz="2000" dirty="0" smtClean="0">
                <a:solidFill>
                  <a:schemeClr val="tx1"/>
                </a:solidFill>
                <a:latin typeface="Calibri" pitchFamily="34" charset="0"/>
              </a:rPr>
              <a:t>Let’s consider only two hypotheses:</a:t>
            </a:r>
          </a:p>
          <a:p>
            <a:pPr marL="342900" indent="-342900" eaLnBrk="1" hangingPunct="1">
              <a:buSzPct val="100000"/>
              <a:buFont typeface="Arial" panose="020B0604020202020204" pitchFamily="34" charset="0"/>
              <a:buChar char="•"/>
            </a:pPr>
            <a:r>
              <a:rPr lang="en-US" altLang="en-US" sz="2000" dirty="0" smtClean="0">
                <a:solidFill>
                  <a:schemeClr val="tx1"/>
                </a:solidFill>
                <a:latin typeface="Calibri" pitchFamily="34" charset="0"/>
              </a:rPr>
              <a:t>fair coin</a:t>
            </a:r>
          </a:p>
          <a:p>
            <a:pPr marL="342900" indent="-342900" eaLnBrk="1" hangingPunct="1">
              <a:buSzPct val="100000"/>
              <a:buFont typeface="Arial" panose="020B0604020202020204" pitchFamily="34" charset="0"/>
              <a:buChar char="•"/>
            </a:pPr>
            <a:r>
              <a:rPr lang="en-US" altLang="en-US" sz="2000" dirty="0" smtClean="0">
                <a:solidFill>
                  <a:schemeClr val="tx1"/>
                </a:solidFill>
                <a:latin typeface="Calibri" pitchFamily="34" charset="0"/>
              </a:rPr>
              <a:t>trick coin that produces heads 95% of the time</a:t>
            </a:r>
          </a:p>
          <a:p>
            <a:pPr marL="342900" indent="-342900" eaLnBrk="1" hangingPunct="1">
              <a:buSzPct val="100000"/>
              <a:buFont typeface="Arial" panose="020B0604020202020204" pitchFamily="34" charset="0"/>
              <a:buChar char="•"/>
            </a:pPr>
            <a:endParaRPr lang="en-US" altLang="en-US" sz="2000" dirty="0">
              <a:solidFill>
                <a:schemeClr val="tx1"/>
              </a:solidFill>
              <a:latin typeface="Calibri" pitchFamily="34" charset="0"/>
            </a:endParaRPr>
          </a:p>
          <a:p>
            <a:pPr eaLnBrk="1" hangingPunct="1">
              <a:buSzPct val="100000"/>
            </a:pPr>
            <a:r>
              <a:rPr lang="en-US" altLang="en-US" sz="2000" dirty="0">
                <a:solidFill>
                  <a:schemeClr val="tx1"/>
                </a:solidFill>
                <a:latin typeface="Calibri" pitchFamily="34" charset="0"/>
              </a:rPr>
              <a:t>T</a:t>
            </a:r>
            <a:r>
              <a:rPr lang="en-US" altLang="en-US" sz="2000" dirty="0" smtClean="0">
                <a:solidFill>
                  <a:schemeClr val="tx1"/>
                </a:solidFill>
                <a:latin typeface="Calibri" pitchFamily="34" charset="0"/>
              </a:rPr>
              <a:t>he prior probability of seeing a trick coin is 1 in a 1000, versus 999 in 1000 for a fair coin. </a:t>
            </a:r>
            <a:endParaRPr lang="en-US" altLang="en-US" sz="2000" dirty="0">
              <a:solidFill>
                <a:schemeClr val="tx1"/>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555" name="Text Box 2"/>
          <p:cNvSpPr txBox="1">
            <a:spLocks noChangeArrowheads="1"/>
          </p:cNvSpPr>
          <p:nvPr/>
        </p:nvSpPr>
        <p:spPr bwMode="auto">
          <a:xfrm>
            <a:off x="810419" y="367424"/>
            <a:ext cx="8229600" cy="144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3600" dirty="0" smtClean="0">
                <a:solidFill>
                  <a:srgbClr val="000000"/>
                </a:solidFill>
                <a:latin typeface="Calibri" pitchFamily="34" charset="0"/>
              </a:rPr>
              <a:t>Cognitive example (</a:t>
            </a:r>
            <a:r>
              <a:rPr lang="en-US" altLang="en-US" sz="3600" dirty="0">
                <a:solidFill>
                  <a:srgbClr val="000000"/>
                </a:solidFill>
                <a:latin typeface="Calibri" pitchFamily="34" charset="0"/>
              </a:rPr>
              <a:t>2</a:t>
            </a:r>
            <a:r>
              <a:rPr lang="en-US" altLang="en-US" sz="3600" dirty="0" smtClean="0">
                <a:solidFill>
                  <a:srgbClr val="000000"/>
                </a:solidFill>
                <a:latin typeface="Calibri" pitchFamily="34" charset="0"/>
              </a:rPr>
              <a:t>)</a:t>
            </a:r>
          </a:p>
          <a:p>
            <a:pPr eaLnBrk="1" hangingPunct="1">
              <a:buSzPct val="100000"/>
            </a:pPr>
            <a:r>
              <a:rPr lang="en-US" altLang="en-US" sz="3600" dirty="0" smtClean="0">
                <a:solidFill>
                  <a:srgbClr val="000000"/>
                </a:solidFill>
                <a:latin typeface="Calibri" pitchFamily="34" charset="0"/>
              </a:rPr>
              <a:t>Learning about coins</a:t>
            </a:r>
            <a:endParaRPr lang="en-US" altLang="en-US" sz="3600" dirty="0">
              <a:solidFill>
                <a:srgbClr val="000000"/>
              </a:solidFill>
              <a:latin typeface="Calibri" pitchFamily="34" charset="0"/>
            </a:endParaRPr>
          </a:p>
        </p:txBody>
      </p:sp>
      <p:sp>
        <p:nvSpPr>
          <p:cNvPr id="4" name="Rounded Rectangle 3"/>
          <p:cNvSpPr/>
          <p:nvPr/>
        </p:nvSpPr>
        <p:spPr bwMode="auto">
          <a:xfrm>
            <a:off x="3684899" y="3270626"/>
            <a:ext cx="914400" cy="767974"/>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smtClean="0">
                <a:ln>
                  <a:noFill/>
                </a:ln>
                <a:solidFill>
                  <a:schemeClr val="bg1"/>
                </a:solidFill>
                <a:effectLst/>
                <a:latin typeface="Arial" charset="0"/>
              </a:rPr>
              <a:t>Model</a:t>
            </a:r>
          </a:p>
        </p:txBody>
      </p:sp>
      <p:sp>
        <p:nvSpPr>
          <p:cNvPr id="5" name="Down Arrow 4"/>
          <p:cNvSpPr/>
          <p:nvPr/>
        </p:nvSpPr>
        <p:spPr bwMode="auto">
          <a:xfrm>
            <a:off x="3899783" y="4114800"/>
            <a:ext cx="484632" cy="830790"/>
          </a:xfrm>
          <a:prstGeom prst="dow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10" name="Text Box 2"/>
          <p:cNvSpPr txBox="1">
            <a:spLocks noChangeArrowheads="1"/>
          </p:cNvSpPr>
          <p:nvPr/>
        </p:nvSpPr>
        <p:spPr bwMode="auto">
          <a:xfrm>
            <a:off x="-110458" y="495131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algn="ctr" eaLnBrk="1" hangingPunct="1">
              <a:buSzPct val="100000"/>
            </a:pPr>
            <a:r>
              <a:rPr lang="en-US" altLang="en-US" sz="2800" dirty="0" smtClean="0">
                <a:solidFill>
                  <a:schemeClr val="tx1"/>
                </a:solidFill>
                <a:latin typeface="Calibri" pitchFamily="34" charset="0"/>
              </a:rPr>
              <a:t>    Question/query: Is it a fair coin?</a:t>
            </a:r>
            <a:endParaRPr lang="en-US" altLang="en-US" sz="2800" dirty="0">
              <a:solidFill>
                <a:schemeClr val="tx1"/>
              </a:solidFill>
              <a:latin typeface="Calibri" pitchFamily="34" charset="0"/>
            </a:endParaRPr>
          </a:p>
        </p:txBody>
      </p:sp>
      <p:sp>
        <p:nvSpPr>
          <p:cNvPr id="7" name="Rounded Rectangle 6"/>
          <p:cNvSpPr/>
          <p:nvPr/>
        </p:nvSpPr>
        <p:spPr bwMode="auto">
          <a:xfrm>
            <a:off x="2099835" y="1808874"/>
            <a:ext cx="1439917" cy="914400"/>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smtClean="0">
                <a:ln>
                  <a:noFill/>
                </a:ln>
                <a:solidFill>
                  <a:schemeClr val="bg1"/>
                </a:solidFill>
                <a:effectLst/>
                <a:latin typeface="Arial" charset="0"/>
              </a:rPr>
              <a:t>A priori information</a:t>
            </a:r>
          </a:p>
        </p:txBody>
      </p:sp>
      <p:sp>
        <p:nvSpPr>
          <p:cNvPr id="8" name="Rounded Rectangle 7"/>
          <p:cNvSpPr/>
          <p:nvPr/>
        </p:nvSpPr>
        <p:spPr bwMode="auto">
          <a:xfrm>
            <a:off x="4652342" y="1832522"/>
            <a:ext cx="1754105" cy="914400"/>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smtClean="0">
                <a:ln>
                  <a:noFill/>
                </a:ln>
                <a:solidFill>
                  <a:schemeClr val="bg1"/>
                </a:solidFill>
                <a:effectLst/>
                <a:latin typeface="Arial" charset="0"/>
              </a:rPr>
              <a:t>Observations</a:t>
            </a:r>
          </a:p>
        </p:txBody>
      </p:sp>
      <p:sp>
        <p:nvSpPr>
          <p:cNvPr id="18" name="Down Arrow 17"/>
          <p:cNvSpPr/>
          <p:nvPr/>
        </p:nvSpPr>
        <p:spPr bwMode="auto">
          <a:xfrm rot="19082602">
            <a:off x="3064608" y="2718415"/>
            <a:ext cx="351984" cy="853391"/>
          </a:xfrm>
          <a:prstGeom prst="dow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19" name="Down Arrow 18"/>
          <p:cNvSpPr/>
          <p:nvPr/>
        </p:nvSpPr>
        <p:spPr bwMode="auto">
          <a:xfrm rot="2540264">
            <a:off x="4828939" y="2759624"/>
            <a:ext cx="351984" cy="735359"/>
          </a:xfrm>
          <a:prstGeom prst="dow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20" name="Text Box 2"/>
          <p:cNvSpPr txBox="1">
            <a:spLocks noChangeArrowheads="1"/>
          </p:cNvSpPr>
          <p:nvPr/>
        </p:nvSpPr>
        <p:spPr bwMode="auto">
          <a:xfrm>
            <a:off x="6677819" y="1432722"/>
            <a:ext cx="2362200" cy="16667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2800" dirty="0" smtClean="0">
                <a:solidFill>
                  <a:schemeClr val="tx1"/>
                </a:solidFill>
                <a:latin typeface="Calibri" pitchFamily="34" charset="0"/>
              </a:rPr>
              <a:t>H x 15</a:t>
            </a:r>
            <a:endParaRPr lang="en-US" altLang="en-US" sz="2800" dirty="0">
              <a:solidFill>
                <a:schemeClr val="tx1"/>
              </a:solidFill>
              <a:latin typeface="Calibri" pitchFamily="34" charset="0"/>
            </a:endParaRPr>
          </a:p>
        </p:txBody>
      </p:sp>
    </p:spTree>
    <p:extLst>
      <p:ext uri="{BB962C8B-B14F-4D97-AF65-F5344CB8AC3E}">
        <p14:creationId xmlns:p14="http://schemas.microsoft.com/office/powerpoint/2010/main" val="19867590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555" name="Text Box 2"/>
          <p:cNvSpPr txBox="1">
            <a:spLocks noChangeArrowheads="1"/>
          </p:cNvSpPr>
          <p:nvPr/>
        </p:nvSpPr>
        <p:spPr bwMode="auto">
          <a:xfrm>
            <a:off x="710489" y="830262"/>
            <a:ext cx="8229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3600" dirty="0" smtClean="0">
                <a:solidFill>
                  <a:srgbClr val="000000"/>
                </a:solidFill>
                <a:latin typeface="Calibri" pitchFamily="34" charset="0"/>
              </a:rPr>
              <a:t>Cognitive </a:t>
            </a:r>
            <a:r>
              <a:rPr lang="en-US" altLang="en-US" sz="3600" dirty="0">
                <a:solidFill>
                  <a:srgbClr val="000000"/>
                </a:solidFill>
                <a:latin typeface="Calibri" pitchFamily="34" charset="0"/>
              </a:rPr>
              <a:t>example </a:t>
            </a:r>
            <a:r>
              <a:rPr lang="en-US" altLang="en-US" sz="3600" dirty="0" smtClean="0">
                <a:solidFill>
                  <a:srgbClr val="000000"/>
                </a:solidFill>
                <a:latin typeface="Calibri" pitchFamily="34" charset="0"/>
              </a:rPr>
              <a:t>(3)</a:t>
            </a:r>
            <a:endParaRPr lang="en-US" altLang="en-US" sz="3600" dirty="0">
              <a:solidFill>
                <a:srgbClr val="000000"/>
              </a:solidFill>
              <a:latin typeface="Calibri" pitchFamily="34" charset="0"/>
            </a:endParaRPr>
          </a:p>
          <a:p>
            <a:pPr eaLnBrk="1" hangingPunct="1">
              <a:buSzPct val="100000"/>
            </a:pPr>
            <a:r>
              <a:rPr lang="en-US" altLang="en-US" sz="3600" dirty="0">
                <a:solidFill>
                  <a:srgbClr val="000000"/>
                </a:solidFill>
                <a:latin typeface="Calibri" pitchFamily="34" charset="0"/>
              </a:rPr>
              <a:t>Learning about coins</a:t>
            </a:r>
          </a:p>
          <a:p>
            <a:pPr eaLnBrk="1" hangingPunct="1">
              <a:buSzPct val="100000"/>
            </a:pPr>
            <a:endParaRPr lang="en-US" altLang="en-US" sz="3600" dirty="0">
              <a:solidFill>
                <a:srgbClr val="000000"/>
              </a:solidFill>
              <a:latin typeface="Calibri" pitchFamily="34" charset="0"/>
            </a:endParaRPr>
          </a:p>
        </p:txBody>
      </p:sp>
      <p:sp>
        <p:nvSpPr>
          <p:cNvPr id="23556" name="Text Box 2"/>
          <p:cNvSpPr txBox="1">
            <a:spLocks noChangeArrowheads="1"/>
          </p:cNvSpPr>
          <p:nvPr/>
        </p:nvSpPr>
        <p:spPr bwMode="auto">
          <a:xfrm>
            <a:off x="760413" y="1295400"/>
            <a:ext cx="8229600"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endParaRPr lang="en-US" altLang="en-US" sz="1600">
              <a:solidFill>
                <a:srgbClr val="000000"/>
              </a:solidFill>
              <a:latin typeface="Calibri" pitchFamily="34" charset="0"/>
            </a:endParaRPr>
          </a:p>
        </p:txBody>
      </p:sp>
      <p:sp>
        <p:nvSpPr>
          <p:cNvPr id="23557" name="Text Box 2"/>
          <p:cNvSpPr txBox="1">
            <a:spLocks noChangeArrowheads="1"/>
          </p:cNvSpPr>
          <p:nvPr/>
        </p:nvSpPr>
        <p:spPr bwMode="auto">
          <a:xfrm>
            <a:off x="476250" y="1828800"/>
            <a:ext cx="8229600" cy="396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1400" dirty="0">
                <a:solidFill>
                  <a:schemeClr val="tx1"/>
                </a:solidFill>
                <a:latin typeface="Calibri" pitchFamily="34" charset="0"/>
              </a:rPr>
              <a:t>(define observed-data '(h </a:t>
            </a:r>
            <a:r>
              <a:rPr lang="en-US" altLang="en-US" sz="1400" dirty="0" err="1">
                <a:solidFill>
                  <a:schemeClr val="tx1"/>
                </a:solidFill>
                <a:latin typeface="Calibri" pitchFamily="34" charset="0"/>
              </a:rPr>
              <a:t>h</a:t>
            </a:r>
            <a:r>
              <a:rPr lang="en-US" altLang="en-US" sz="1400" dirty="0">
                <a:solidFill>
                  <a:schemeClr val="tx1"/>
                </a:solidFill>
                <a:latin typeface="Calibri" pitchFamily="34" charset="0"/>
              </a:rPr>
              <a:t> </a:t>
            </a:r>
            <a:r>
              <a:rPr lang="en-US" altLang="en-US" sz="1400" dirty="0" err="1">
                <a:solidFill>
                  <a:schemeClr val="tx1"/>
                </a:solidFill>
                <a:latin typeface="Calibri" pitchFamily="34" charset="0"/>
              </a:rPr>
              <a:t>h</a:t>
            </a:r>
            <a:r>
              <a:rPr lang="en-US" altLang="en-US" sz="1400" dirty="0">
                <a:solidFill>
                  <a:schemeClr val="tx1"/>
                </a:solidFill>
                <a:latin typeface="Calibri" pitchFamily="34" charset="0"/>
              </a:rPr>
              <a:t> </a:t>
            </a:r>
            <a:r>
              <a:rPr lang="en-US" altLang="en-US" sz="1400" dirty="0" err="1">
                <a:solidFill>
                  <a:schemeClr val="tx1"/>
                </a:solidFill>
                <a:latin typeface="Calibri" pitchFamily="34" charset="0"/>
              </a:rPr>
              <a:t>h</a:t>
            </a:r>
            <a:r>
              <a:rPr lang="en-US" altLang="en-US" sz="1400" dirty="0">
                <a:solidFill>
                  <a:schemeClr val="tx1"/>
                </a:solidFill>
                <a:latin typeface="Calibri" pitchFamily="34" charset="0"/>
              </a:rPr>
              <a:t> h</a:t>
            </a:r>
            <a:r>
              <a:rPr lang="en-US" altLang="en-US" sz="1400" dirty="0" smtClean="0">
                <a:solidFill>
                  <a:schemeClr val="tx1"/>
                </a:solidFill>
                <a:latin typeface="Calibri" pitchFamily="34" charset="0"/>
              </a:rPr>
              <a:t>)) </a:t>
            </a:r>
            <a:r>
              <a:rPr lang="en-US" altLang="en-US" sz="1600" dirty="0">
                <a:solidFill>
                  <a:srgbClr val="00B050"/>
                </a:solidFill>
                <a:latin typeface="Calibri" pitchFamily="34" charset="0"/>
              </a:rPr>
              <a:t>;configuring the observations</a:t>
            </a:r>
          </a:p>
          <a:p>
            <a:pPr eaLnBrk="1" hangingPunct="1">
              <a:buSzPct val="100000"/>
            </a:pPr>
            <a:r>
              <a:rPr lang="en-US" altLang="en-US" sz="1400" dirty="0">
                <a:solidFill>
                  <a:schemeClr val="tx1"/>
                </a:solidFill>
                <a:latin typeface="Calibri" pitchFamily="34" charset="0"/>
              </a:rPr>
              <a:t>(define </a:t>
            </a:r>
            <a:r>
              <a:rPr lang="en-US" altLang="en-US" sz="1400" dirty="0" err="1">
                <a:solidFill>
                  <a:schemeClr val="tx1"/>
                </a:solidFill>
                <a:latin typeface="Calibri" pitchFamily="34" charset="0"/>
              </a:rPr>
              <a:t>num</a:t>
            </a:r>
            <a:r>
              <a:rPr lang="en-US" altLang="en-US" sz="1400" dirty="0">
                <a:solidFill>
                  <a:schemeClr val="tx1"/>
                </a:solidFill>
                <a:latin typeface="Calibri" pitchFamily="34" charset="0"/>
              </a:rPr>
              <a:t>-flips (length observed-data))</a:t>
            </a:r>
          </a:p>
          <a:p>
            <a:pPr eaLnBrk="1" hangingPunct="1">
              <a:buSzPct val="100000"/>
            </a:pPr>
            <a:endParaRPr lang="en-US" altLang="en-US" sz="1400" dirty="0">
              <a:solidFill>
                <a:schemeClr val="tx1"/>
              </a:solidFill>
              <a:latin typeface="Calibri" pitchFamily="34" charset="0"/>
            </a:endParaRPr>
          </a:p>
          <a:p>
            <a:pPr eaLnBrk="1" hangingPunct="1">
              <a:buSzPct val="100000"/>
            </a:pPr>
            <a:r>
              <a:rPr lang="en-US" altLang="en-US" sz="1400" dirty="0">
                <a:solidFill>
                  <a:schemeClr val="tx1"/>
                </a:solidFill>
                <a:latin typeface="Calibri" pitchFamily="34" charset="0"/>
              </a:rPr>
              <a:t>(define samples</a:t>
            </a:r>
          </a:p>
          <a:p>
            <a:pPr eaLnBrk="1" hangingPunct="1">
              <a:buSzPct val="100000"/>
            </a:pPr>
            <a:r>
              <a:rPr lang="en-US" altLang="en-US" sz="1400" dirty="0">
                <a:solidFill>
                  <a:schemeClr val="tx1"/>
                </a:solidFill>
                <a:latin typeface="Calibri" pitchFamily="34" charset="0"/>
              </a:rPr>
              <a:t>  (</a:t>
            </a:r>
            <a:r>
              <a:rPr lang="en-US" altLang="en-US" sz="1400" dirty="0" err="1">
                <a:solidFill>
                  <a:schemeClr val="tx1"/>
                </a:solidFill>
                <a:latin typeface="Calibri" pitchFamily="34" charset="0"/>
              </a:rPr>
              <a:t>mh</a:t>
            </a:r>
            <a:r>
              <a:rPr lang="en-US" altLang="en-US" sz="1400" dirty="0">
                <a:solidFill>
                  <a:schemeClr val="tx1"/>
                </a:solidFill>
                <a:latin typeface="Calibri" pitchFamily="34" charset="0"/>
              </a:rPr>
              <a:t>-query</a:t>
            </a:r>
          </a:p>
          <a:p>
            <a:pPr eaLnBrk="1" hangingPunct="1">
              <a:buSzPct val="100000"/>
            </a:pPr>
            <a:r>
              <a:rPr lang="en-US" altLang="en-US" sz="1400" dirty="0">
                <a:solidFill>
                  <a:schemeClr val="tx1"/>
                </a:solidFill>
                <a:latin typeface="Calibri" pitchFamily="34" charset="0"/>
              </a:rPr>
              <a:t>     1000 10</a:t>
            </a:r>
          </a:p>
          <a:p>
            <a:pPr eaLnBrk="1" hangingPunct="1">
              <a:buSzPct val="100000"/>
            </a:pPr>
            <a:endParaRPr lang="en-US" altLang="en-US" sz="1400" dirty="0">
              <a:solidFill>
                <a:schemeClr val="tx1"/>
              </a:solidFill>
              <a:latin typeface="Calibri" pitchFamily="34" charset="0"/>
            </a:endParaRPr>
          </a:p>
          <a:p>
            <a:pPr eaLnBrk="1" hangingPunct="1">
              <a:buSzPct val="100000"/>
            </a:pPr>
            <a:r>
              <a:rPr lang="en-US" altLang="en-US" sz="1400" dirty="0">
                <a:solidFill>
                  <a:schemeClr val="tx1"/>
                </a:solidFill>
                <a:latin typeface="Calibri" pitchFamily="34" charset="0"/>
              </a:rPr>
              <a:t>     (define fair-prior 0.999</a:t>
            </a:r>
            <a:r>
              <a:rPr lang="en-US" altLang="en-US" sz="1400" dirty="0" smtClean="0">
                <a:solidFill>
                  <a:schemeClr val="tx1"/>
                </a:solidFill>
                <a:latin typeface="Calibri" pitchFamily="34" charset="0"/>
              </a:rPr>
              <a:t>) </a:t>
            </a:r>
            <a:r>
              <a:rPr lang="en-US" altLang="en-US" sz="1600" dirty="0">
                <a:solidFill>
                  <a:srgbClr val="00B050"/>
                </a:solidFill>
                <a:latin typeface="Calibri" pitchFamily="34" charset="0"/>
              </a:rPr>
              <a:t>;setting </a:t>
            </a:r>
            <a:r>
              <a:rPr lang="en-US" altLang="en-US" sz="1600" dirty="0" smtClean="0">
                <a:solidFill>
                  <a:srgbClr val="00B050"/>
                </a:solidFill>
                <a:latin typeface="Calibri" pitchFamily="34" charset="0"/>
              </a:rPr>
              <a:t>the a </a:t>
            </a:r>
            <a:r>
              <a:rPr lang="en-US" altLang="en-US" sz="1600" dirty="0">
                <a:solidFill>
                  <a:srgbClr val="00B050"/>
                </a:solidFill>
                <a:latin typeface="Calibri" pitchFamily="34" charset="0"/>
              </a:rPr>
              <a:t>priori information</a:t>
            </a:r>
          </a:p>
          <a:p>
            <a:pPr eaLnBrk="1" hangingPunct="1">
              <a:buSzPct val="100000"/>
            </a:pPr>
            <a:r>
              <a:rPr lang="en-US" altLang="en-US" sz="1400" dirty="0">
                <a:solidFill>
                  <a:schemeClr val="tx1"/>
                </a:solidFill>
                <a:latin typeface="Calibri" pitchFamily="34" charset="0"/>
              </a:rPr>
              <a:t>     (define fair-coin? (flip fair-prior</a:t>
            </a:r>
            <a:r>
              <a:rPr lang="en-US" altLang="en-US" sz="1400" dirty="0" smtClean="0">
                <a:solidFill>
                  <a:schemeClr val="tx1"/>
                </a:solidFill>
                <a:latin typeface="Calibri" pitchFamily="34" charset="0"/>
              </a:rPr>
              <a:t>)) </a:t>
            </a:r>
            <a:endParaRPr lang="en-US" altLang="en-US" sz="1400" dirty="0">
              <a:solidFill>
                <a:schemeClr val="tx1"/>
              </a:solidFill>
              <a:latin typeface="Calibri" pitchFamily="34" charset="0"/>
            </a:endParaRPr>
          </a:p>
          <a:p>
            <a:pPr eaLnBrk="1" hangingPunct="1">
              <a:buSzPct val="100000"/>
            </a:pPr>
            <a:endParaRPr lang="en-US" altLang="en-US" sz="1400" dirty="0">
              <a:solidFill>
                <a:schemeClr val="tx1"/>
              </a:solidFill>
              <a:latin typeface="Calibri" pitchFamily="34" charset="0"/>
            </a:endParaRPr>
          </a:p>
          <a:p>
            <a:pPr eaLnBrk="1" hangingPunct="1">
              <a:buSzPct val="100000"/>
            </a:pPr>
            <a:r>
              <a:rPr lang="en-US" altLang="en-US" sz="1400" dirty="0">
                <a:solidFill>
                  <a:schemeClr val="tx1"/>
                </a:solidFill>
                <a:latin typeface="Calibri" pitchFamily="34" charset="0"/>
              </a:rPr>
              <a:t>     (define make-coin (lambda (weight) (lambda () (</a:t>
            </a:r>
            <a:r>
              <a:rPr lang="en-US" altLang="en-US" sz="1400" dirty="0">
                <a:solidFill>
                  <a:srgbClr val="00B0F0"/>
                </a:solidFill>
                <a:latin typeface="Calibri" pitchFamily="34" charset="0"/>
              </a:rPr>
              <a:t>if</a:t>
            </a:r>
            <a:r>
              <a:rPr lang="en-US" altLang="en-US" sz="1400" dirty="0">
                <a:solidFill>
                  <a:schemeClr val="tx1"/>
                </a:solidFill>
                <a:latin typeface="Calibri" pitchFamily="34" charset="0"/>
              </a:rPr>
              <a:t> (flip weight) 'h 't</a:t>
            </a:r>
            <a:r>
              <a:rPr lang="en-US" altLang="en-US" sz="1400" dirty="0" smtClean="0">
                <a:solidFill>
                  <a:schemeClr val="tx1"/>
                </a:solidFill>
                <a:latin typeface="Calibri" pitchFamily="34" charset="0"/>
              </a:rPr>
              <a:t>)))) </a:t>
            </a:r>
            <a:r>
              <a:rPr lang="en-US" altLang="en-US" sz="1600" dirty="0">
                <a:solidFill>
                  <a:srgbClr val="00B050"/>
                </a:solidFill>
                <a:latin typeface="Calibri" pitchFamily="34" charset="0"/>
              </a:rPr>
              <a:t>;we apply the a priori information</a:t>
            </a:r>
          </a:p>
          <a:p>
            <a:pPr eaLnBrk="1" hangingPunct="1">
              <a:buSzPct val="100000"/>
            </a:pPr>
            <a:r>
              <a:rPr lang="en-US" altLang="en-US" sz="1400" dirty="0">
                <a:solidFill>
                  <a:schemeClr val="tx1"/>
                </a:solidFill>
                <a:latin typeface="Calibri" pitchFamily="34" charset="0"/>
              </a:rPr>
              <a:t>     (define coin (make-coin (</a:t>
            </a:r>
            <a:r>
              <a:rPr lang="en-US" altLang="en-US" sz="1400" dirty="0">
                <a:solidFill>
                  <a:srgbClr val="00B0F0"/>
                </a:solidFill>
                <a:latin typeface="Calibri" pitchFamily="34" charset="0"/>
              </a:rPr>
              <a:t>if</a:t>
            </a:r>
            <a:r>
              <a:rPr lang="en-US" altLang="en-US" sz="1400" dirty="0">
                <a:solidFill>
                  <a:schemeClr val="tx1"/>
                </a:solidFill>
                <a:latin typeface="Calibri" pitchFamily="34" charset="0"/>
              </a:rPr>
              <a:t> fair-coin? 0.5 0.95</a:t>
            </a:r>
            <a:r>
              <a:rPr lang="en-US" altLang="en-US" sz="1400" dirty="0" smtClean="0">
                <a:solidFill>
                  <a:schemeClr val="tx1"/>
                </a:solidFill>
                <a:latin typeface="Calibri" pitchFamily="34" charset="0"/>
              </a:rPr>
              <a:t>))) </a:t>
            </a:r>
            <a:endParaRPr lang="en-US" altLang="en-US" sz="1400" dirty="0">
              <a:solidFill>
                <a:schemeClr val="tx1"/>
              </a:solidFill>
              <a:latin typeface="Calibri" pitchFamily="34" charset="0"/>
            </a:endParaRPr>
          </a:p>
          <a:p>
            <a:pPr eaLnBrk="1" hangingPunct="1">
              <a:buSzPct val="100000"/>
            </a:pPr>
            <a:endParaRPr lang="en-US" altLang="en-US" sz="1400" dirty="0">
              <a:solidFill>
                <a:schemeClr val="tx1"/>
              </a:solidFill>
              <a:latin typeface="Calibri" pitchFamily="34" charset="0"/>
            </a:endParaRPr>
          </a:p>
          <a:p>
            <a:pPr eaLnBrk="1" hangingPunct="1">
              <a:buSzPct val="100000"/>
            </a:pPr>
            <a:r>
              <a:rPr lang="en-US" altLang="en-US" sz="1400" dirty="0">
                <a:solidFill>
                  <a:schemeClr val="tx1"/>
                </a:solidFill>
                <a:latin typeface="Calibri" pitchFamily="34" charset="0"/>
              </a:rPr>
              <a:t>     fair-coin</a:t>
            </a:r>
            <a:r>
              <a:rPr lang="en-US" altLang="en-US" sz="1400" dirty="0" smtClean="0">
                <a:solidFill>
                  <a:schemeClr val="tx1"/>
                </a:solidFill>
                <a:latin typeface="Calibri" pitchFamily="34" charset="0"/>
              </a:rPr>
              <a:t>? </a:t>
            </a:r>
            <a:r>
              <a:rPr lang="en-US" altLang="en-US" sz="1600" dirty="0">
                <a:solidFill>
                  <a:srgbClr val="00B050"/>
                </a:solidFill>
                <a:latin typeface="Calibri" pitchFamily="34" charset="0"/>
              </a:rPr>
              <a:t>;query</a:t>
            </a:r>
          </a:p>
          <a:p>
            <a:pPr eaLnBrk="1" hangingPunct="1">
              <a:buSzPct val="100000"/>
            </a:pPr>
            <a:endParaRPr lang="en-US" altLang="en-US" sz="1400" dirty="0">
              <a:solidFill>
                <a:schemeClr val="tx1"/>
              </a:solidFill>
              <a:latin typeface="Calibri" pitchFamily="34" charset="0"/>
            </a:endParaRPr>
          </a:p>
          <a:p>
            <a:pPr eaLnBrk="1" hangingPunct="1">
              <a:buSzPct val="100000"/>
            </a:pPr>
            <a:r>
              <a:rPr lang="en-US" altLang="en-US" sz="1400" dirty="0">
                <a:solidFill>
                  <a:schemeClr val="tx1"/>
                </a:solidFill>
                <a:latin typeface="Calibri" pitchFamily="34" charset="0"/>
              </a:rPr>
              <a:t>     (equal? observed-data (repeat </a:t>
            </a:r>
            <a:r>
              <a:rPr lang="en-US" altLang="en-US" sz="1400" dirty="0" err="1">
                <a:solidFill>
                  <a:schemeClr val="tx1"/>
                </a:solidFill>
                <a:latin typeface="Calibri" pitchFamily="34" charset="0"/>
              </a:rPr>
              <a:t>num</a:t>
            </a:r>
            <a:r>
              <a:rPr lang="en-US" altLang="en-US" sz="1400" dirty="0">
                <a:solidFill>
                  <a:schemeClr val="tx1"/>
                </a:solidFill>
                <a:latin typeface="Calibri" pitchFamily="34" charset="0"/>
              </a:rPr>
              <a:t>-flips coin</a:t>
            </a:r>
            <a:r>
              <a:rPr lang="en-US" altLang="en-US" sz="1400" dirty="0" smtClean="0">
                <a:solidFill>
                  <a:schemeClr val="tx1"/>
                </a:solidFill>
                <a:latin typeface="Calibri" pitchFamily="34" charset="0"/>
              </a:rPr>
              <a:t>)))) </a:t>
            </a:r>
            <a:r>
              <a:rPr lang="en-US" altLang="en-US" sz="1600" dirty="0">
                <a:solidFill>
                  <a:srgbClr val="00B050"/>
                </a:solidFill>
                <a:latin typeface="Calibri" pitchFamily="34" charset="0"/>
              </a:rPr>
              <a:t>;we </a:t>
            </a:r>
            <a:r>
              <a:rPr lang="en-US" altLang="en-US" sz="1600" dirty="0" smtClean="0">
                <a:solidFill>
                  <a:srgbClr val="00B050"/>
                </a:solidFill>
                <a:latin typeface="Calibri" pitchFamily="34" charset="0"/>
              </a:rPr>
              <a:t>set </a:t>
            </a:r>
            <a:r>
              <a:rPr lang="en-US" altLang="en-US" sz="1600" dirty="0">
                <a:solidFill>
                  <a:srgbClr val="00B050"/>
                </a:solidFill>
                <a:latin typeface="Calibri" pitchFamily="34" charset="0"/>
              </a:rPr>
              <a:t>the observed data as conditions for the </a:t>
            </a:r>
            <a:r>
              <a:rPr lang="en-US" altLang="en-US" sz="1600" dirty="0" smtClean="0">
                <a:solidFill>
                  <a:srgbClr val="00B050"/>
                </a:solidFill>
                <a:latin typeface="Calibri" pitchFamily="34" charset="0"/>
              </a:rPr>
              <a:t>query</a:t>
            </a:r>
            <a:endParaRPr lang="en-US" altLang="en-US" sz="1600" dirty="0">
              <a:solidFill>
                <a:srgbClr val="00B050"/>
              </a:solidFill>
              <a:latin typeface="Calibri" pitchFamily="34" charset="0"/>
            </a:endParaRPr>
          </a:p>
          <a:p>
            <a:pPr eaLnBrk="1" hangingPunct="1">
              <a:buSzPct val="100000"/>
            </a:pPr>
            <a:endParaRPr lang="en-US" altLang="en-US" sz="1400" dirty="0">
              <a:solidFill>
                <a:schemeClr val="tx1"/>
              </a:solidFill>
              <a:latin typeface="Calibri" pitchFamily="34" charset="0"/>
            </a:endParaRPr>
          </a:p>
          <a:p>
            <a:pPr eaLnBrk="1" hangingPunct="1">
              <a:buSzPct val="100000"/>
            </a:pPr>
            <a:r>
              <a:rPr lang="en-US" altLang="en-US" sz="1400" dirty="0">
                <a:solidFill>
                  <a:schemeClr val="tx1"/>
                </a:solidFill>
                <a:latin typeface="Calibri" pitchFamily="34" charset="0"/>
              </a:rPr>
              <a:t>(</a:t>
            </a:r>
            <a:r>
              <a:rPr lang="en-US" altLang="en-US" sz="1400" dirty="0" err="1">
                <a:solidFill>
                  <a:schemeClr val="tx1"/>
                </a:solidFill>
                <a:latin typeface="Calibri" pitchFamily="34" charset="0"/>
              </a:rPr>
              <a:t>hist</a:t>
            </a:r>
            <a:r>
              <a:rPr lang="en-US" altLang="en-US" sz="1400" dirty="0">
                <a:solidFill>
                  <a:schemeClr val="tx1"/>
                </a:solidFill>
                <a:latin typeface="Calibri" pitchFamily="34" charset="0"/>
              </a:rPr>
              <a:t> samples "Fair coin</a:t>
            </a:r>
            <a:r>
              <a:rPr lang="en-US" altLang="en-US" sz="1400" dirty="0" smtClean="0">
                <a:solidFill>
                  <a:schemeClr val="tx1"/>
                </a:solidFill>
                <a:latin typeface="Calibri" pitchFamily="34" charset="0"/>
              </a:rPr>
              <a:t>?")</a:t>
            </a:r>
            <a:endParaRPr lang="en-US" altLang="en-US" sz="1400" dirty="0">
              <a:solidFill>
                <a:schemeClr val="tx1"/>
              </a:solidFill>
              <a:latin typeface="Calibri" pitchFamily="34" charset="0"/>
            </a:endParaRPr>
          </a:p>
        </p:txBody>
      </p:sp>
    </p:spTree>
    <p:extLst>
      <p:ext uri="{BB962C8B-B14F-4D97-AF65-F5344CB8AC3E}">
        <p14:creationId xmlns:p14="http://schemas.microsoft.com/office/powerpoint/2010/main" val="318670761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555" name="Text Box 2"/>
          <p:cNvSpPr txBox="1">
            <a:spLocks noChangeArrowheads="1"/>
          </p:cNvSpPr>
          <p:nvPr/>
        </p:nvSpPr>
        <p:spPr bwMode="auto">
          <a:xfrm>
            <a:off x="776179" y="631825"/>
            <a:ext cx="8229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3600" dirty="0" smtClean="0">
                <a:solidFill>
                  <a:srgbClr val="000000"/>
                </a:solidFill>
                <a:latin typeface="Calibri" pitchFamily="34" charset="0"/>
              </a:rPr>
              <a:t>Cognitive </a:t>
            </a:r>
            <a:r>
              <a:rPr lang="en-US" altLang="en-US" sz="3600" dirty="0">
                <a:solidFill>
                  <a:srgbClr val="000000"/>
                </a:solidFill>
                <a:latin typeface="Calibri" pitchFamily="34" charset="0"/>
              </a:rPr>
              <a:t>example </a:t>
            </a:r>
            <a:r>
              <a:rPr lang="en-US" altLang="en-US" sz="3600" dirty="0" smtClean="0">
                <a:solidFill>
                  <a:srgbClr val="000000"/>
                </a:solidFill>
                <a:latin typeface="Calibri" pitchFamily="34" charset="0"/>
              </a:rPr>
              <a:t>(4)</a:t>
            </a:r>
            <a:endParaRPr lang="en-US" altLang="en-US" sz="3600" dirty="0">
              <a:solidFill>
                <a:srgbClr val="000000"/>
              </a:solidFill>
              <a:latin typeface="Calibri" pitchFamily="34" charset="0"/>
            </a:endParaRPr>
          </a:p>
          <a:p>
            <a:pPr eaLnBrk="1" hangingPunct="1">
              <a:buSzPct val="100000"/>
            </a:pPr>
            <a:r>
              <a:rPr lang="en-US" altLang="en-US" sz="3600" dirty="0">
                <a:solidFill>
                  <a:srgbClr val="000000"/>
                </a:solidFill>
                <a:latin typeface="Calibri" pitchFamily="34" charset="0"/>
              </a:rPr>
              <a:t>Learning about coins</a:t>
            </a:r>
          </a:p>
          <a:p>
            <a:pPr eaLnBrk="1" hangingPunct="1">
              <a:buSzPct val="100000"/>
            </a:pPr>
            <a:endParaRPr lang="en-US" altLang="en-US" sz="3600" dirty="0">
              <a:solidFill>
                <a:srgbClr val="000000"/>
              </a:solidFill>
              <a:latin typeface="Calibri" pitchFamily="34" charset="0"/>
            </a:endParaRPr>
          </a:p>
        </p:txBody>
      </p:sp>
      <p:sp>
        <p:nvSpPr>
          <p:cNvPr id="23557" name="Text Box 2"/>
          <p:cNvSpPr txBox="1">
            <a:spLocks noChangeArrowheads="1"/>
          </p:cNvSpPr>
          <p:nvPr/>
        </p:nvSpPr>
        <p:spPr bwMode="auto">
          <a:xfrm>
            <a:off x="476250" y="4572000"/>
            <a:ext cx="82296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endParaRPr lang="en-US" altLang="en-US" sz="1400" dirty="0">
              <a:solidFill>
                <a:schemeClr val="tx1"/>
              </a:solidFill>
              <a:latin typeface="Calibri" pitchFamily="34" charset="0"/>
            </a:endParaRPr>
          </a:p>
        </p:txBody>
      </p:sp>
      <p:sp>
        <p:nvSpPr>
          <p:cNvPr id="2" name="AutoShape 2" descr="data:image/svg+xml;utf8,%3c?xml%20version=%221.0%22%20standalone=%22no%22?%3e%3c!DOCTYPE%20svg%20PUBLIC%20%22-//W3C//DTD%20SVG%201.1//EN%22%20%22http://www.w3.org/Graphics/SVG/1.1/DTD/svg11.dtd%22%3e%3csvg%20class=%22marks%22%20width=%22630%22%20height=%22145%22%20version=%221.1%22%20xmlns=%22http://www.w3.org/2000/svg%22%20xmlns:xlink=%22http://www.w3.org/1999/xlink%22%3e%3cdefs%3e%3cstyle%20type=%22text/css%22%3e%3c/style%3e%3c/defs%3e%3cg%20transform=%22translate(30,54)%22%3e%3cg%20id=%22g1%22%20class=%22type-group%22%3e%3cg%20transform=%22translate(0,0)%22%3e%3crect%20class=%22background%22%20width=%22570%22%20height=%2241%22%20style=%22pointer-events:%20none;%20fill:%20none;%22%3e%3c/rect%3e%3cg%20id=%22g2%22%20class=%22type-rect%22%3e%3crect%20x=%220%22%20y=%222%22%20width=%2210.83%22%20height=%2217%22%20style=%22fill:%20steelblue;%22%3e%3c/rect%3e%3crect%20x=%220%22%20y=%2221%22%20width=%22559.17%22%20height=%2217%22%20style=%22fill:%20steelblue;%22%3e%3c/rect%3e%3c/g%3e%3cg%20id=%22g3%22%20class=%22type-text%22%3e%3ctext%20x=%22285%22%20y=%22-12%22%20text-anchor=%22middle%22%20style=%22font-style:%20normal;%20font-variant:%20normal;%20font-weight:%20normal;%20font-stretch:%20normal;%20font-size:%2024px;%20line-height:%20normal;%20font-family:%20sans-serif;%20fill:%20rgb(0,%200,%200);%22%3e%20Fair%20coin?%3c/text%3e%3c/g%3e%3cg%20id=%22g4%22%20class=%22type-group%22%3e%3cg%20transform=%22translate(0,41)%22%3e%3crect%20class=%22background%22%20width=%220%22%20height=%220%22%20style=%22pointer-events:%20none;%20fill:%20none;%22%3e%3c/rect%3e%3cg%20id=%22g5%22%20class=%22type-rule%22%20style=%22pointer-events:%20none;%22%3e%3c/g%3e%3cg%20id=%22g6%22%20class=%22type-rule%22%20style=%22pointer-events:%20none;%22%3e%3cline%20x1=%220.5%22%20y1=%220%22%20x2=%220.5%22%20y2=%226%22%20style=%22fill:%20none;%20stroke:%20rgb(0,%200,%200);%20stroke-width:%201px;%20opacity:%201;%22%3e%3c/line%3e%3cline%20x1=%2257.5%22%20y1=%220%22%20x2=%2257.5%22%20y2=%226%22%20style=%22fill:%20none;%20stroke:%20rgb(0,%200,%200);%20stroke-width:%201px;%20opacity:%201;%22%3e%3c/line%3e%3cline%20x1=%22114.5%22%20y1=%220%22%20x2=%22114.5%22%20y2=%226%22%20style=%22fill:%20none;%20stroke:%20rgb(0,%200,%200);%20stroke-width:%201px;%20opacity:%201;%22%3e%3c/line%3e%3cline%20x1=%22171.5%22%20y1=%220%22%20x2=%22171.5%22%20y2=%226%22%20style=%22fill:%20none;%20stroke:%20rgb(0,%200,%200);%20stroke-width:%201px;%20opacity:%201;%22%3e%3c/line%3e%3cline%20x1=%22228.5%22%20y1=%220%22%20x2=%22228.5%22%20y2=%226%22%20style=%22fill:%20none;%20stroke:%20rgb(0,%200,%200);%20stroke-width:%201px;%20opacity:%201;%22%3e%3c/line%3e%3cline%20x1=%22285.5%22%20y1=%220%22%20x2=%22285.5%22%20y2=%226%22%20style=%22fill:%20none;%20stroke:%20rgb(0,%200,%200);%20stroke-width:%201px;%20opacity:%201;%22%3e%3c/line%3e%3cline%20x1=%22342.5%22%20y1=%220%22%20x2=%22342.5%22%20y2=%226%22%20style=%22fill:%20none;%20stroke:%20rgb(0,%200,%200);%20stroke-width:%201px;%20opacity:%201;%22%3e%3c/line%3e%3cline%20x1=%22399.5%22%20y1=%220%22%20x2=%22399.5%22%20y2=%226%22%20style=%22fill:%20none;%20stroke:%20rgb(0,%200,%200);%20stroke-width:%201px;%20opacity:%201;%22%3e%3c/line%3e%3cline%20x1=%22456.5%22%20y1=%220%22%20x2=%22456.5%22%20y2=%226%22%20style=%22fill:%20none;%20stroke:%20rgb(0,%200,%200);%20stroke-width:%201px;%20opacity:%201;%22%3e%3c/line%3e%3cline%20x1=%22513.5%22%20y1=%220%22%20x2=%22513.5%22%20y2=%226%22%20style=%22fill:%20none;%20stroke:%20rgb(0,%200,%200);%20stroke-width:%201px;%20opacity:%201;%22%3e%3c/line%3e%3cline%20x1=%22570.5%22%20y1=%220%22%20x2=%22570.5%22%20y2=%226%22%20style=%22fill:%20none;%20stroke:%20rgb(0,%200,%200);%20stroke-width:%201px;%20opacity:%201;%22%3e%3c/line%3e%3c/g%3e%3cg%20id=%22g7%22%20class=%22type-rule%22%20style=%22pointer-events:%20none;%22%3e%3c/g%3e%3cg%20id=%22g8%22%20class=%22type-text%22%3e%3ctext%20x=%220.5%22%20y=%229%22%20text-anchor=%22middle%22%20dy=%22.9em%22%20style=%22font-style:%20normal;%20font-variant:%20normal;%20font-weight:%20normal;%20font-stretch:%20normal;%20font-size:%2011px;%20line-height:%20normal;%20font-family:%20sans-serif;%20fill:%20rgb(0,%200,%200);%20opacity:%201;%22%3e0%25%3c/text%3e%3ctext%20x=%2257.5%22%20y=%229%22%20text-anchor=%22middle%22%20dy=%22.9em%22%20style=%22font-style:%20normal;%20font-variant:%20normal;%20font-weight:%20normal;%20font-stretch:%20normal;%20font-size:%2011px;%20line-height:%20normal;%20font-family:%20sans-serif;%20fill:%20rgb(0,%200,%200);%20opacity:%201;%22%3e10%25%3c/text%3e%3ctext%20x=%22114.5%22%20y=%229%22%20text-anchor=%22middle%22%20dy=%22.9em%22%20style=%22font-style:%20normal;%20font-variant:%20normal;%20font-weight:%20normal;%20font-stretch:%20normal;%20font-size:%2011px;%20line-height:%20normal;%20font-family:%20sans-serif;%20fill:%20rgb(0,%200,%200);%20opacity:%201;%22%3e20%25%3c/text%3e%3ctext%20x=%22171.5%22%20y=%229%22%20text-anchor=%22middle%22%20dy=%22.9em%22%20style=%22font-style:%20normal;%20font-variant:%20normal;%20font-weight:%20normal;%20font-stretch:%20normal;%20font-size:%2011px;%20line-height:%20normal;%20font-family:%20sans-serif;%20fill:%20rgb(0,%200,%200);%20opacity:%201;%22%3e30%25%3c/text%3e%3ctext%20x=%22228.5%22%20y=%229%22%20text-anchor=%22middle%22%20dy=%22.9em%22%20style=%22font-style:%20normal;%20font-variant:%20normal;%20font-weight:%20normal;%20font-stretch:%20normal;%20font-size:%2011px;%20line-height:%20normal;%20font-family:%20sans-serif;%20fill:%20rgb(0,%200,%200);%20opacity:%201;%22%3e40%25%3c/text%3e%3ctext%20x=%22285.5%22%20y=%229%22%20text-anchor=%22middle%22%20dy=%22.9em%22%20style=%22font-style:%20normal;%20font-variant:%20normal;%20font-weight:%20normal;%20font-stretch:%20normal;%20font-size:%2011px;%20line-height:%20normal;%20font-family:%20sans-serif;%20fill:%20rgb(0,%200,%200);%20opacity:%201;%22%3e50%25%3c/text%3e%3ctext%20x=%22342.5%22%20y=%229%22%20text-anchor=%22middle%22%20dy=%22.9em%22%20style=%22font-style:%20normal;%20font-variant:%20normal;%20font-weight:%20normal;%20font-stretch:%20normal;%20font-size:%2011px;%20line-height:%20normal;%20font-family:%20sans-serif;%20fill:%20rgb(0,%200,%200);%20opacity:%201;%22%3e60%25%3c/text%3e%3ctext%20x=%22399.5%22%20y=%229%22%20text-anchor=%22middle%22%20dy=%22.9em%22%20style=%22font-style:%20normal;%20font-variant:%20normal;%20font-weight:%20normal;%20font-stretch:%20normal;%20font-size:%2011px;%20line-height:%20normal;%20font-family:%20sans-serif;%20fill:%20rgb(0,%200,%200);%20opacity:%201;%22%3e70%25%3c/text%3e%3ctext%20x=%22456.5%22%20y=%229%22%20text-anchor=%22middle%22%20dy=%22.9em%22%20style=%22font-style:%20normal;%20font-variant:%20normal;%20font-weight:%20normal;%20font-stretch:%20normal;%20font-size:%2011px;%20line-height:%20normal;%20font-family:%20sans-serif;%20fill:%20rgb(0,%200,%200);%20opacity:%201;%22%3e80%25%3c/text%3e%3ctext%20x=%22513.5%22%20y=%229%22%20text-anchor=%22middle%22%20dy=%22.9em%22%20style=%22font-style:%20normal;%20font-variant:%20normal;%20font-weight:%20normal;%20font-stretch:%20normal;%20font-size:%2011px;%20line-height:%20normal;%20font-family:%20sans-serif;%20fill:%20rgb(0,%200,%200);%20opacity:%201;%22%3e90%25%3c/text%3e%3ctext%20x=%22570.5%22%20y=%229%22%20text-anchor=%22middle%22%20dy=%22.9em%22%20style=%22font-style:%20normal;%20font-variant:%20normal;%20font-weight:%20normal;%20font-stretch:%20normal;%20font-size:%2011px;%20line-height:%20normal;%20font-family:%20sans-serif;%20fill:%20rgb(0,%200,%200);%20opacity:%201;%22%3e100%25%3c/text%3e%3c/g%3e%3cg%20id=%22g9%22%20class=%22type-path%22%20style=%22pointer-events:%20none;%22%3e%3cpath%20transform=%22translate(0.5,0.5)%22%20d=%22M0,6V0H570V6%22%20style=%22fill:%20none;%20stroke:%20rgb(0,%200,%200);%20stroke-width:%201px;%22%3e%3c/path%3e%3c/g%3e%3cg%20id=%22g10%22%20class=%22type-text%22%3e%3c/g%3e%3c/g%3e%3c/g%3e%3cg%20id=%22g11%22%20class=%22type-group%22%3e%3cg%20transform=%22translate(0,0)%22%3e%3crect%20class=%22background%22%20width=%220%22%20height=%220%22%20style=%22pointer-events:%20none;%20fill:%20none;%22%3e%3c/rect%3e%3cg%20id=%22g12%22%20class=%22type-rule%22%20style=%22pointer-events:%20none;%22%3e%3c/g%3e%3cg%20id=%22g13%22%20class=%22type-rule%22%20style=%22pointer-events:%20none;%22%3e%3cline%20x1=%22-6%22%20y1=%2211%22%20x2=%220%22%20y2=%2211%22%20style=%22fill:%20none;%20stroke:%20rgb(0,%200,%200);%20stroke-width:%201px;%20opacity:%201;%22%3e%3c/line%3e%3cline%20x1=%22-6%22%20y1=%2230%22%20x2=%220%22%20y2=%2230%22%20style=%22fill:%20none;%20stroke:%20rgb(0,%200,%200);%20stroke-width:%201px;%20opacity:%201;%22%3e%3c/line%3e%3c/g%3e%3cg%20id=%22g14%22%20class=%22type-rule%22%20style=%22pointer-events:%20none;%22%3e%3c/g%3e%3cg%20id=%22g15%22%20class=%22type-text%22%3e%3ctext%20x=%22-9%22%20y=%2211%22%20text-anchor=%22end%22%20dy=%22.35em%22%20style=%22font-style:%20normal;%20font-variant:%20normal;%20font-weight:%20normal;%20font-stretch:%20normal;%20font-size:%2011px;%20line-height:%20normal;%20font-family:%20sans-serif;%20fill:%20rgb(0,%200,%200);%20opacity:%201;%22%3e#f&lt;/text&gt;&lt;text x=&quot;-9&quot; y=&quot;30&quot; text-anchor=&quot;end&quot; dy=&quot;.35em&quot; style=&quot;font-style: normal; font-variant: normal; font-weight: normal; font-stretch: normal; font-size: 11px; line-height: normal; font-family: sans-serif; fill: rgb(0, 0, 0); opacity: 1;&quot;&gt;#t&lt;/text&gt;&lt;/g&gt;&lt;g id=&quot;g16&quot; class=&quot;type-path&quot; style=&quot;pointer-events: none;&quot;&gt;&lt;path transform=&quot;translate(0.5,0.5)&quot; d=&quot;M-6,0H0V41H-6&quot; style=&quot;fill: none; stroke: rgb(0, 0, 0); stroke-width: 1px;&quot;&gt;&lt;/path&gt;&lt;/g&gt;&lt;g id=&quot;g17&quot; class=&quot;type-text&quot;&gt;&lt;/g&gt;&lt;/g&gt;&lt;/g&gt;&lt;/g&gt;&lt;/g&gt;&lt;/g&gt;&lt;/svg&g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5" descr="data:image/svg+xml;utf8,%3c?xml%20version=%221.0%22%20standalone=%22no%22?%3e%3c!DOCTYPE%20svg%20PUBLIC%20%22-//W3C//DTD%20SVG%201.1//EN%22%20%22http://www.w3.org/Graphics/SVG/1.1/DTD/svg11.dtd%22%3e%3csvg%20class=%22marks%22%20width=%22630%22%20height=%22145%22%20version=%221.1%22%20xmlns=%22http://www.w3.org/2000/svg%22%20xmlns:xlink=%22http://www.w3.org/1999/xlink%22%3e%3cdefs%3e%3cstyle%20type=%22text/css%22%3e%3c/style%3e%3c/defs%3e%3cg%20transform=%22translate(30,54)%22%3e%3cg%20id=%22g18%22%20class=%22type-group%22%3e%3cg%20transform=%22translate(0,0)%22%3e%3crect%20class=%22background%22%20width=%22570%22%20height=%2241%22%20style=%22pointer-events:%20none;%20fill:%20none;%22%3e%3c/rect%3e%3cg%20id=%22g19%22%20class=%22type-rect%22%3e%3crect%20x=%220%22%20y=%222%22%20width=%2215.96%22%20height=%2217%22%20style=%22fill:%20steelblue;%22%3e%3c/rect%3e%3crect%20x=%220%22%20y=%2221%22%20width=%22554.04%22%20height=%2217%22%20style=%22fill:%20steelblue;%22%3e%3c/rect%3e%3c/g%3e%3cg%20id=%22g20%22%20class=%22type-text%22%3e%3ctext%20x=%22285%22%20y=%22-12%22%20text-anchor=%22middle%22%20style=%22font-style:%20normal;%20font-variant:%20normal;%20font-weight:%20normal;%20font-stretch:%20normal;%20font-size:%2024px;%20line-height:%20normal;%20font-family:%20sans-serif;%20fill:%20rgb(0,%200,%200);%22%3e%20Fair%20coin?%3c/text%3e%3c/g%3e%3cg%20id=%22g21%22%20class=%22type-group%22%3e%3cg%20transform=%22translate(0,41)%22%3e%3crect%20class=%22background%22%20width=%220%22%20height=%220%22%20style=%22pointer-events:%20none;%20fill:%20none;%22%3e%3c/rect%3e%3cg%20id=%22g22%22%20class=%22type-rule%22%20style=%22pointer-events:%20none;%22%3e%3c/g%3e%3cg%20id=%22g23%22%20class=%22type-rule%22%20style=%22pointer-events:%20none;%22%3e%3cline%20x1=%220.5%22%20y1=%220%22%20x2=%220.5%22%20y2=%226%22%20style=%22fill:%20none;%20stroke:%20rgb(0,%200,%200);%20stroke-width:%201px;%20opacity:%201;%22%3e%3c/line%3e%3cline%20x1=%2257.5%22%20y1=%220%22%20x2=%2257.5%22%20y2=%226%22%20style=%22fill:%20none;%20stroke:%20rgb(0,%200,%200);%20stroke-width:%201px;%20opacity:%201;%22%3e%3c/line%3e%3cline%20x1=%22114.5%22%20y1=%220%22%20x2=%22114.5%22%20y2=%226%22%20style=%22fill:%20none;%20stroke:%20rgb(0,%200,%200);%20stroke-width:%201px;%20opacity:%201;%22%3e%3c/line%3e%3cline%20x1=%22171.5%22%20y1=%220%22%20x2=%22171.5%22%20y2=%226%22%20style=%22fill:%20none;%20stroke:%20rgb(0,%200,%200);%20stroke-width:%201px;%20opacity:%201;%22%3e%3c/line%3e%3cline%20x1=%22228.5%22%20y1=%220%22%20x2=%22228.5%22%20y2=%226%22%20style=%22fill:%20none;%20stroke:%20rgb(0,%200,%200);%20stroke-width:%201px;%20opacity:%201;%22%3e%3c/line%3e%3cline%20x1=%22285.5%22%20y1=%220%22%20x2=%22285.5%22%20y2=%226%22%20style=%22fill:%20none;%20stroke:%20rgb(0,%200,%200);%20stroke-width:%201px;%20opacity:%201;%22%3e%3c/line%3e%3cline%20x1=%22342.5%22%20y1=%220%22%20x2=%22342.5%22%20y2=%226%22%20style=%22fill:%20none;%20stroke:%20rgb(0,%200,%200);%20stroke-width:%201px;%20opacity:%201;%22%3e%3c/line%3e%3cline%20x1=%22399.5%22%20y1=%220%22%20x2=%22399.5%22%20y2=%226%22%20style=%22fill:%20none;%20stroke:%20rgb(0,%200,%200);%20stroke-width:%201px;%20opacity:%201;%22%3e%3c/line%3e%3cline%20x1=%22456.5%22%20y1=%220%22%20x2=%22456.5%22%20y2=%226%22%20style=%22fill:%20none;%20stroke:%20rgb(0,%200,%200);%20stroke-width:%201px;%20opacity:%201;%22%3e%3c/line%3e%3cline%20x1=%22513.5%22%20y1=%220%22%20x2=%22513.5%22%20y2=%226%22%20style=%22fill:%20none;%20stroke:%20rgb(0,%200,%200);%20stroke-width:%201px;%20opacity:%201;%22%3e%3c/line%3e%3cline%20x1=%22570.5%22%20y1=%220%22%20x2=%22570.5%22%20y2=%226%22%20style=%22fill:%20none;%20stroke:%20rgb(0,%200,%200);%20stroke-width:%201px;%20opacity:%201;%22%3e%3c/line%3e%3c/g%3e%3cg%20id=%22g24%22%20class=%22type-rule%22%20style=%22pointer-events:%20none;%22%3e%3c/g%3e%3cg%20id=%22g25%22%20class=%22type-text%22%3e%3ctext%20x=%220.5%22%20y=%229%22%20text-anchor=%22middle%22%20dy=%22.9em%22%20style=%22font-style:%20normal;%20font-variant:%20normal;%20font-weight:%20normal;%20font-stretch:%20normal;%20font-size:%2011px;%20line-height:%20normal;%20font-family:%20sans-serif;%20fill:%20rgb(0,%200,%200);%20opacity:%201;%22%3e0%25%3c/text%3e%3ctext%20x=%2257.5%22%20y=%229%22%20text-anchor=%22middle%22%20dy=%22.9em%22%20style=%22font-style:%20normal;%20font-variant:%20normal;%20font-weight:%20normal;%20font-stretch:%20normal;%20font-size:%2011px;%20line-height:%20normal;%20font-family:%20sans-serif;%20fill:%20rgb(0,%200,%200);%20opacity:%201;%22%3e10%25%3c/text%3e%3ctext%20x=%22114.5%22%20y=%229%22%20text-anchor=%22middle%22%20dy=%22.9em%22%20style=%22font-style:%20normal;%20font-variant:%20normal;%20font-weight:%20normal;%20font-stretch:%20normal;%20font-size:%2011px;%20line-height:%20normal;%20font-family:%20sans-serif;%20fill:%20rgb(0,%200,%200);%20opacity:%201;%22%3e20%25%3c/text%3e%3ctext%20x=%22171.5%22%20y=%229%22%20text-anchor=%22middle%22%20dy=%22.9em%22%20style=%22font-style:%20normal;%20font-variant:%20normal;%20font-weight:%20normal;%20font-stretch:%20normal;%20font-size:%2011px;%20line-height:%20normal;%20font-family:%20sans-serif;%20fill:%20rgb(0,%200,%200);%20opacity:%201;%22%3e30%25%3c/text%3e%3ctext%20x=%22228.5%22%20y=%229%22%20text-anchor=%22middle%22%20dy=%22.9em%22%20style=%22font-style:%20normal;%20font-variant:%20normal;%20font-weight:%20normal;%20font-stretch:%20normal;%20font-size:%2011px;%20line-height:%20normal;%20font-family:%20sans-serif;%20fill:%20rgb(0,%200,%200);%20opacity:%201;%22%3e40%25%3c/text%3e%3ctext%20x=%22285.5%22%20y=%229%22%20text-anchor=%22middle%22%20dy=%22.9em%22%20style=%22font-style:%20normal;%20font-variant:%20normal;%20font-weight:%20normal;%20font-stretch:%20normal;%20font-size:%2011px;%20line-height:%20normal;%20font-family:%20sans-serif;%20fill:%20rgb(0,%200,%200);%20opacity:%201;%22%3e50%25%3c/text%3e%3ctext%20x=%22342.5%22%20y=%229%22%20text-anchor=%22middle%22%20dy=%22.9em%22%20style=%22font-style:%20normal;%20font-variant:%20normal;%20font-weight:%20normal;%20font-stretch:%20normal;%20font-size:%2011px;%20line-height:%20normal;%20font-family:%20sans-serif;%20fill:%20rgb(0,%200,%200);%20opacity:%201;%22%3e60%25%3c/text%3e%3ctext%20x=%22399.5%22%20y=%229%22%20text-anchor=%22middle%22%20dy=%22.9em%22%20style=%22font-style:%20normal;%20font-variant:%20normal;%20font-weight:%20normal;%20font-stretch:%20normal;%20font-size:%2011px;%20line-height:%20normal;%20font-family:%20sans-serif;%20fill:%20rgb(0,%200,%200);%20opacity:%201;%22%3e70%25%3c/text%3e%3ctext%20x=%22456.5%22%20y=%229%22%20text-anchor=%22middle%22%20dy=%22.9em%22%20style=%22font-style:%20normal;%20font-variant:%20normal;%20font-weight:%20normal;%20font-stretch:%20normal;%20font-size:%2011px;%20line-height:%20normal;%20font-family:%20sans-serif;%20fill:%20rgb(0,%200,%200);%20opacity:%201;%22%3e80%25%3c/text%3e%3ctext%20x=%22513.5%22%20y=%229%22%20text-anchor=%22middle%22%20dy=%22.9em%22%20style=%22font-style:%20normal;%20font-variant:%20normal;%20font-weight:%20normal;%20font-stretch:%20normal;%20font-size:%2011px;%20line-height:%20normal;%20font-family:%20sans-serif;%20fill:%20rgb(0,%200,%200);%20opacity:%201;%22%3e90%25%3c/text%3e%3ctext%20x=%22570.5%22%20y=%229%22%20text-anchor=%22middle%22%20dy=%22.9em%22%20style=%22font-style:%20normal;%20font-variant:%20normal;%20font-weight:%20normal;%20font-stretch:%20normal;%20font-size:%2011px;%20line-height:%20normal;%20font-family:%20sans-serif;%20fill:%20rgb(0,%200,%200);%20opacity:%201;%22%3e100%25%3c/text%3e%3c/g%3e%3cg%20id=%22g26%22%20class=%22type-path%22%20style=%22pointer-events:%20none;%22%3e%3cpath%20transform=%22translate(0.5,0.5)%22%20d=%22M0,6V0H570V6%22%20style=%22fill:%20none;%20stroke:%20rgb(0,%200,%200);%20stroke-width:%201px;%22%3e%3c/path%3e%3c/g%3e%3cg%20id=%22g27%22%20class=%22type-text%22%3e%3c/g%3e%3c/g%3e%3c/g%3e%3cg%20id=%22g28%22%20class=%22type-group%22%3e%3cg%20transform=%22translate(0,0)%22%3e%3crect%20class=%22background%22%20width=%220%22%20height=%220%22%20style=%22pointer-events:%20none;%20fill:%20none;%22%3e%3c/rect%3e%3cg%20id=%22g29%22%20class=%22type-rule%22%20style=%22pointer-events:%20none;%22%3e%3c/g%3e%3cg%20id=%22g30%22%20class=%22type-rule%22%20style=%22pointer-events:%20none;%22%3e%3cline%20x1=%22-6%22%20y1=%2211%22%20x2=%220%22%20y2=%2211%22%20style=%22fill:%20none;%20stroke:%20rgb(0,%200,%200);%20stroke-width:%201px;%20opacity:%201;%22%3e%3c/line%3e%3cline%20x1=%22-6%22%20y1=%2230%22%20x2=%220%22%20y2=%2230%22%20style=%22fill:%20none;%20stroke:%20rgb(0,%200,%200);%20stroke-width:%201px;%20opacity:%201;%22%3e%3c/line%3e%3c/g%3e%3cg%20id=%22g31%22%20class=%22type-rule%22%20style=%22pointer-events:%20none;%22%3e%3c/g%3e%3cg%20id=%22g32%22%20class=%22type-text%22%3e%3ctext%20x=%22-9%22%20y=%2211%22%20text-anchor=%22end%22%20dy=%22.35em%22%20style=%22font-style:%20normal;%20font-variant:%20normal;%20font-weight:%20normal;%20font-stretch:%20normal;%20font-size:%2011px;%20line-height:%20normal;%20font-family:%20sans-serif;%20fill:%20rgb(0,%200,%200);%20opacity:%201;%22%3e#f&lt;/text&gt;&lt;text x=&quot;-9&quot; y=&quot;30&quot; text-anchor=&quot;end&quot; dy=&quot;.35em&quot; style=&quot;font-style: normal; font-variant: normal; font-weight: normal; font-stretch: normal; font-size: 11px; line-height: normal; font-family: sans-serif; fill: rgb(0, 0, 0); opacity: 1;&quot;&gt;#t&lt;/text&gt;&lt;/g&gt;&lt;g id=&quot;g33&quot; class=&quot;type-path&quot; style=&quot;pointer-events: none;&quot;&gt;&lt;path transform=&quot;translate(0.5,0.5)&quot; d=&quot;M-6,0H0V41H-6&quot; style=&quot;fill: none; stroke: rgb(0, 0, 0); stroke-width: 1px;&quot;&gt;&lt;/path&gt;&lt;/g&gt;&lt;g id=&quot;g34&quot; class=&quot;type-text&quot;&gt;&lt;/g&gt;&lt;/g&gt;&lt;/g&gt;&lt;/g&gt;&lt;/g&gt;&lt;/g&gt;&lt;/svg&g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data:image/svg+xml;utf8,%3c?xml%20version=%221.0%22%20standalone=%22no%22?%3e%3c!DOCTYPE%20svg%20PUBLIC%20%22-//W3C//DTD%20SVG%201.1//EN%22%20%22http://www.w3.org/Graphics/SVG/1.1/DTD/svg11.dtd%22%3e%3csvg%20class=%22marks%22%20width=%22630%22%20height=%22145%22%20version=%221.1%22%20xmlns=%22http://www.w3.org/2000/svg%22%20xmlns:xlink=%22http://www.w3.org/1999/xlink%22%3e%3cdefs%3e%3cstyle%20type=%22text/css%22%3e%3c/style%3e%3c/defs%3e%3cg%20transform=%22translate(30,54)%22%3e%3cg%20id=%22g18%22%20class=%22type-group%22%3e%3cg%20transform=%22translate(0,0)%22%3e%3crect%20class=%22background%22%20width=%22570%22%20height=%2241%22%20style=%22pointer-events:%20none;%20fill:%20none;%22%3e%3c/rect%3e%3cg%20id=%22g19%22%20class=%22type-rect%22%3e%3crect%20x=%220%22%20y=%222%22%20width=%2215.96%22%20height=%2217%22%20style=%22fill:%20steelblue;%22%3e%3c/rect%3e%3crect%20x=%220%22%20y=%2221%22%20width=%22554.04%22%20height=%2217%22%20style=%22fill:%20steelblue;%22%3e%3c/rect%3e%3c/g%3e%3cg%20id=%22g20%22%20class=%22type-text%22%3e%3ctext%20x=%22285%22%20y=%22-12%22%20text-anchor=%22middle%22%20style=%22font-style:%20normal;%20font-variant:%20normal;%20font-weight:%20normal;%20font-stretch:%20normal;%20font-size:%2024px;%20line-height:%20normal;%20font-family:%20sans-serif;%20fill:%20rgb(0,%200,%200);%22%3e%20Fair%20coin?%3c/text%3e%3c/g%3e%3cg%20id=%22g21%22%20class=%22type-group%22%3e%3cg%20transform=%22translate(0,41)%22%3e%3crect%20class=%22background%22%20width=%220%22%20height=%220%22%20style=%22pointer-events:%20none;%20fill:%20none;%22%3e%3c/rect%3e%3cg%20id=%22g22%22%20class=%22type-rule%22%20style=%22pointer-events:%20none;%22%3e%3c/g%3e%3cg%20id=%22g23%22%20class=%22type-rule%22%20style=%22pointer-events:%20none;%22%3e%3cline%20x1=%220.5%22%20y1=%220%22%20x2=%220.5%22%20y2=%226%22%20style=%22fill:%20none;%20stroke:%20rgb(0,%200,%200);%20stroke-width:%201px;%20opacity:%201;%22%3e%3c/line%3e%3cline%20x1=%2257.5%22%20y1=%220%22%20x2=%2257.5%22%20y2=%226%22%20style=%22fill:%20none;%20stroke:%20rgb(0,%200,%200);%20stroke-width:%201px;%20opacity:%201;%22%3e%3c/line%3e%3cline%20x1=%22114.5%22%20y1=%220%22%20x2=%22114.5%22%20y2=%226%22%20style=%22fill:%20none;%20stroke:%20rgb(0,%200,%200);%20stroke-width:%201px;%20opacity:%201;%22%3e%3c/line%3e%3cline%20x1=%22171.5%22%20y1=%220%22%20x2=%22171.5%22%20y2=%226%22%20style=%22fill:%20none;%20stroke:%20rgb(0,%200,%200);%20stroke-width:%201px;%20opacity:%201;%22%3e%3c/line%3e%3cline%20x1=%22228.5%22%20y1=%220%22%20x2=%22228.5%22%20y2=%226%22%20style=%22fill:%20none;%20stroke:%20rgb(0,%200,%200);%20stroke-width:%201px;%20opacity:%201;%22%3e%3c/line%3e%3cline%20x1=%22285.5%22%20y1=%220%22%20x2=%22285.5%22%20y2=%226%22%20style=%22fill:%20none;%20stroke:%20rgb(0,%200,%200);%20stroke-width:%201px;%20opacity:%201;%22%3e%3c/line%3e%3cline%20x1=%22342.5%22%20y1=%220%22%20x2=%22342.5%22%20y2=%226%22%20style=%22fill:%20none;%20stroke:%20rgb(0,%200,%200);%20stroke-width:%201px;%20opacity:%201;%22%3e%3c/line%3e%3cline%20x1=%22399.5%22%20y1=%220%22%20x2=%22399.5%22%20y2=%226%22%20style=%22fill:%20none;%20stroke:%20rgb(0,%200,%200);%20stroke-width:%201px;%20opacity:%201;%22%3e%3c/line%3e%3cline%20x1=%22456.5%22%20y1=%220%22%20x2=%22456.5%22%20y2=%226%22%20style=%22fill:%20none;%20stroke:%20rgb(0,%200,%200);%20stroke-width:%201px;%20opacity:%201;%22%3e%3c/line%3e%3cline%20x1=%22513.5%22%20y1=%220%22%20x2=%22513.5%22%20y2=%226%22%20style=%22fill:%20none;%20stroke:%20rgb(0,%200,%200);%20stroke-width:%201px;%20opacity:%201;%22%3e%3c/line%3e%3cline%20x1=%22570.5%22%20y1=%220%22%20x2=%22570.5%22%20y2=%226%22%20style=%22fill:%20none;%20stroke:%20rgb(0,%200,%200);%20stroke-width:%201px;%20opacity:%201;%22%3e%3c/line%3e%3c/g%3e%3cg%20id=%22g24%22%20class=%22type-rule%22%20style=%22pointer-events:%20none;%22%3e%3c/g%3e%3cg%20id=%22g25%22%20class=%22type-text%22%3e%3ctext%20x=%220.5%22%20y=%229%22%20text-anchor=%22middle%22%20dy=%22.9em%22%20style=%22font-style:%20normal;%20font-variant:%20normal;%20font-weight:%20normal;%20font-stretch:%20normal;%20font-size:%2011px;%20line-height:%20normal;%20font-family:%20sans-serif;%20fill:%20rgb(0,%200,%200);%20opacity:%201;%22%3e0%25%3c/text%3e%3ctext%20x=%2257.5%22%20y=%229%22%20text-anchor=%22middle%22%20dy=%22.9em%22%20style=%22font-style:%20normal;%20font-variant:%20normal;%20font-weight:%20normal;%20font-stretch:%20normal;%20font-size:%2011px;%20line-height:%20normal;%20font-family:%20sans-serif;%20fill:%20rgb(0,%200,%200);%20opacity:%201;%22%3e10%25%3c/text%3e%3ctext%20x=%22114.5%22%20y=%229%22%20text-anchor=%22middle%22%20dy=%22.9em%22%20style=%22font-style:%20normal;%20font-variant:%20normal;%20font-weight:%20normal;%20font-stretch:%20normal;%20font-size:%2011px;%20line-height:%20normal;%20font-family:%20sans-serif;%20fill:%20rgb(0,%200,%200);%20opacity:%201;%22%3e20%25%3c/text%3e%3ctext%20x=%22171.5%22%20y=%229%22%20text-anchor=%22middle%22%20dy=%22.9em%22%20style=%22font-style:%20normal;%20font-variant:%20normal;%20font-weight:%20normal;%20font-stretch:%20normal;%20font-size:%2011px;%20line-height:%20normal;%20font-family:%20sans-serif;%20fill:%20rgb(0,%200,%200);%20opacity:%201;%22%3e30%25%3c/text%3e%3ctext%20x=%22228.5%22%20y=%229%22%20text-anchor=%22middle%22%20dy=%22.9em%22%20style=%22font-style:%20normal;%20font-variant:%20normal;%20font-weight:%20normal;%20font-stretch:%20normal;%20font-size:%2011px;%20line-height:%20normal;%20font-family:%20sans-serif;%20fill:%20rgb(0,%200,%200);%20opacity:%201;%22%3e40%25%3c/text%3e%3ctext%20x=%22285.5%22%20y=%229%22%20text-anchor=%22middle%22%20dy=%22.9em%22%20style=%22font-style:%20normal;%20font-variant:%20normal;%20font-weight:%20normal;%20font-stretch:%20normal;%20font-size:%2011px;%20line-height:%20normal;%20font-family:%20sans-serif;%20fill:%20rgb(0,%200,%200);%20opacity:%201;%22%3e50%25%3c/text%3e%3ctext%20x=%22342.5%22%20y=%229%22%20text-anchor=%22middle%22%20dy=%22.9em%22%20style=%22font-style:%20normal;%20font-variant:%20normal;%20font-weight:%20normal;%20font-stretch:%20normal;%20font-size:%2011px;%20line-height:%20normal;%20font-family:%20sans-serif;%20fill:%20rgb(0,%200,%200);%20opacity:%201;%22%3e60%25%3c/text%3e%3ctext%20x=%22399.5%22%20y=%229%22%20text-anchor=%22middle%22%20dy=%22.9em%22%20style=%22font-style:%20normal;%20font-variant:%20normal;%20font-weight:%20normal;%20font-stretch:%20normal;%20font-size:%2011px;%20line-height:%20normal;%20font-family:%20sans-serif;%20fill:%20rgb(0,%200,%200);%20opacity:%201;%22%3e70%25%3c/text%3e%3ctext%20x=%22456.5%22%20y=%229%22%20text-anchor=%22middle%22%20dy=%22.9em%22%20style=%22font-style:%20normal;%20font-variant:%20normal;%20font-weight:%20normal;%20font-stretch:%20normal;%20font-size:%2011px;%20line-height:%20normal;%20font-family:%20sans-serif;%20fill:%20rgb(0,%200,%200);%20opacity:%201;%22%3e80%25%3c/text%3e%3ctext%20x=%22513.5%22%20y=%229%22%20text-anchor=%22middle%22%20dy=%22.9em%22%20style=%22font-style:%20normal;%20font-variant:%20normal;%20font-weight:%20normal;%20font-stretch:%20normal;%20font-size:%2011px;%20line-height:%20normal;%20font-family:%20sans-serif;%20fill:%20rgb(0,%200,%200);%20opacity:%201;%22%3e90%25%3c/text%3e%3ctext%20x=%22570.5%22%20y=%229%22%20text-anchor=%22middle%22%20dy=%22.9em%22%20style=%22font-style:%20normal;%20font-variant:%20normal;%20font-weight:%20normal;%20font-stretch:%20normal;%20font-size:%2011px;%20line-height:%20normal;%20font-family:%20sans-serif;%20fill:%20rgb(0,%200,%200);%20opacity:%201;%22%3e100%25%3c/text%3e%3c/g%3e%3cg%20id=%22g26%22%20class=%22type-path%22%20style=%22pointer-events:%20none;%22%3e%3cpath%20transform=%22translate(0.5,0.5)%22%20d=%22M0,6V0H570V6%22%20style=%22fill:%20none;%20stroke:%20rgb(0,%200,%200);%20stroke-width:%201px;%22%3e%3c/path%3e%3c/g%3e%3cg%20id=%22g27%22%20class=%22type-text%22%3e%3c/g%3e%3c/g%3e%3c/g%3e%3cg%20id=%22g28%22%20class=%22type-group%22%3e%3cg%20transform=%22translate(0,0)%22%3e%3crect%20class=%22background%22%20width=%220%22%20height=%220%22%20style=%22pointer-events:%20none;%20fill:%20none;%22%3e%3c/rect%3e%3cg%20id=%22g29%22%20class=%22type-rule%22%20style=%22pointer-events:%20none;%22%3e%3c/g%3e%3cg%20id=%22g30%22%20class=%22type-rule%22%20style=%22pointer-events:%20none;%22%3e%3cline%20x1=%22-6%22%20y1=%2211%22%20x2=%220%22%20y2=%2211%22%20style=%22fill:%20none;%20stroke:%20rgb(0,%200,%200);%20stroke-width:%201px;%20opacity:%201;%22%3e%3c/line%3e%3cline%20x1=%22-6%22%20y1=%2230%22%20x2=%220%22%20y2=%2230%22%20style=%22fill:%20none;%20stroke:%20rgb(0,%200,%200);%20stroke-width:%201px;%20opacity:%201;%22%3e%3c/line%3e%3c/g%3e%3cg%20id=%22g31%22%20class=%22type-rule%22%20style=%22pointer-events:%20none;%22%3e%3c/g%3e%3cg%20id=%22g32%22%20class=%22type-text%22%3e%3ctext%20x=%22-9%22%20y=%2211%22%20text-anchor=%22end%22%20dy=%22.35em%22%20style=%22font-style:%20normal;%20font-variant:%20normal;%20font-weight:%20normal;%20font-stretch:%20normal;%20font-size:%2011px;%20line-height:%20normal;%20font-family:%20sans-serif;%20fill:%20rgb(0,%200,%200);%20opacity:%201;%22%3e#f&lt;/text&gt;&lt;text x=&quot;-9&quot; y=&quot;30&quot; text-anchor=&quot;end&quot; dy=&quot;.35em&quot; style=&quot;font-style: normal; font-variant: normal; font-weight: normal; font-stretch: normal; font-size: 11px; line-height: normal; font-family: sans-serif; fill: rgb(0, 0, 0); opacity: 1;&quot;&gt;#t&lt;/text&gt;&lt;/g&gt;&lt;g id=&quot;g33&quot; class=&quot;type-path&quot; style=&quot;pointer-events: none;&quot;&gt;&lt;path transform=&quot;translate(0.5,0.5)&quot; d=&quot;M-6,0H0V41H-6&quot; style=&quot;fill: none; stroke: rgb(0, 0, 0); stroke-width: 1px;&quot;&gt;&lt;/path&gt;&lt;/g&gt;&lt;g id=&quot;g34&quot; class=&quot;type-text&quot;&gt;&lt;/g&gt;&lt;/g&gt;&lt;/g&gt;&lt;/g&gt;&lt;/g&gt;&lt;/g&gt;&lt;/svg&g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data:image/svg+xml;utf8,%3c?xml%20version=%221.0%22%20standalone=%22no%22?%3e%3c!DOCTYPE%20svg%20PUBLIC%20%22-//W3C//DTD%20SVG%201.1//EN%22%20%22http://www.w3.org/Graphics/SVG/1.1/DTD/svg11.dtd%22%3e%3csvg%20class=%22marks%22%20width=%22630%22%20height=%22145%22%20version=%221.1%22%20xmlns=%22http://www.w3.org/2000/svg%22%20xmlns:xlink=%22http://www.w3.org/1999/xlink%22%3e%3cdefs%3e%3cstyle%20type=%22text/css%22%3e%3c/style%3e%3c/defs%3e%3cg%20transform=%22translate(30,54)%22%3e%3cg%20id=%22g18%22%20class=%22type-group%22%3e%3cg%20transform=%22translate(0,0)%22%3e%3crect%20class=%22background%22%20width=%22570%22%20height=%2241%22%20style=%22pointer-events:%20none;%20fill:%20none;%22%3e%3c/rect%3e%3cg%20id=%22g19%22%20class=%22type-rect%22%3e%3crect%20x=%220%22%20y=%222%22%20width=%2215.96%22%20height=%2217%22%20style=%22fill:%20steelblue;%22%3e%3c/rect%3e%3crect%20x=%220%22%20y=%2221%22%20width=%22554.04%22%20height=%2217%22%20style=%22fill:%20steelblue;%22%3e%3c/rect%3e%3c/g%3e%3cg%20id=%22g20%22%20class=%22type-text%22%3e%3ctext%20x=%22285%22%20y=%22-12%22%20text-anchor=%22middle%22%20style=%22font-style:%20normal;%20font-variant:%20normal;%20font-weight:%20normal;%20font-stretch:%20normal;%20font-size:%2024px;%20line-height:%20normal;%20font-family:%20sans-serif;%20fill:%20rgb(0,%200,%200);%22%3e%20Fair%20coin?%3c/text%3e%3c/g%3e%3cg%20id=%22g21%22%20class=%22type-group%22%3e%3cg%20transform=%22translate(0,41)%22%3e%3crect%20class=%22background%22%20width=%220%22%20height=%220%22%20style=%22pointer-events:%20none;%20fill:%20none;%22%3e%3c/rect%3e%3cg%20id=%22g22%22%20class=%22type-rule%22%20style=%22pointer-events:%20none;%22%3e%3c/g%3e%3cg%20id=%22g23%22%20class=%22type-rule%22%20style=%22pointer-events:%20none;%22%3e%3cline%20x1=%220.5%22%20y1=%220%22%20x2=%220.5%22%20y2=%226%22%20style=%22fill:%20none;%20stroke:%20rgb(0,%200,%200);%20stroke-width:%201px;%20opacity:%201;%22%3e%3c/line%3e%3cline%20x1=%2257.5%22%20y1=%220%22%20x2=%2257.5%22%20y2=%226%22%20style=%22fill:%20none;%20stroke:%20rgb(0,%200,%200);%20stroke-width:%201px;%20opacity:%201;%22%3e%3c/line%3e%3cline%20x1=%22114.5%22%20y1=%220%22%20x2=%22114.5%22%20y2=%226%22%20style=%22fill:%20none;%20stroke:%20rgb(0,%200,%200);%20stroke-width:%201px;%20opacity:%201;%22%3e%3c/line%3e%3cline%20x1=%22171.5%22%20y1=%220%22%20x2=%22171.5%22%20y2=%226%22%20style=%22fill:%20none;%20stroke:%20rgb(0,%200,%200);%20stroke-width:%201px;%20opacity:%201;%22%3e%3c/line%3e%3cline%20x1=%22228.5%22%20y1=%220%22%20x2=%22228.5%22%20y2=%226%22%20style=%22fill:%20none;%20stroke:%20rgb(0,%200,%200);%20stroke-width:%201px;%20opacity:%201;%22%3e%3c/line%3e%3cline%20x1=%22285.5%22%20y1=%220%22%20x2=%22285.5%22%20y2=%226%22%20style=%22fill:%20none;%20stroke:%20rgb(0,%200,%200);%20stroke-width:%201px;%20opacity:%201;%22%3e%3c/line%3e%3cline%20x1=%22342.5%22%20y1=%220%22%20x2=%22342.5%22%20y2=%226%22%20style=%22fill:%20none;%20stroke:%20rgb(0,%200,%200);%20stroke-width:%201px;%20opacity:%201;%22%3e%3c/line%3e%3cline%20x1=%22399.5%22%20y1=%220%22%20x2=%22399.5%22%20y2=%226%22%20style=%22fill:%20none;%20stroke:%20rgb(0,%200,%200);%20stroke-width:%201px;%20opacity:%201;%22%3e%3c/line%3e%3cline%20x1=%22456.5%22%20y1=%220%22%20x2=%22456.5%22%20y2=%226%22%20style=%22fill:%20none;%20stroke:%20rgb(0,%200,%200);%20stroke-width:%201px;%20opacity:%201;%22%3e%3c/line%3e%3cline%20x1=%22513.5%22%20y1=%220%22%20x2=%22513.5%22%20y2=%226%22%20style=%22fill:%20none;%20stroke:%20rgb(0,%200,%200);%20stroke-width:%201px;%20opacity:%201;%22%3e%3c/line%3e%3cline%20x1=%22570.5%22%20y1=%220%22%20x2=%22570.5%22%20y2=%226%22%20style=%22fill:%20none;%20stroke:%20rgb(0,%200,%200);%20stroke-width:%201px;%20opacity:%201;%22%3e%3c/line%3e%3c/g%3e%3cg%20id=%22g24%22%20class=%22type-rule%22%20style=%22pointer-events:%20none;%22%3e%3c/g%3e%3cg%20id=%22g25%22%20class=%22type-text%22%3e%3ctext%20x=%220.5%22%20y=%229%22%20text-anchor=%22middle%22%20dy=%22.9em%22%20style=%22font-style:%20normal;%20font-variant:%20normal;%20font-weight:%20normal;%20font-stretch:%20normal;%20font-size:%2011px;%20line-height:%20normal;%20font-family:%20sans-serif;%20fill:%20rgb(0,%200,%200);%20opacity:%201;%22%3e0%25%3c/text%3e%3ctext%20x=%2257.5%22%20y=%229%22%20text-anchor=%22middle%22%20dy=%22.9em%22%20style=%22font-style:%20normal;%20font-variant:%20normal;%20font-weight:%20normal;%20font-stretch:%20normal;%20font-size:%2011px;%20line-height:%20normal;%20font-family:%20sans-serif;%20fill:%20rgb(0,%200,%200);%20opacity:%201;%22%3e10%25%3c/text%3e%3ctext%20x=%22114.5%22%20y=%229%22%20text-anchor=%22middle%22%20dy=%22.9em%22%20style=%22font-style:%20normal;%20font-variant:%20normal;%20font-weight:%20normal;%20font-stretch:%20normal;%20font-size:%2011px;%20line-height:%20normal;%20font-family:%20sans-serif;%20fill:%20rgb(0,%200,%200);%20opacity:%201;%22%3e20%25%3c/text%3e%3ctext%20x=%22171.5%22%20y=%229%22%20text-anchor=%22middle%22%20dy=%22.9em%22%20style=%22font-style:%20normal;%20font-variant:%20normal;%20font-weight:%20normal;%20font-stretch:%20normal;%20font-size:%2011px;%20line-height:%20normal;%20font-family:%20sans-serif;%20fill:%20rgb(0,%200,%200);%20opacity:%201;%22%3e30%25%3c/text%3e%3ctext%20x=%22228.5%22%20y=%229%22%20text-anchor=%22middle%22%20dy=%22.9em%22%20style=%22font-style:%20normal;%20font-variant:%20normal;%20font-weight:%20normal;%20font-stretch:%20normal;%20font-size:%2011px;%20line-height:%20normal;%20font-family:%20sans-serif;%20fill:%20rgb(0,%200,%200);%20opacity:%201;%22%3e40%25%3c/text%3e%3ctext%20x=%22285.5%22%20y=%229%22%20text-anchor=%22middle%22%20dy=%22.9em%22%20style=%22font-style:%20normal;%20font-variant:%20normal;%20font-weight:%20normal;%20font-stretch:%20normal;%20font-size:%2011px;%20line-height:%20normal;%20font-family:%20sans-serif;%20fill:%20rgb(0,%200,%200);%20opacity:%201;%22%3e50%25%3c/text%3e%3ctext%20x=%22342.5%22%20y=%229%22%20text-anchor=%22middle%22%20dy=%22.9em%22%20style=%22font-style:%20normal;%20font-variant:%20normal;%20font-weight:%20normal;%20font-stretch:%20normal;%20font-size:%2011px;%20line-height:%20normal;%20font-family:%20sans-serif;%20fill:%20rgb(0,%200,%200);%20opacity:%201;%22%3e60%25%3c/text%3e%3ctext%20x=%22399.5%22%20y=%229%22%20text-anchor=%22middle%22%20dy=%22.9em%22%20style=%22font-style:%20normal;%20font-variant:%20normal;%20font-weight:%20normal;%20font-stretch:%20normal;%20font-size:%2011px;%20line-height:%20normal;%20font-family:%20sans-serif;%20fill:%20rgb(0,%200,%200);%20opacity:%201;%22%3e70%25%3c/text%3e%3ctext%20x=%22456.5%22%20y=%229%22%20text-anchor=%22middle%22%20dy=%22.9em%22%20style=%22font-style:%20normal;%20font-variant:%20normal;%20font-weight:%20normal;%20font-stretch:%20normal;%20font-size:%2011px;%20line-height:%20normal;%20font-family:%20sans-serif;%20fill:%20rgb(0,%200,%200);%20opacity:%201;%22%3e80%25%3c/text%3e%3ctext%20x=%22513.5%22%20y=%229%22%20text-anchor=%22middle%22%20dy=%22.9em%22%20style=%22font-style:%20normal;%20font-variant:%20normal;%20font-weight:%20normal;%20font-stretch:%20normal;%20font-size:%2011px;%20line-height:%20normal;%20font-family:%20sans-serif;%20fill:%20rgb(0,%200,%200);%20opacity:%201;%22%3e90%25%3c/text%3e%3ctext%20x=%22570.5%22%20y=%229%22%20text-anchor=%22middle%22%20dy=%22.9em%22%20style=%22font-style:%20normal;%20font-variant:%20normal;%20font-weight:%20normal;%20font-stretch:%20normal;%20font-size:%2011px;%20line-height:%20normal;%20font-family:%20sans-serif;%20fill:%20rgb(0,%200,%200);%20opacity:%201;%22%3e100%25%3c/text%3e%3c/g%3e%3cg%20id=%22g26%22%20class=%22type-path%22%20style=%22pointer-events:%20none;%22%3e%3cpath%20transform=%22translate(0.5,0.5)%22%20d=%22M0,6V0H570V6%22%20style=%22fill:%20none;%20stroke:%20rgb(0,%200,%200);%20stroke-width:%201px;%22%3e%3c/path%3e%3c/g%3e%3cg%20id=%22g27%22%20class=%22type-text%22%3e%3c/g%3e%3c/g%3e%3c/g%3e%3cg%20id=%22g28%22%20class=%22type-group%22%3e%3cg%20transform=%22translate(0,0)%22%3e%3crect%20class=%22background%22%20width=%220%22%20height=%220%22%20style=%22pointer-events:%20none;%20fill:%20none;%22%3e%3c/rect%3e%3cg%20id=%22g29%22%20class=%22type-rule%22%20style=%22pointer-events:%20none;%22%3e%3c/g%3e%3cg%20id=%22g30%22%20class=%22type-rule%22%20style=%22pointer-events:%20none;%22%3e%3cline%20x1=%22-6%22%20y1=%2211%22%20x2=%220%22%20y2=%2211%22%20style=%22fill:%20none;%20stroke:%20rgb(0,%200,%200);%20stroke-width:%201px;%20opacity:%201;%22%3e%3c/line%3e%3cline%20x1=%22-6%22%20y1=%2230%22%20x2=%220%22%20y2=%2230%22%20style=%22fill:%20none;%20stroke:%20rgb(0,%200,%200);%20stroke-width:%201px;%20opacity:%201;%22%3e%3c/line%3e%3c/g%3e%3cg%20id=%22g31%22%20class=%22type-rule%22%20style=%22pointer-events:%20none;%22%3e%3c/g%3e%3cg%20id=%22g32%22%20class=%22type-text%22%3e%3ctext%20x=%22-9%22%20y=%2211%22%20text-anchor=%22end%22%20dy=%22.35em%22%20style=%22font-style:%20normal;%20font-variant:%20normal;%20font-weight:%20normal;%20font-stretch:%20normal;%20font-size:%2011px;%20line-height:%20normal;%20font-family:%20sans-serif;%20fill:%20rgb(0,%200,%200);%20opacity:%201;%22%3e#f&lt;/text&gt;&lt;text x=&quot;-9&quot; y=&quot;30&quot; text-anchor=&quot;end&quot; dy=&quot;.35em&quot; style=&quot;font-style: normal; font-variant: normal; font-weight: normal; font-stretch: normal; font-size: 11px; line-height: normal; font-family: sans-serif; fill: rgb(0, 0, 0); opacity: 1;&quot;&gt;#t&lt;/text&gt;&lt;/g&gt;&lt;g id=&quot;g33&quot; class=&quot;type-path&quot; style=&quot;pointer-events: none;&quot;&gt;&lt;path transform=&quot;translate(0.5,0.5)&quot; d=&quot;M-6,0H0V41H-6&quot; style=&quot;fill: none; stroke: rgb(0, 0, 0); stroke-width: 1px;&quot;&gt;&lt;/path&gt;&lt;/g&gt;&lt;g id=&quot;g34&quot; class=&quot;type-text&quot;&gt;&lt;/g&gt;&lt;/g&gt;&lt;/g&gt;&lt;/g&gt;&lt;/g&gt;&lt;/g&gt;&lt;/svg&gt;"/>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75" y="1676400"/>
            <a:ext cx="589597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705600" y="1725589"/>
            <a:ext cx="1505540" cy="646331"/>
          </a:xfrm>
          <a:prstGeom prst="rect">
            <a:avLst/>
          </a:prstGeom>
        </p:spPr>
        <p:txBody>
          <a:bodyPr wrap="none">
            <a:spAutoFit/>
          </a:bodyPr>
          <a:lstStyle/>
          <a:p>
            <a:r>
              <a:rPr lang="en-US" dirty="0" smtClean="0">
                <a:solidFill>
                  <a:schemeClr val="tx1"/>
                </a:solidFill>
              </a:rPr>
              <a:t>1/1000 is fair</a:t>
            </a:r>
          </a:p>
          <a:p>
            <a:r>
              <a:rPr lang="en-US" dirty="0" smtClean="0">
                <a:solidFill>
                  <a:schemeClr val="tx1"/>
                </a:solidFill>
              </a:rPr>
              <a:t>H x 5 </a:t>
            </a:r>
            <a:endParaRPr lang="en-US" dirty="0">
              <a:solidFill>
                <a:schemeClr val="tx1"/>
              </a:solidFill>
            </a:endParaRPr>
          </a:p>
        </p:txBody>
      </p:sp>
      <p:pic>
        <p:nvPicPr>
          <p:cNvPr id="10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147" y="2971800"/>
            <a:ext cx="5867400"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6823842" y="3000703"/>
            <a:ext cx="1505540" cy="646331"/>
          </a:xfrm>
          <a:prstGeom prst="rect">
            <a:avLst/>
          </a:prstGeom>
        </p:spPr>
        <p:txBody>
          <a:bodyPr wrap="none">
            <a:spAutoFit/>
          </a:bodyPr>
          <a:lstStyle/>
          <a:p>
            <a:r>
              <a:rPr lang="en-US" dirty="0" smtClean="0">
                <a:solidFill>
                  <a:schemeClr val="tx1"/>
                </a:solidFill>
              </a:rPr>
              <a:t>1/1000 is fair</a:t>
            </a:r>
          </a:p>
          <a:p>
            <a:r>
              <a:rPr lang="en-US" dirty="0" smtClean="0">
                <a:solidFill>
                  <a:schemeClr val="tx1"/>
                </a:solidFill>
              </a:rPr>
              <a:t>H x 10 </a:t>
            </a:r>
            <a:endParaRPr lang="en-US" dirty="0">
              <a:solidFill>
                <a:schemeClr val="tx1"/>
              </a:solidFill>
            </a:endParaRPr>
          </a:p>
        </p:txBody>
      </p:sp>
      <p:pic>
        <p:nvPicPr>
          <p:cNvPr id="103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147" y="4419600"/>
            <a:ext cx="58674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p:nvSpPr>
        <p:spPr>
          <a:xfrm>
            <a:off x="6847490" y="4419600"/>
            <a:ext cx="1261884" cy="646331"/>
          </a:xfrm>
          <a:prstGeom prst="rect">
            <a:avLst/>
          </a:prstGeom>
        </p:spPr>
        <p:txBody>
          <a:bodyPr wrap="none">
            <a:spAutoFit/>
          </a:bodyPr>
          <a:lstStyle/>
          <a:p>
            <a:r>
              <a:rPr lang="en-US" dirty="0" smtClean="0">
                <a:solidFill>
                  <a:schemeClr val="tx1"/>
                </a:solidFill>
              </a:rPr>
              <a:t>50% is fair</a:t>
            </a:r>
          </a:p>
          <a:p>
            <a:r>
              <a:rPr lang="en-US" dirty="0" smtClean="0">
                <a:solidFill>
                  <a:schemeClr val="tx1"/>
                </a:solidFill>
              </a:rPr>
              <a:t>H x 5 </a:t>
            </a:r>
            <a:endParaRPr lang="en-US" dirty="0">
              <a:solidFill>
                <a:schemeClr val="tx1"/>
              </a:solidFill>
            </a:endParaRPr>
          </a:p>
        </p:txBody>
      </p:sp>
    </p:spTree>
    <p:extLst>
      <p:ext uri="{BB962C8B-B14F-4D97-AF65-F5344CB8AC3E}">
        <p14:creationId xmlns:p14="http://schemas.microsoft.com/office/powerpoint/2010/main" val="28725303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3" name="Text Box 2"/>
          <p:cNvSpPr txBox="1">
            <a:spLocks noChangeArrowheads="1"/>
          </p:cNvSpPr>
          <p:nvPr/>
        </p:nvSpPr>
        <p:spPr bwMode="auto">
          <a:xfrm>
            <a:off x="476250" y="158750"/>
            <a:ext cx="8229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4400">
                <a:solidFill>
                  <a:srgbClr val="000000"/>
                </a:solidFill>
                <a:latin typeface="Calibri" pitchFamily="34" charset="0"/>
              </a:rPr>
              <a:t>   </a:t>
            </a:r>
            <a:r>
              <a:rPr lang="en-US" altLang="en-US" sz="3600">
                <a:solidFill>
                  <a:srgbClr val="000000"/>
                </a:solidFill>
                <a:latin typeface="Calibri" pitchFamily="34" charset="0"/>
              </a:rPr>
              <a:t>Example – Hidden Markov model (1)</a:t>
            </a:r>
          </a:p>
        </p:txBody>
      </p:sp>
      <p:sp>
        <p:nvSpPr>
          <p:cNvPr id="20484" name="Text Box 2"/>
          <p:cNvSpPr txBox="1">
            <a:spLocks noChangeArrowheads="1"/>
          </p:cNvSpPr>
          <p:nvPr/>
        </p:nvSpPr>
        <p:spPr bwMode="auto">
          <a:xfrm>
            <a:off x="760413" y="1295400"/>
            <a:ext cx="8229600"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endParaRPr lang="en-US" altLang="en-US" sz="1600">
              <a:solidFill>
                <a:srgbClr val="000000"/>
              </a:solidFill>
              <a:latin typeface="Calibri" pitchFamily="34" charset="0"/>
            </a:endParaRPr>
          </a:p>
        </p:txBody>
      </p:sp>
      <p:sp>
        <p:nvSpPr>
          <p:cNvPr id="20485" name="Text Box 2"/>
          <p:cNvSpPr txBox="1">
            <a:spLocks noChangeArrowheads="1"/>
          </p:cNvSpPr>
          <p:nvPr/>
        </p:nvSpPr>
        <p:spPr bwMode="auto">
          <a:xfrm>
            <a:off x="698938" y="3276600"/>
            <a:ext cx="7759262" cy="274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endParaRPr lang="en-US" altLang="en-US" sz="3200" dirty="0" smtClean="0">
              <a:solidFill>
                <a:srgbClr val="000000"/>
              </a:solidFill>
              <a:latin typeface="Calibri" pitchFamily="34" charset="0"/>
            </a:endParaRPr>
          </a:p>
          <a:p>
            <a:pPr eaLnBrk="1" hangingPunct="1">
              <a:buSzPct val="100000"/>
            </a:pPr>
            <a:r>
              <a:rPr lang="en-US" altLang="en-US" sz="3200" dirty="0" smtClean="0">
                <a:solidFill>
                  <a:srgbClr val="000000"/>
                </a:solidFill>
                <a:latin typeface="Calibri" pitchFamily="34" charset="0"/>
              </a:rPr>
              <a:t>Components of HMM:</a:t>
            </a:r>
          </a:p>
          <a:p>
            <a:pPr marL="457200" indent="-457200" eaLnBrk="1" hangingPunct="1">
              <a:buSzPct val="100000"/>
              <a:buFont typeface="Arial" panose="020B0604020202020204" pitchFamily="34" charset="0"/>
              <a:buChar char="•"/>
            </a:pPr>
            <a:r>
              <a:rPr lang="en-US" altLang="en-US" sz="3200" dirty="0" smtClean="0">
                <a:solidFill>
                  <a:srgbClr val="000000"/>
                </a:solidFill>
                <a:latin typeface="Calibri" pitchFamily="34" charset="0"/>
              </a:rPr>
              <a:t>A – state transition function</a:t>
            </a:r>
          </a:p>
          <a:p>
            <a:pPr marL="457200" indent="-457200" eaLnBrk="1" hangingPunct="1">
              <a:buSzPct val="100000"/>
              <a:buFont typeface="Arial" panose="020B0604020202020204" pitchFamily="34" charset="0"/>
              <a:buChar char="•"/>
            </a:pPr>
            <a:r>
              <a:rPr lang="en-US" altLang="en-US" sz="3200" dirty="0" smtClean="0">
                <a:solidFill>
                  <a:srgbClr val="000000"/>
                </a:solidFill>
                <a:latin typeface="Calibri" pitchFamily="34" charset="0"/>
              </a:rPr>
              <a:t>B – state to observation transition function</a:t>
            </a:r>
          </a:p>
          <a:p>
            <a:pPr marL="457200" indent="-457200" eaLnBrk="1" hangingPunct="1">
              <a:buSzPct val="100000"/>
              <a:buFont typeface="Arial" panose="020B0604020202020204" pitchFamily="34" charset="0"/>
              <a:buChar char="•"/>
            </a:pPr>
            <a:r>
              <a:rPr lang="en-US" altLang="en-US" sz="3200" dirty="0" smtClean="0">
                <a:solidFill>
                  <a:srgbClr val="000000"/>
                </a:solidFill>
                <a:latin typeface="Calibri" pitchFamily="34" charset="0"/>
              </a:rPr>
              <a:t>Initialization  </a:t>
            </a:r>
          </a:p>
          <a:p>
            <a:pPr eaLnBrk="1" hangingPunct="1">
              <a:buSzPct val="100000"/>
            </a:pPr>
            <a:endParaRPr lang="en-US" altLang="en-US" sz="3200" dirty="0">
              <a:solidFill>
                <a:srgbClr val="000000"/>
              </a:solidFill>
              <a:latin typeface="Calibri" pitchFamily="34" charset="0"/>
            </a:endParaRPr>
          </a:p>
          <a:p>
            <a:pPr eaLnBrk="1" hangingPunct="1">
              <a:buSzPct val="100000"/>
            </a:pPr>
            <a:endParaRPr lang="en-US" altLang="en-US" sz="3200" dirty="0">
              <a:solidFill>
                <a:srgbClr val="000000"/>
              </a:solidFill>
              <a:latin typeface="Calibri" pitchFamily="34"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152" y="1300654"/>
            <a:ext cx="5477861" cy="1771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14288"/>
            <a:ext cx="1306512" cy="10048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07" name="Text Box 2"/>
          <p:cNvSpPr txBox="1">
            <a:spLocks noChangeArrowheads="1"/>
          </p:cNvSpPr>
          <p:nvPr/>
        </p:nvSpPr>
        <p:spPr bwMode="auto">
          <a:xfrm>
            <a:off x="476250" y="158750"/>
            <a:ext cx="8229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4400">
                <a:solidFill>
                  <a:srgbClr val="000000"/>
                </a:solidFill>
                <a:latin typeface="Calibri" pitchFamily="34" charset="0"/>
              </a:rPr>
              <a:t>   </a:t>
            </a:r>
            <a:r>
              <a:rPr lang="en-US" altLang="en-US" sz="3600">
                <a:solidFill>
                  <a:srgbClr val="000000"/>
                </a:solidFill>
                <a:latin typeface="Calibri" pitchFamily="34" charset="0"/>
              </a:rPr>
              <a:t>Example – Hidden Markov model (2)</a:t>
            </a:r>
          </a:p>
        </p:txBody>
      </p:sp>
      <p:sp>
        <p:nvSpPr>
          <p:cNvPr id="21508" name="Text Box 2"/>
          <p:cNvSpPr txBox="1">
            <a:spLocks noChangeArrowheads="1"/>
          </p:cNvSpPr>
          <p:nvPr/>
        </p:nvSpPr>
        <p:spPr bwMode="auto">
          <a:xfrm>
            <a:off x="760413" y="1295400"/>
            <a:ext cx="8229600"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endParaRPr lang="en-US" altLang="en-US" sz="1600">
              <a:solidFill>
                <a:srgbClr val="000000"/>
              </a:solidFill>
              <a:latin typeface="Calibri" pitchFamily="34" charset="0"/>
            </a:endParaRPr>
          </a:p>
        </p:txBody>
      </p:sp>
      <p:sp>
        <p:nvSpPr>
          <p:cNvPr id="21509" name="Text Box 2"/>
          <p:cNvSpPr txBox="1">
            <a:spLocks noChangeArrowheads="1"/>
          </p:cNvSpPr>
          <p:nvPr/>
        </p:nvSpPr>
        <p:spPr bwMode="auto">
          <a:xfrm>
            <a:off x="476250" y="1600200"/>
            <a:ext cx="85725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1400" dirty="0">
                <a:solidFill>
                  <a:srgbClr val="000000"/>
                </a:solidFill>
                <a:latin typeface="Calibri" pitchFamily="34" charset="0"/>
              </a:rPr>
              <a:t>(define states '(s1 s2 s3 s4 s5 s6 s7 s8 stop)) </a:t>
            </a:r>
            <a:r>
              <a:rPr lang="en-US" altLang="en-US" sz="1600" dirty="0" smtClean="0">
                <a:solidFill>
                  <a:srgbClr val="00B050"/>
                </a:solidFill>
                <a:latin typeface="Calibri" pitchFamily="34" charset="0"/>
              </a:rPr>
              <a:t>;list of hidden states</a:t>
            </a:r>
            <a:endParaRPr lang="en-US" altLang="en-US" sz="1400" dirty="0" smtClean="0">
              <a:solidFill>
                <a:srgbClr val="000000"/>
              </a:solidFill>
              <a:latin typeface="Calibri" pitchFamily="34" charset="0"/>
            </a:endParaRPr>
          </a:p>
          <a:p>
            <a:pPr eaLnBrk="1" hangingPunct="1">
              <a:buSzPct val="100000"/>
            </a:pPr>
            <a:r>
              <a:rPr lang="en-US" altLang="en-US" sz="1400" dirty="0" smtClean="0">
                <a:solidFill>
                  <a:srgbClr val="000000"/>
                </a:solidFill>
                <a:latin typeface="Calibri" pitchFamily="34" charset="0"/>
              </a:rPr>
              <a:t>(define vocabulary '(chef omelet soup eat work bake)) </a:t>
            </a:r>
            <a:r>
              <a:rPr lang="en-US" altLang="en-US" sz="1600" dirty="0" smtClean="0">
                <a:solidFill>
                  <a:srgbClr val="00B050"/>
                </a:solidFill>
                <a:latin typeface="Calibri" pitchFamily="34" charset="0"/>
              </a:rPr>
              <a:t>;list of possible observations</a:t>
            </a:r>
          </a:p>
          <a:p>
            <a:pPr eaLnBrk="1" hangingPunct="1">
              <a:buSzPct val="100000"/>
            </a:pPr>
            <a:endParaRPr lang="en-US" altLang="en-US" sz="1400" dirty="0">
              <a:solidFill>
                <a:srgbClr val="000000"/>
              </a:solidFill>
              <a:latin typeface="Calibri" pitchFamily="34" charset="0"/>
            </a:endParaRPr>
          </a:p>
          <a:p>
            <a:pPr eaLnBrk="1" hangingPunct="1">
              <a:buSzPct val="100000"/>
            </a:pPr>
            <a:r>
              <a:rPr lang="en-US" altLang="en-US" sz="1400" dirty="0">
                <a:solidFill>
                  <a:srgbClr val="000000"/>
                </a:solidFill>
                <a:latin typeface="Calibri" pitchFamily="34" charset="0"/>
              </a:rPr>
              <a:t>(define state-&gt;observation-model </a:t>
            </a:r>
            <a:r>
              <a:rPr lang="en-US" altLang="en-US" sz="1600" dirty="0">
                <a:solidFill>
                  <a:srgbClr val="00B050"/>
                </a:solidFill>
                <a:latin typeface="Calibri" pitchFamily="34" charset="0"/>
              </a:rPr>
              <a:t>;generate observation transition probabilities </a:t>
            </a:r>
            <a:r>
              <a:rPr lang="en-US" altLang="en-US" sz="1600" dirty="0" smtClean="0">
                <a:solidFill>
                  <a:srgbClr val="00B050"/>
                </a:solidFill>
                <a:latin typeface="Calibri" pitchFamily="34" charset="0"/>
              </a:rPr>
              <a:t>(B)</a:t>
            </a:r>
            <a:endParaRPr lang="en-US" altLang="en-US" sz="1600" dirty="0">
              <a:solidFill>
                <a:srgbClr val="00B050"/>
              </a:solidFill>
              <a:latin typeface="Calibri" pitchFamily="34" charset="0"/>
            </a:endParaRPr>
          </a:p>
          <a:p>
            <a:pPr eaLnBrk="1" hangingPunct="1">
              <a:buSzPct val="100000"/>
            </a:pPr>
            <a:r>
              <a:rPr lang="en-US" altLang="en-US" sz="1400" dirty="0">
                <a:solidFill>
                  <a:srgbClr val="000000"/>
                </a:solidFill>
                <a:latin typeface="Calibri" pitchFamily="34" charset="0"/>
              </a:rPr>
              <a:t>  (</a:t>
            </a:r>
            <a:r>
              <a:rPr lang="en-US" altLang="en-US" sz="1400" dirty="0" err="1">
                <a:solidFill>
                  <a:srgbClr val="000000"/>
                </a:solidFill>
                <a:latin typeface="Calibri" pitchFamily="34" charset="0"/>
              </a:rPr>
              <a:t>mem</a:t>
            </a:r>
            <a:r>
              <a:rPr lang="en-US" altLang="en-US" sz="1400" dirty="0">
                <a:solidFill>
                  <a:srgbClr val="000000"/>
                </a:solidFill>
                <a:latin typeface="Calibri" pitchFamily="34" charset="0"/>
              </a:rPr>
              <a:t> (lambda (state) (</a:t>
            </a:r>
            <a:r>
              <a:rPr lang="en-US" altLang="en-US" sz="1400" dirty="0" err="1">
                <a:solidFill>
                  <a:srgbClr val="000000"/>
                </a:solidFill>
                <a:latin typeface="Calibri" pitchFamily="34" charset="0"/>
              </a:rPr>
              <a:t>dirichlet</a:t>
            </a:r>
            <a:r>
              <a:rPr lang="en-US" altLang="en-US" sz="1400" dirty="0">
                <a:solidFill>
                  <a:srgbClr val="000000"/>
                </a:solidFill>
                <a:latin typeface="Calibri" pitchFamily="34" charset="0"/>
              </a:rPr>
              <a:t> (make-list (length vocabulary) 1)))))</a:t>
            </a:r>
          </a:p>
          <a:p>
            <a:pPr eaLnBrk="1" hangingPunct="1">
              <a:buSzPct val="100000"/>
            </a:pPr>
            <a:endParaRPr lang="en-US" altLang="en-US" sz="1400" dirty="0">
              <a:solidFill>
                <a:srgbClr val="000000"/>
              </a:solidFill>
              <a:latin typeface="Calibri" pitchFamily="34" charset="0"/>
            </a:endParaRPr>
          </a:p>
          <a:p>
            <a:pPr eaLnBrk="1" hangingPunct="1">
              <a:buSzPct val="100000"/>
            </a:pPr>
            <a:r>
              <a:rPr lang="en-US" altLang="en-US" sz="1400" dirty="0">
                <a:solidFill>
                  <a:srgbClr val="000000"/>
                </a:solidFill>
                <a:latin typeface="Calibri" pitchFamily="34" charset="0"/>
              </a:rPr>
              <a:t>(define (observation state</a:t>
            </a:r>
            <a:r>
              <a:rPr lang="en-US" altLang="en-US" sz="1400" dirty="0" smtClean="0">
                <a:solidFill>
                  <a:srgbClr val="000000"/>
                </a:solidFill>
                <a:latin typeface="Calibri" pitchFamily="34" charset="0"/>
              </a:rPr>
              <a:t>) </a:t>
            </a:r>
            <a:r>
              <a:rPr lang="en-US" altLang="en-US" sz="1400" dirty="0" smtClean="0">
                <a:solidFill>
                  <a:srgbClr val="00B050"/>
                </a:solidFill>
                <a:latin typeface="Calibri" pitchFamily="34" charset="0"/>
              </a:rPr>
              <a:t>;use B</a:t>
            </a:r>
            <a:endParaRPr lang="en-US" altLang="en-US" sz="1600" dirty="0">
              <a:solidFill>
                <a:srgbClr val="00B050"/>
              </a:solidFill>
              <a:latin typeface="Calibri" pitchFamily="34" charset="0"/>
            </a:endParaRPr>
          </a:p>
          <a:p>
            <a:pPr eaLnBrk="1" hangingPunct="1">
              <a:buSzPct val="100000"/>
            </a:pPr>
            <a:r>
              <a:rPr lang="en-US" altLang="en-US" sz="1400" dirty="0">
                <a:solidFill>
                  <a:srgbClr val="000000"/>
                </a:solidFill>
                <a:latin typeface="Calibri" pitchFamily="34" charset="0"/>
              </a:rPr>
              <a:t>  (multinomial vocabulary (state-&gt;observation-model state)))</a:t>
            </a:r>
          </a:p>
          <a:p>
            <a:pPr eaLnBrk="1" hangingPunct="1">
              <a:buSzPct val="100000"/>
            </a:pPr>
            <a:endParaRPr lang="en-US" altLang="en-US" sz="1400" dirty="0">
              <a:solidFill>
                <a:srgbClr val="000000"/>
              </a:solidFill>
              <a:latin typeface="Calibri" pitchFamily="34" charset="0"/>
            </a:endParaRPr>
          </a:p>
          <a:p>
            <a:pPr eaLnBrk="1" hangingPunct="1">
              <a:buSzPct val="100000"/>
            </a:pPr>
            <a:r>
              <a:rPr lang="en-US" altLang="en-US" sz="1400" dirty="0">
                <a:solidFill>
                  <a:srgbClr val="000000"/>
                </a:solidFill>
                <a:latin typeface="Calibri" pitchFamily="34" charset="0"/>
              </a:rPr>
              <a:t>(define state-&gt;transition-model </a:t>
            </a:r>
            <a:r>
              <a:rPr lang="en-US" altLang="en-US" sz="1600" dirty="0" smtClean="0">
                <a:solidFill>
                  <a:srgbClr val="00B050"/>
                </a:solidFill>
                <a:latin typeface="Calibri" pitchFamily="34" charset="0"/>
              </a:rPr>
              <a:t>; generate </a:t>
            </a:r>
            <a:r>
              <a:rPr lang="en-US" altLang="en-US" sz="1600" dirty="0">
                <a:solidFill>
                  <a:srgbClr val="00B050"/>
                </a:solidFill>
                <a:latin typeface="Calibri" pitchFamily="34" charset="0"/>
              </a:rPr>
              <a:t>the state transition probabilities </a:t>
            </a:r>
            <a:r>
              <a:rPr lang="en-US" altLang="en-US" sz="1600" dirty="0" smtClean="0">
                <a:solidFill>
                  <a:srgbClr val="00B050"/>
                </a:solidFill>
                <a:latin typeface="Calibri" pitchFamily="34" charset="0"/>
              </a:rPr>
              <a:t>(A) </a:t>
            </a:r>
            <a:endParaRPr lang="en-US" altLang="en-US" sz="1600" dirty="0">
              <a:solidFill>
                <a:srgbClr val="00B050"/>
              </a:solidFill>
              <a:latin typeface="Calibri" pitchFamily="34" charset="0"/>
            </a:endParaRPr>
          </a:p>
          <a:p>
            <a:pPr eaLnBrk="1" hangingPunct="1">
              <a:buSzPct val="100000"/>
            </a:pPr>
            <a:r>
              <a:rPr lang="en-US" altLang="en-US" sz="1400" dirty="0">
                <a:solidFill>
                  <a:srgbClr val="000000"/>
                </a:solidFill>
                <a:latin typeface="Calibri" pitchFamily="34" charset="0"/>
              </a:rPr>
              <a:t>  (</a:t>
            </a:r>
            <a:r>
              <a:rPr lang="en-US" altLang="en-US" sz="1400" dirty="0" err="1">
                <a:solidFill>
                  <a:srgbClr val="000000"/>
                </a:solidFill>
                <a:latin typeface="Calibri" pitchFamily="34" charset="0"/>
              </a:rPr>
              <a:t>mem</a:t>
            </a:r>
            <a:r>
              <a:rPr lang="en-US" altLang="en-US" sz="1400" dirty="0">
                <a:solidFill>
                  <a:srgbClr val="000000"/>
                </a:solidFill>
                <a:latin typeface="Calibri" pitchFamily="34" charset="0"/>
              </a:rPr>
              <a:t> (lambda (state) (</a:t>
            </a:r>
            <a:r>
              <a:rPr lang="en-US" altLang="en-US" sz="1400" dirty="0" err="1">
                <a:solidFill>
                  <a:srgbClr val="000000"/>
                </a:solidFill>
                <a:latin typeface="Calibri" pitchFamily="34" charset="0"/>
              </a:rPr>
              <a:t>dirichlet</a:t>
            </a:r>
            <a:r>
              <a:rPr lang="en-US" altLang="en-US" sz="1400" dirty="0">
                <a:solidFill>
                  <a:srgbClr val="000000"/>
                </a:solidFill>
                <a:latin typeface="Calibri" pitchFamily="34" charset="0"/>
              </a:rPr>
              <a:t> (make-list (length states) 1)))))</a:t>
            </a:r>
          </a:p>
          <a:p>
            <a:pPr eaLnBrk="1" hangingPunct="1">
              <a:buSzPct val="100000"/>
            </a:pPr>
            <a:endParaRPr lang="en-US" altLang="en-US" sz="1400" dirty="0">
              <a:solidFill>
                <a:srgbClr val="000000"/>
              </a:solidFill>
              <a:latin typeface="Calibri" pitchFamily="34" charset="0"/>
            </a:endParaRPr>
          </a:p>
          <a:p>
            <a:pPr eaLnBrk="1" hangingPunct="1">
              <a:buSzPct val="100000"/>
            </a:pPr>
            <a:r>
              <a:rPr lang="en-US" altLang="en-US" sz="1400" dirty="0">
                <a:solidFill>
                  <a:srgbClr val="000000"/>
                </a:solidFill>
                <a:latin typeface="Calibri" pitchFamily="34" charset="0"/>
              </a:rPr>
              <a:t>(define (transition state</a:t>
            </a:r>
            <a:r>
              <a:rPr lang="en-US" altLang="en-US" sz="1400" dirty="0" smtClean="0">
                <a:solidFill>
                  <a:srgbClr val="000000"/>
                </a:solidFill>
                <a:latin typeface="Calibri" pitchFamily="34" charset="0"/>
              </a:rPr>
              <a:t>) </a:t>
            </a:r>
            <a:r>
              <a:rPr lang="en-US" altLang="en-US" sz="1400" dirty="0" smtClean="0">
                <a:solidFill>
                  <a:srgbClr val="00B050"/>
                </a:solidFill>
                <a:latin typeface="Calibri" pitchFamily="34" charset="0"/>
              </a:rPr>
              <a:t>;use A</a:t>
            </a:r>
            <a:endParaRPr lang="en-US" altLang="en-US" sz="1600" dirty="0" smtClean="0">
              <a:solidFill>
                <a:srgbClr val="00B050"/>
              </a:solidFill>
              <a:latin typeface="Calibri" pitchFamily="34" charset="0"/>
            </a:endParaRPr>
          </a:p>
          <a:p>
            <a:pPr eaLnBrk="1" hangingPunct="1">
              <a:buSzPct val="100000"/>
            </a:pPr>
            <a:r>
              <a:rPr lang="en-US" altLang="en-US" sz="1400" dirty="0" smtClean="0">
                <a:solidFill>
                  <a:srgbClr val="000000"/>
                </a:solidFill>
                <a:latin typeface="Calibri" pitchFamily="34" charset="0"/>
              </a:rPr>
              <a:t>  (multinomial states (state-&gt;transition-model state)))</a:t>
            </a:r>
          </a:p>
          <a:p>
            <a:pPr eaLnBrk="1" hangingPunct="1">
              <a:buSzPct val="100000"/>
            </a:pPr>
            <a:endParaRPr lang="en-US" altLang="en-US" sz="1400" dirty="0">
              <a:solidFill>
                <a:srgbClr val="000000"/>
              </a:solidFill>
              <a:latin typeface="Calibri" pitchFamily="34" charset="0"/>
            </a:endParaRPr>
          </a:p>
          <a:p>
            <a:pPr eaLnBrk="1" hangingPunct="1">
              <a:buSzPct val="100000"/>
            </a:pPr>
            <a:r>
              <a:rPr lang="en-US" altLang="en-US" sz="1400" dirty="0">
                <a:solidFill>
                  <a:srgbClr val="000000"/>
                </a:solidFill>
                <a:latin typeface="Calibri" pitchFamily="34" charset="0"/>
              </a:rPr>
              <a:t>(define (sample-words </a:t>
            </a:r>
            <a:r>
              <a:rPr lang="en-US" altLang="en-US" sz="1400" dirty="0">
                <a:solidFill>
                  <a:srgbClr val="00B0F0"/>
                </a:solidFill>
                <a:latin typeface="Calibri" pitchFamily="34" charset="0"/>
              </a:rPr>
              <a:t>last-state</a:t>
            </a:r>
            <a:r>
              <a:rPr lang="en-US" altLang="en-US" sz="1400" dirty="0">
                <a:solidFill>
                  <a:srgbClr val="000000"/>
                </a:solidFill>
                <a:latin typeface="Calibri" pitchFamily="34" charset="0"/>
              </a:rPr>
              <a:t>) </a:t>
            </a:r>
            <a:r>
              <a:rPr lang="en-US" altLang="en-US" sz="1600" dirty="0">
                <a:solidFill>
                  <a:srgbClr val="00B050"/>
                </a:solidFill>
                <a:latin typeface="Calibri" pitchFamily="34" charset="0"/>
              </a:rPr>
              <a:t>;returns the next observation using the state and observation models</a:t>
            </a:r>
          </a:p>
          <a:p>
            <a:pPr eaLnBrk="1" hangingPunct="1">
              <a:buSzPct val="100000"/>
            </a:pPr>
            <a:r>
              <a:rPr lang="en-US" altLang="en-US" sz="1400" dirty="0">
                <a:solidFill>
                  <a:srgbClr val="000000"/>
                </a:solidFill>
                <a:latin typeface="Calibri" pitchFamily="34" charset="0"/>
              </a:rPr>
              <a:t>  (if (equal? </a:t>
            </a:r>
            <a:r>
              <a:rPr lang="en-US" altLang="en-US" sz="1400" dirty="0">
                <a:solidFill>
                  <a:srgbClr val="00B0F0"/>
                </a:solidFill>
                <a:latin typeface="Calibri" pitchFamily="34" charset="0"/>
              </a:rPr>
              <a:t>last-state</a:t>
            </a:r>
            <a:r>
              <a:rPr lang="en-US" altLang="en-US" sz="1400" dirty="0">
                <a:solidFill>
                  <a:srgbClr val="000000"/>
                </a:solidFill>
                <a:latin typeface="Calibri" pitchFamily="34" charset="0"/>
              </a:rPr>
              <a:t> 'stop)</a:t>
            </a:r>
          </a:p>
          <a:p>
            <a:pPr eaLnBrk="1" hangingPunct="1">
              <a:buSzPct val="100000"/>
            </a:pPr>
            <a:r>
              <a:rPr lang="en-US" altLang="en-US" sz="1400" dirty="0">
                <a:solidFill>
                  <a:srgbClr val="000000"/>
                </a:solidFill>
                <a:latin typeface="Calibri" pitchFamily="34" charset="0"/>
              </a:rPr>
              <a:t>      </a:t>
            </a:r>
            <a:r>
              <a:rPr lang="en-US" altLang="en-US" sz="1400" dirty="0" smtClean="0">
                <a:solidFill>
                  <a:srgbClr val="000000"/>
                </a:solidFill>
                <a:latin typeface="Calibri" pitchFamily="34" charset="0"/>
              </a:rPr>
              <a:t>'()  </a:t>
            </a:r>
            <a:r>
              <a:rPr lang="en-US" altLang="en-US" sz="1400" dirty="0">
                <a:solidFill>
                  <a:srgbClr val="000000"/>
                </a:solidFill>
                <a:latin typeface="Calibri" pitchFamily="34" charset="0"/>
              </a:rPr>
              <a:t>(pair (observation </a:t>
            </a:r>
            <a:r>
              <a:rPr lang="en-US" altLang="en-US" sz="1400" dirty="0">
                <a:solidFill>
                  <a:srgbClr val="00B0F0"/>
                </a:solidFill>
                <a:latin typeface="Calibri" pitchFamily="34" charset="0"/>
              </a:rPr>
              <a:t>last-state</a:t>
            </a:r>
            <a:r>
              <a:rPr lang="en-US" altLang="en-US" sz="1400" dirty="0">
                <a:solidFill>
                  <a:srgbClr val="000000"/>
                </a:solidFill>
                <a:latin typeface="Calibri" pitchFamily="34" charset="0"/>
              </a:rPr>
              <a:t>) (sample-words (transition </a:t>
            </a:r>
            <a:r>
              <a:rPr lang="en-US" altLang="en-US" sz="1400" dirty="0">
                <a:solidFill>
                  <a:srgbClr val="00B0F0"/>
                </a:solidFill>
                <a:latin typeface="Calibri" pitchFamily="34" charset="0"/>
              </a:rPr>
              <a:t>last-state</a:t>
            </a:r>
            <a:r>
              <a:rPr lang="en-US" altLang="en-US" sz="1400" dirty="0">
                <a:solidFill>
                  <a:srgbClr val="000000"/>
                </a:solidFill>
                <a:latin typeface="Calibri" pitchFamily="34" charset="0"/>
              </a:rPr>
              <a:t>)))))</a:t>
            </a:r>
          </a:p>
          <a:p>
            <a:pPr eaLnBrk="1" hangingPunct="1">
              <a:buSzPct val="100000"/>
            </a:pPr>
            <a:endParaRPr lang="en-US" altLang="en-US" sz="1400" dirty="0">
              <a:solidFill>
                <a:srgbClr val="000000"/>
              </a:solidFill>
              <a:latin typeface="Calibri" pitchFamily="34" charset="0"/>
            </a:endParaRPr>
          </a:p>
          <a:p>
            <a:pPr eaLnBrk="1" hangingPunct="1">
              <a:buSzPct val="100000"/>
            </a:pPr>
            <a:r>
              <a:rPr lang="en-US" altLang="en-US" sz="1400" dirty="0">
                <a:solidFill>
                  <a:srgbClr val="000000"/>
                </a:solidFill>
                <a:latin typeface="Calibri" pitchFamily="34" charset="0"/>
              </a:rPr>
              <a:t>(sample-words 'start) </a:t>
            </a:r>
            <a:r>
              <a:rPr lang="en-US" altLang="en-US" sz="1600" dirty="0" smtClean="0">
                <a:solidFill>
                  <a:srgbClr val="00B050"/>
                </a:solidFill>
                <a:latin typeface="Calibri" pitchFamily="34" charset="0"/>
              </a:rPr>
              <a:t>;generate </a:t>
            </a:r>
            <a:r>
              <a:rPr lang="en-US" altLang="en-US" sz="1600" dirty="0">
                <a:solidFill>
                  <a:srgbClr val="00B050"/>
                </a:solidFill>
                <a:latin typeface="Calibri" pitchFamily="34" charset="0"/>
              </a:rPr>
              <a:t>a list of observations</a:t>
            </a:r>
          </a:p>
          <a:p>
            <a:pPr eaLnBrk="1" hangingPunct="1">
              <a:buSzPct val="100000"/>
            </a:pPr>
            <a:endParaRPr lang="en-US" altLang="en-US" sz="1400" dirty="0">
              <a:solidFill>
                <a:srgbClr val="000000"/>
              </a:solidFill>
              <a:latin typeface="Calibri" pitchFamily="34" charset="0"/>
            </a:endParaRPr>
          </a:p>
          <a:p>
            <a:pPr eaLnBrk="1" hangingPunct="1">
              <a:buSzPct val="100000"/>
            </a:pPr>
            <a:r>
              <a:rPr lang="en-US" altLang="en-US" sz="1400" b="1" dirty="0">
                <a:solidFill>
                  <a:srgbClr val="000000"/>
                </a:solidFill>
                <a:latin typeface="Calibri" pitchFamily="34" charset="0"/>
              </a:rPr>
              <a:t>Possible output</a:t>
            </a:r>
            <a:r>
              <a:rPr lang="en-US" altLang="en-US" sz="1400" dirty="0">
                <a:solidFill>
                  <a:srgbClr val="000000"/>
                </a:solidFill>
                <a:latin typeface="Calibri" pitchFamily="34" charset="0"/>
              </a:rPr>
              <a:t>: (work omelet </a:t>
            </a:r>
            <a:r>
              <a:rPr lang="en-US" altLang="en-US" sz="1400" dirty="0" err="1">
                <a:solidFill>
                  <a:srgbClr val="000000"/>
                </a:solidFill>
                <a:latin typeface="Calibri" pitchFamily="34" charset="0"/>
              </a:rPr>
              <a:t>omelet</a:t>
            </a:r>
            <a:r>
              <a:rPr lang="en-US" altLang="en-US" sz="1400" dirty="0">
                <a:solidFill>
                  <a:srgbClr val="000000"/>
                </a:solidFill>
                <a:latin typeface="Calibri" pitchFamily="34" charset="0"/>
              </a:rPr>
              <a:t> work </a:t>
            </a:r>
            <a:r>
              <a:rPr lang="en-US" altLang="en-US" sz="1400" dirty="0" err="1">
                <a:solidFill>
                  <a:srgbClr val="000000"/>
                </a:solidFill>
                <a:latin typeface="Calibri" pitchFamily="34" charset="0"/>
              </a:rPr>
              <a:t>work</a:t>
            </a:r>
            <a:r>
              <a:rPr lang="en-US" altLang="en-US" sz="1400" dirty="0">
                <a:solidFill>
                  <a:srgbClr val="000000"/>
                </a:solidFill>
                <a:latin typeface="Calibri" pitchFamily="34" charset="0"/>
              </a:rPr>
              <a:t> soup) </a:t>
            </a:r>
            <a:r>
              <a:rPr lang="en-US" altLang="en-US" sz="1600" dirty="0">
                <a:solidFill>
                  <a:srgbClr val="00B050"/>
                </a:solidFill>
                <a:latin typeface="Calibri" pitchFamily="34" charset="0"/>
              </a:rPr>
              <a:t>;possible observation sequence </a:t>
            </a:r>
          </a:p>
          <a:p>
            <a:pPr eaLnBrk="1" hangingPunct="1">
              <a:buSzPct val="100000"/>
            </a:pPr>
            <a:endParaRPr lang="en-US" altLang="en-US" sz="1400" dirty="0">
              <a:solidFill>
                <a:srgbClr val="000000"/>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2"/>
          <p:cNvSpPr txBox="1">
            <a:spLocks noChangeArrowheads="1"/>
          </p:cNvSpPr>
          <p:nvPr/>
        </p:nvSpPr>
        <p:spPr bwMode="auto">
          <a:xfrm>
            <a:off x="1219200" y="762000"/>
            <a:ext cx="7010400"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marL="571500" indent="-571500" eaLnBrk="1" hangingPunct="1">
              <a:buSzPct val="100000"/>
              <a:buFont typeface="Arial" panose="020B0604020202020204" pitchFamily="34" charset="0"/>
              <a:buChar char="•"/>
              <a:defRPr/>
            </a:pPr>
            <a:endParaRPr lang="en-US" altLang="en-US" sz="2800" dirty="0" smtClean="0">
              <a:solidFill>
                <a:srgbClr val="000000"/>
              </a:solidFill>
              <a:latin typeface="Calibri" pitchFamily="34" charset="0"/>
            </a:endParaRPr>
          </a:p>
          <a:p>
            <a:pPr algn="ctr" eaLnBrk="1" hangingPunct="1">
              <a:buSzPct val="100000"/>
              <a:defRPr/>
            </a:pPr>
            <a:r>
              <a:rPr lang="en-US" altLang="en-US" sz="2800" dirty="0" smtClean="0">
                <a:solidFill>
                  <a:srgbClr val="000000"/>
                </a:solidFill>
                <a:latin typeface="Calibri" pitchFamily="34" charset="0"/>
              </a:rPr>
              <a:t> Deterministic programs are not </a:t>
            </a:r>
            <a:r>
              <a:rPr lang="en-US" altLang="en-US" sz="3600" b="1" i="1" dirty="0" smtClean="0">
                <a:solidFill>
                  <a:srgbClr val="000000"/>
                </a:solidFill>
                <a:latin typeface="Calibri" pitchFamily="34" charset="0"/>
              </a:rPr>
              <a:t>interesting</a:t>
            </a:r>
            <a:r>
              <a:rPr lang="en-US" altLang="en-US" sz="2800" dirty="0" smtClean="0">
                <a:solidFill>
                  <a:srgbClr val="000000"/>
                </a:solidFill>
                <a:latin typeface="Calibri" pitchFamily="34" charset="0"/>
              </a:rPr>
              <a:t> because they always give the same result </a:t>
            </a:r>
          </a:p>
        </p:txBody>
      </p:sp>
      <p:sp>
        <p:nvSpPr>
          <p:cNvPr id="5124" name="AutoShape 2" descr="Image result for what?"/>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125" name="AutoShape 4" descr="Image result for what?"/>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126" name="AutoShape 8" descr="Image result for what?"/>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pic>
        <p:nvPicPr>
          <p:cNvPr id="512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586" y="2438400"/>
            <a:ext cx="4000500" cy="2995870"/>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531" name="Text Box 2"/>
          <p:cNvSpPr txBox="1">
            <a:spLocks noChangeArrowheads="1"/>
          </p:cNvSpPr>
          <p:nvPr/>
        </p:nvSpPr>
        <p:spPr bwMode="auto">
          <a:xfrm>
            <a:off x="914400" y="457200"/>
            <a:ext cx="8229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4400" dirty="0" smtClean="0">
                <a:solidFill>
                  <a:srgbClr val="000000"/>
                </a:solidFill>
                <a:latin typeface="Calibri" pitchFamily="34" charset="0"/>
              </a:rPr>
              <a:t>More examples in Church</a:t>
            </a:r>
          </a:p>
          <a:p>
            <a:pPr eaLnBrk="1" hangingPunct="1">
              <a:buSzPct val="100000"/>
            </a:pPr>
            <a:r>
              <a:rPr lang="en-US" altLang="en-US" sz="3600" dirty="0">
                <a:solidFill>
                  <a:srgbClr val="000000"/>
                </a:solidFill>
                <a:latin typeface="Calibri" pitchFamily="34" charset="0"/>
              </a:rPr>
              <a:t>https</a:t>
            </a:r>
            <a:r>
              <a:rPr lang="en-US" altLang="en-US" sz="3600" dirty="0" smtClean="0">
                <a:solidFill>
                  <a:srgbClr val="000000"/>
                </a:solidFill>
                <a:latin typeface="Calibri" pitchFamily="34" charset="0"/>
              </a:rPr>
              <a:t>://v1.probmods.org</a:t>
            </a:r>
            <a:endParaRPr lang="en-US" altLang="en-US" sz="3600" dirty="0">
              <a:solidFill>
                <a:srgbClr val="000000"/>
              </a:solidFill>
              <a:latin typeface="Calibri" pitchFamily="34" charset="0"/>
            </a:endParaRPr>
          </a:p>
        </p:txBody>
      </p:sp>
      <p:sp>
        <p:nvSpPr>
          <p:cNvPr id="22532" name="Text Box 2"/>
          <p:cNvSpPr txBox="1">
            <a:spLocks noChangeArrowheads="1"/>
          </p:cNvSpPr>
          <p:nvPr/>
        </p:nvSpPr>
        <p:spPr bwMode="auto">
          <a:xfrm>
            <a:off x="760413" y="1295400"/>
            <a:ext cx="8229600"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endParaRPr lang="en-US" altLang="en-US" sz="1600">
              <a:solidFill>
                <a:srgbClr val="000000"/>
              </a:solidFill>
              <a:latin typeface="Calibri" pitchFamily="34" charset="0"/>
            </a:endParaRPr>
          </a:p>
        </p:txBody>
      </p:sp>
      <p:sp>
        <p:nvSpPr>
          <p:cNvPr id="22533" name="Text Box 2"/>
          <p:cNvSpPr txBox="1">
            <a:spLocks noChangeArrowheads="1"/>
          </p:cNvSpPr>
          <p:nvPr/>
        </p:nvSpPr>
        <p:spPr bwMode="auto">
          <a:xfrm>
            <a:off x="789398" y="1592262"/>
            <a:ext cx="7810500" cy="396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marL="2857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buFont typeface="Arial" charset="0"/>
              <a:buChar char="•"/>
            </a:pPr>
            <a:r>
              <a:rPr lang="en-US" altLang="en-US" sz="2800" dirty="0">
                <a:solidFill>
                  <a:srgbClr val="000000"/>
                </a:solidFill>
                <a:latin typeface="Calibri" pitchFamily="34" charset="0"/>
              </a:rPr>
              <a:t>Probabilistic Context-free </a:t>
            </a:r>
            <a:r>
              <a:rPr lang="en-US" altLang="en-US" sz="2800" dirty="0" smtClean="0">
                <a:solidFill>
                  <a:srgbClr val="000000"/>
                </a:solidFill>
                <a:latin typeface="Calibri" pitchFamily="34" charset="0"/>
              </a:rPr>
              <a:t>Grammars (PCFG)</a:t>
            </a:r>
            <a:endParaRPr lang="en-US" altLang="en-US" sz="2800" dirty="0">
              <a:solidFill>
                <a:srgbClr val="000000"/>
              </a:solidFill>
              <a:latin typeface="Calibri" pitchFamily="34" charset="0"/>
            </a:endParaRPr>
          </a:p>
          <a:p>
            <a:pPr eaLnBrk="1" hangingPunct="1">
              <a:buSzPct val="100000"/>
              <a:buFont typeface="Arial" charset="0"/>
              <a:buChar char="•"/>
            </a:pPr>
            <a:r>
              <a:rPr lang="en-US" altLang="en-US" sz="2800" dirty="0" smtClean="0">
                <a:solidFill>
                  <a:srgbClr val="000000"/>
                </a:solidFill>
                <a:latin typeface="Calibri" pitchFamily="34" charset="0"/>
              </a:rPr>
              <a:t>Goal inference</a:t>
            </a:r>
            <a:endParaRPr lang="en-US" altLang="en-US" sz="2800" dirty="0">
              <a:solidFill>
                <a:srgbClr val="000000"/>
              </a:solidFill>
              <a:latin typeface="Calibri" pitchFamily="34" charset="0"/>
            </a:endParaRPr>
          </a:p>
          <a:p>
            <a:pPr eaLnBrk="1" hangingPunct="1">
              <a:buSzPct val="100000"/>
              <a:buFont typeface="Arial" charset="0"/>
              <a:buChar char="•"/>
            </a:pPr>
            <a:r>
              <a:rPr lang="en-US" altLang="en-US" sz="2800" dirty="0" smtClean="0">
                <a:solidFill>
                  <a:srgbClr val="000000"/>
                </a:solidFill>
                <a:latin typeface="Calibri" pitchFamily="34" charset="0"/>
              </a:rPr>
              <a:t>Communication and Language</a:t>
            </a:r>
            <a:endParaRPr lang="en-US" altLang="en-US" sz="2800" dirty="0">
              <a:solidFill>
                <a:srgbClr val="000000"/>
              </a:solidFill>
              <a:latin typeface="Calibri" pitchFamily="34" charset="0"/>
            </a:endParaRPr>
          </a:p>
          <a:p>
            <a:pPr eaLnBrk="1" hangingPunct="1">
              <a:buSzPct val="100000"/>
              <a:buFont typeface="Arial" charset="0"/>
              <a:buChar char="•"/>
            </a:pPr>
            <a:r>
              <a:rPr lang="en-US" altLang="en-US" sz="2800" dirty="0" smtClean="0">
                <a:solidFill>
                  <a:srgbClr val="000000"/>
                </a:solidFill>
                <a:latin typeface="Calibri" pitchFamily="34" charset="0"/>
              </a:rPr>
              <a:t>Planning</a:t>
            </a:r>
          </a:p>
          <a:p>
            <a:pPr eaLnBrk="1" hangingPunct="1">
              <a:buSzPct val="100000"/>
              <a:buFont typeface="Arial" charset="0"/>
              <a:buChar char="•"/>
            </a:pPr>
            <a:r>
              <a:rPr lang="en-US" altLang="en-US" sz="2800" dirty="0" smtClean="0">
                <a:solidFill>
                  <a:srgbClr val="000000"/>
                </a:solidFill>
                <a:latin typeface="Calibri" pitchFamily="34" charset="0"/>
              </a:rPr>
              <a:t>Learning a shared prototype</a:t>
            </a:r>
          </a:p>
          <a:p>
            <a:pPr eaLnBrk="1" hangingPunct="1">
              <a:buSzPct val="100000"/>
              <a:buFont typeface="Arial" charset="0"/>
              <a:buChar char="•"/>
            </a:pPr>
            <a:r>
              <a:rPr lang="en-US" altLang="en-US" sz="2800" dirty="0">
                <a:solidFill>
                  <a:srgbClr val="000000"/>
                </a:solidFill>
                <a:latin typeface="Calibri" pitchFamily="34" charset="0"/>
              </a:rPr>
              <a:t>One-shot learning of visual </a:t>
            </a:r>
            <a:r>
              <a:rPr lang="en-US" altLang="en-US" sz="2800" dirty="0" smtClean="0">
                <a:solidFill>
                  <a:srgbClr val="000000"/>
                </a:solidFill>
                <a:latin typeface="Calibri" pitchFamily="34" charset="0"/>
              </a:rPr>
              <a:t>categories</a:t>
            </a:r>
          </a:p>
          <a:p>
            <a:pPr eaLnBrk="1" hangingPunct="1">
              <a:buSzPct val="100000"/>
              <a:buFont typeface="Arial" charset="0"/>
              <a:buChar char="•"/>
            </a:pPr>
            <a:r>
              <a:rPr lang="en-US" altLang="en-US" sz="2800" dirty="0" smtClean="0">
                <a:solidFill>
                  <a:srgbClr val="000000"/>
                </a:solidFill>
                <a:latin typeface="Calibri" pitchFamily="34" charset="0"/>
              </a:rPr>
              <a:t>Mixture models</a:t>
            </a:r>
          </a:p>
          <a:p>
            <a:pPr eaLnBrk="1" hangingPunct="1">
              <a:buSzPct val="100000"/>
              <a:buFont typeface="Arial" charset="0"/>
              <a:buChar char="•"/>
            </a:pPr>
            <a:r>
              <a:rPr lang="en-US" altLang="en-US" sz="2800" dirty="0">
                <a:solidFill>
                  <a:srgbClr val="000000"/>
                </a:solidFill>
                <a:latin typeface="Calibri" pitchFamily="34" charset="0"/>
              </a:rPr>
              <a:t>Categorical Perception of Speech Sounds</a:t>
            </a:r>
          </a:p>
        </p:txBody>
      </p:sp>
      <p:sp>
        <p:nvSpPr>
          <p:cNvPr id="22534" name="Text Box 2"/>
          <p:cNvSpPr txBox="1">
            <a:spLocks noChangeArrowheads="1"/>
          </p:cNvSpPr>
          <p:nvPr/>
        </p:nvSpPr>
        <p:spPr bwMode="auto">
          <a:xfrm>
            <a:off x="495300" y="1127125"/>
            <a:ext cx="8229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4400">
                <a:solidFill>
                  <a:srgbClr val="000000"/>
                </a:solidFill>
                <a:latin typeface="Calibri" pitchFamily="34" charset="0"/>
              </a:rPr>
              <a:t>  </a:t>
            </a:r>
            <a:endParaRPr lang="en-US" altLang="en-US" sz="3200">
              <a:solidFill>
                <a:srgbClr val="000000"/>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14288"/>
            <a:ext cx="1306512" cy="10048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07" name="Text Box 2"/>
          <p:cNvSpPr txBox="1">
            <a:spLocks noChangeArrowheads="1"/>
          </p:cNvSpPr>
          <p:nvPr/>
        </p:nvSpPr>
        <p:spPr bwMode="auto">
          <a:xfrm>
            <a:off x="476250" y="158750"/>
            <a:ext cx="8229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4400" dirty="0">
                <a:solidFill>
                  <a:srgbClr val="000000"/>
                </a:solidFill>
                <a:latin typeface="Calibri" pitchFamily="34" charset="0"/>
              </a:rPr>
              <a:t>   </a:t>
            </a:r>
            <a:r>
              <a:rPr lang="en-US" altLang="en-US" sz="3600" dirty="0" smtClean="0">
                <a:solidFill>
                  <a:srgbClr val="000000"/>
                </a:solidFill>
                <a:latin typeface="Calibri" pitchFamily="34" charset="0"/>
              </a:rPr>
              <a:t>Classical example</a:t>
            </a:r>
            <a:endParaRPr lang="en-US" altLang="en-US" sz="3600" dirty="0">
              <a:solidFill>
                <a:srgbClr val="000000"/>
              </a:solidFill>
              <a:latin typeface="Calibri" pitchFamily="34" charset="0"/>
            </a:endParaRPr>
          </a:p>
        </p:txBody>
      </p:sp>
      <p:sp>
        <p:nvSpPr>
          <p:cNvPr id="21508" name="Text Box 2"/>
          <p:cNvSpPr txBox="1">
            <a:spLocks noChangeArrowheads="1"/>
          </p:cNvSpPr>
          <p:nvPr/>
        </p:nvSpPr>
        <p:spPr bwMode="auto">
          <a:xfrm>
            <a:off x="760413" y="1295400"/>
            <a:ext cx="8229600"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endParaRPr lang="en-US" altLang="en-US" sz="1600">
              <a:solidFill>
                <a:srgbClr val="000000"/>
              </a:solidFill>
              <a:latin typeface="Calibri" pitchFamily="34" charset="0"/>
            </a:endParaRPr>
          </a:p>
        </p:txBody>
      </p:sp>
      <p:sp>
        <p:nvSpPr>
          <p:cNvPr id="21509" name="Text Box 2"/>
          <p:cNvSpPr txBox="1">
            <a:spLocks noChangeArrowheads="1"/>
          </p:cNvSpPr>
          <p:nvPr/>
        </p:nvSpPr>
        <p:spPr bwMode="auto">
          <a:xfrm>
            <a:off x="476250" y="1600200"/>
            <a:ext cx="85725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endParaRPr lang="en-US" altLang="en-US" sz="1400" dirty="0">
              <a:solidFill>
                <a:srgbClr val="000000"/>
              </a:solidFill>
              <a:latin typeface="Calibri" pitchFamily="34"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302" y="1089025"/>
            <a:ext cx="7434262" cy="4990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09739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14288"/>
            <a:ext cx="1306512" cy="10048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07" name="Text Box 2"/>
          <p:cNvSpPr txBox="1">
            <a:spLocks noChangeArrowheads="1"/>
          </p:cNvSpPr>
          <p:nvPr/>
        </p:nvSpPr>
        <p:spPr bwMode="auto">
          <a:xfrm>
            <a:off x="609600" y="304800"/>
            <a:ext cx="8229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4400" dirty="0">
                <a:solidFill>
                  <a:srgbClr val="000000"/>
                </a:solidFill>
                <a:latin typeface="Calibri" pitchFamily="34" charset="0"/>
              </a:rPr>
              <a:t>   </a:t>
            </a:r>
            <a:r>
              <a:rPr lang="en-US" altLang="en-US" sz="4400" dirty="0" smtClean="0">
                <a:solidFill>
                  <a:srgbClr val="000000"/>
                </a:solidFill>
                <a:latin typeface="Calibri" pitchFamily="34" charset="0"/>
              </a:rPr>
              <a:t>One example encoded in 3 PPL</a:t>
            </a:r>
            <a:endParaRPr lang="en-US" altLang="en-US" sz="3600" dirty="0">
              <a:solidFill>
                <a:srgbClr val="000000"/>
              </a:solidFill>
              <a:latin typeface="Calibri" pitchFamily="34" charset="0"/>
            </a:endParaRPr>
          </a:p>
        </p:txBody>
      </p:sp>
      <p:sp>
        <p:nvSpPr>
          <p:cNvPr id="21508" name="Text Box 2"/>
          <p:cNvSpPr txBox="1">
            <a:spLocks noChangeArrowheads="1"/>
          </p:cNvSpPr>
          <p:nvPr/>
        </p:nvSpPr>
        <p:spPr bwMode="auto">
          <a:xfrm>
            <a:off x="760413" y="1295400"/>
            <a:ext cx="8229600"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endParaRPr lang="en-US" altLang="en-US" sz="1600">
              <a:solidFill>
                <a:srgbClr val="000000"/>
              </a:solidFill>
              <a:latin typeface="Calibri" pitchFamily="34" charset="0"/>
            </a:endParaRPr>
          </a:p>
        </p:txBody>
      </p:sp>
      <p:sp>
        <p:nvSpPr>
          <p:cNvPr id="21509" name="Text Box 2"/>
          <p:cNvSpPr txBox="1">
            <a:spLocks noChangeArrowheads="1"/>
          </p:cNvSpPr>
          <p:nvPr/>
        </p:nvSpPr>
        <p:spPr bwMode="auto">
          <a:xfrm>
            <a:off x="914400" y="1319048"/>
            <a:ext cx="85725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marL="285750" indent="-285750" eaLnBrk="1" hangingPunct="1">
              <a:buSzPct val="100000"/>
              <a:buFont typeface="Arial" panose="020B0604020202020204" pitchFamily="34" charset="0"/>
              <a:buChar char="•"/>
            </a:pPr>
            <a:r>
              <a:rPr lang="en-US" altLang="en-US" sz="4000" dirty="0" err="1" smtClean="0">
                <a:solidFill>
                  <a:srgbClr val="000000"/>
                </a:solidFill>
                <a:latin typeface="Calibri" pitchFamily="34" charset="0"/>
              </a:rPr>
              <a:t>Infer.Net</a:t>
            </a:r>
            <a:endParaRPr lang="en-US" altLang="en-US" sz="4000" dirty="0" smtClean="0">
              <a:solidFill>
                <a:srgbClr val="000000"/>
              </a:solidFill>
              <a:latin typeface="Calibri" pitchFamily="34" charset="0"/>
            </a:endParaRPr>
          </a:p>
          <a:p>
            <a:pPr marL="285750" indent="-285750" eaLnBrk="1" hangingPunct="1">
              <a:buSzPct val="100000"/>
              <a:buFont typeface="Arial" panose="020B0604020202020204" pitchFamily="34" charset="0"/>
              <a:buChar char="•"/>
            </a:pPr>
            <a:r>
              <a:rPr lang="en-US" altLang="en-US" sz="4000" dirty="0" smtClean="0">
                <a:solidFill>
                  <a:srgbClr val="000000"/>
                </a:solidFill>
                <a:latin typeface="Calibri" pitchFamily="34" charset="0"/>
              </a:rPr>
              <a:t>Figaro</a:t>
            </a:r>
          </a:p>
          <a:p>
            <a:pPr marL="285750" indent="-285750" eaLnBrk="1" hangingPunct="1">
              <a:buSzPct val="100000"/>
              <a:buFont typeface="Arial" panose="020B0604020202020204" pitchFamily="34" charset="0"/>
              <a:buChar char="•"/>
            </a:pPr>
            <a:r>
              <a:rPr lang="en-US" altLang="en-US" sz="4000" dirty="0" smtClean="0">
                <a:solidFill>
                  <a:srgbClr val="000000"/>
                </a:solidFill>
                <a:latin typeface="Calibri" pitchFamily="34" charset="0"/>
              </a:rPr>
              <a:t>Probabilistic C#</a:t>
            </a:r>
            <a:endParaRPr lang="en-US" altLang="en-US" sz="4000" dirty="0">
              <a:solidFill>
                <a:srgbClr val="000000"/>
              </a:solidFill>
              <a:latin typeface="Calibri" pitchFamily="34" charset="0"/>
            </a:endParaRPr>
          </a:p>
        </p:txBody>
      </p:sp>
    </p:spTree>
    <p:extLst>
      <p:ext uri="{BB962C8B-B14F-4D97-AF65-F5344CB8AC3E}">
        <p14:creationId xmlns:p14="http://schemas.microsoft.com/office/powerpoint/2010/main" val="4389155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1" name="Text Box 2"/>
          <p:cNvSpPr txBox="1">
            <a:spLocks noChangeArrowheads="1"/>
          </p:cNvSpPr>
          <p:nvPr/>
        </p:nvSpPr>
        <p:spPr bwMode="auto">
          <a:xfrm>
            <a:off x="457200" y="273050"/>
            <a:ext cx="8229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4400">
                <a:solidFill>
                  <a:srgbClr val="000000"/>
                </a:solidFill>
                <a:latin typeface="Calibri" pitchFamily="34" charset="0"/>
              </a:rPr>
              <a:t>   </a:t>
            </a:r>
            <a:r>
              <a:rPr lang="en-US" altLang="en-US" sz="3600">
                <a:solidFill>
                  <a:srgbClr val="000000"/>
                </a:solidFill>
                <a:latin typeface="Calibri" pitchFamily="34" charset="0"/>
              </a:rPr>
              <a:t>Sources/Citations</a:t>
            </a:r>
          </a:p>
        </p:txBody>
      </p:sp>
      <p:sp>
        <p:nvSpPr>
          <p:cNvPr id="4101" name="Text Box 2"/>
          <p:cNvSpPr txBox="1">
            <a:spLocks noChangeArrowheads="1"/>
          </p:cNvSpPr>
          <p:nvPr/>
        </p:nvSpPr>
        <p:spPr bwMode="auto">
          <a:xfrm>
            <a:off x="760413" y="1203325"/>
            <a:ext cx="8229600" cy="321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marL="571500" indent="-571500" eaLnBrk="1" hangingPunct="1">
              <a:buSzPct val="100000"/>
              <a:buFont typeface="Arial" panose="020B0604020202020204" pitchFamily="34" charset="0"/>
              <a:buChar char="•"/>
              <a:defRPr/>
            </a:pPr>
            <a:r>
              <a:rPr lang="en-US" altLang="en-US" sz="2800" dirty="0">
                <a:solidFill>
                  <a:srgbClr val="000000"/>
                </a:solidFill>
                <a:latin typeface="Calibri" pitchFamily="34" charset="0"/>
              </a:rPr>
              <a:t>Dr. Noah </a:t>
            </a:r>
            <a:r>
              <a:rPr lang="en-US" altLang="en-US" sz="2800" dirty="0" smtClean="0">
                <a:solidFill>
                  <a:srgbClr val="000000"/>
                </a:solidFill>
                <a:latin typeface="Calibri" pitchFamily="34" charset="0"/>
              </a:rPr>
              <a:t>Goodman*, </a:t>
            </a:r>
            <a:r>
              <a:rPr lang="en-US" altLang="en-US" sz="2800" dirty="0">
                <a:solidFill>
                  <a:srgbClr val="000000"/>
                </a:solidFill>
                <a:latin typeface="Calibri" pitchFamily="34" charset="0"/>
              </a:rPr>
              <a:t>Assistant </a:t>
            </a:r>
            <a:r>
              <a:rPr lang="en-US" altLang="en-US" sz="2800" dirty="0" smtClean="0">
                <a:solidFill>
                  <a:srgbClr val="000000"/>
                </a:solidFill>
                <a:latin typeface="Calibri" pitchFamily="34" charset="0"/>
              </a:rPr>
              <a:t>Professor Linguistics and Computer Science, Stanford university</a:t>
            </a:r>
          </a:p>
          <a:p>
            <a:pPr marL="571500" indent="-571500" eaLnBrk="1" hangingPunct="1">
              <a:buSzPct val="100000"/>
              <a:buFont typeface="Arial" panose="020B0604020202020204" pitchFamily="34" charset="0"/>
              <a:buChar char="•"/>
              <a:defRPr/>
            </a:pPr>
            <a:r>
              <a:rPr lang="en-US" altLang="en-US" sz="2800" dirty="0">
                <a:solidFill>
                  <a:srgbClr val="000000"/>
                </a:solidFill>
                <a:latin typeface="Calibri" pitchFamily="34" charset="0"/>
              </a:rPr>
              <a:t>Dr. Frank </a:t>
            </a:r>
            <a:r>
              <a:rPr lang="en-US" altLang="en-US" sz="2800" dirty="0" smtClean="0">
                <a:solidFill>
                  <a:srgbClr val="000000"/>
                </a:solidFill>
                <a:latin typeface="Calibri" pitchFamily="34" charset="0"/>
              </a:rPr>
              <a:t>Wood*, </a:t>
            </a:r>
            <a:r>
              <a:rPr lang="en-US" altLang="en-US" sz="2800" dirty="0">
                <a:solidFill>
                  <a:srgbClr val="000000"/>
                </a:solidFill>
                <a:latin typeface="Calibri" pitchFamily="34" charset="0"/>
              </a:rPr>
              <a:t>Associate </a:t>
            </a:r>
            <a:r>
              <a:rPr lang="en-US" altLang="en-US" sz="2800" dirty="0" smtClean="0">
                <a:solidFill>
                  <a:srgbClr val="000000"/>
                </a:solidFill>
                <a:latin typeface="Calibri" pitchFamily="34" charset="0"/>
              </a:rPr>
              <a:t>Professor, Dept. of </a:t>
            </a:r>
            <a:r>
              <a:rPr lang="en-US" altLang="en-US" sz="2800" dirty="0">
                <a:solidFill>
                  <a:srgbClr val="000000"/>
                </a:solidFill>
                <a:latin typeface="Calibri" pitchFamily="34" charset="0"/>
              </a:rPr>
              <a:t>Engineering Science, University of </a:t>
            </a:r>
            <a:r>
              <a:rPr lang="en-US" altLang="en-US" sz="2800" dirty="0" smtClean="0">
                <a:solidFill>
                  <a:srgbClr val="000000"/>
                </a:solidFill>
                <a:latin typeface="Calibri" pitchFamily="34" charset="0"/>
              </a:rPr>
              <a:t>Oxford</a:t>
            </a:r>
          </a:p>
          <a:p>
            <a:pPr marL="571500" indent="-571500" eaLnBrk="1" hangingPunct="1">
              <a:buSzPct val="100000"/>
              <a:buFont typeface="Arial" panose="020B0604020202020204" pitchFamily="34" charset="0"/>
              <a:buChar char="•"/>
              <a:defRPr/>
            </a:pPr>
            <a:r>
              <a:rPr lang="en-US" sz="2800" dirty="0" smtClean="0">
                <a:solidFill>
                  <a:srgbClr val="000000"/>
                </a:solidFill>
                <a:latin typeface="Calibri" pitchFamily="34" charset="0"/>
              </a:rPr>
              <a:t>A </a:t>
            </a:r>
            <a:r>
              <a:rPr lang="en-US" sz="2800" dirty="0">
                <a:solidFill>
                  <a:srgbClr val="000000"/>
                </a:solidFill>
                <a:latin typeface="Calibri" pitchFamily="34" charset="0"/>
              </a:rPr>
              <a:t>Revealing Introduction to Hidden Markov </a:t>
            </a:r>
            <a:r>
              <a:rPr lang="en-US" sz="2800" dirty="0" smtClean="0">
                <a:solidFill>
                  <a:srgbClr val="000000"/>
                </a:solidFill>
                <a:latin typeface="Calibri" pitchFamily="34" charset="0"/>
              </a:rPr>
              <a:t>Models, </a:t>
            </a:r>
            <a:r>
              <a:rPr lang="en-US" sz="2800" dirty="0">
                <a:solidFill>
                  <a:srgbClr val="000000"/>
                </a:solidFill>
                <a:latin typeface="Calibri" pitchFamily="34" charset="0"/>
              </a:rPr>
              <a:t>Mark </a:t>
            </a:r>
            <a:r>
              <a:rPr lang="en-US" sz="2800" dirty="0" smtClean="0">
                <a:solidFill>
                  <a:srgbClr val="000000"/>
                </a:solidFill>
                <a:latin typeface="Calibri" pitchFamily="34" charset="0"/>
              </a:rPr>
              <a:t>Stamp </a:t>
            </a:r>
            <a:endParaRPr lang="en-US" altLang="en-US" sz="2800" dirty="0">
              <a:solidFill>
                <a:srgbClr val="000000"/>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1" name="Text Box 2"/>
          <p:cNvSpPr txBox="1">
            <a:spLocks noChangeArrowheads="1"/>
          </p:cNvSpPr>
          <p:nvPr/>
        </p:nvSpPr>
        <p:spPr bwMode="auto">
          <a:xfrm>
            <a:off x="457200" y="273050"/>
            <a:ext cx="8229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4400" dirty="0">
                <a:solidFill>
                  <a:srgbClr val="000000"/>
                </a:solidFill>
                <a:latin typeface="Calibri" pitchFamily="34" charset="0"/>
              </a:rPr>
              <a:t>   </a:t>
            </a:r>
            <a:r>
              <a:rPr lang="en-US" altLang="en-US" sz="3600" dirty="0" smtClean="0">
                <a:solidFill>
                  <a:srgbClr val="000000"/>
                </a:solidFill>
                <a:latin typeface="Calibri" pitchFamily="34" charset="0"/>
              </a:rPr>
              <a:t>Links</a:t>
            </a:r>
            <a:endParaRPr lang="en-US" altLang="en-US" sz="3600" dirty="0">
              <a:solidFill>
                <a:srgbClr val="000000"/>
              </a:solidFill>
              <a:latin typeface="Calibri" pitchFamily="34" charset="0"/>
            </a:endParaRPr>
          </a:p>
        </p:txBody>
      </p:sp>
      <p:sp>
        <p:nvSpPr>
          <p:cNvPr id="4101" name="Text Box 2"/>
          <p:cNvSpPr txBox="1">
            <a:spLocks noChangeArrowheads="1"/>
          </p:cNvSpPr>
          <p:nvPr/>
        </p:nvSpPr>
        <p:spPr bwMode="auto">
          <a:xfrm>
            <a:off x="742020" y="1447800"/>
            <a:ext cx="8229600" cy="321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marL="571500" indent="-571500" eaLnBrk="1" hangingPunct="1">
              <a:buSzPct val="100000"/>
              <a:buFont typeface="Arial" panose="020B0604020202020204" pitchFamily="34" charset="0"/>
              <a:buChar char="•"/>
              <a:defRPr/>
            </a:pPr>
            <a:r>
              <a:rPr lang="en-US" altLang="en-US" sz="2800" dirty="0" smtClean="0">
                <a:solidFill>
                  <a:schemeClr val="accent2">
                    <a:lumMod val="75000"/>
                  </a:schemeClr>
                </a:solidFill>
                <a:latin typeface="Calibri" pitchFamily="34" charset="0"/>
                <a:hlinkClick r:id="rId4"/>
              </a:rPr>
              <a:t>http</a:t>
            </a:r>
            <a:r>
              <a:rPr lang="en-US" altLang="en-US" sz="2800" dirty="0">
                <a:solidFill>
                  <a:schemeClr val="accent2">
                    <a:lumMod val="75000"/>
                  </a:schemeClr>
                </a:solidFill>
                <a:latin typeface="Calibri" pitchFamily="34" charset="0"/>
                <a:hlinkClick r:id="rId4"/>
              </a:rPr>
              <a:t>://</a:t>
            </a:r>
            <a:r>
              <a:rPr lang="en-US" altLang="en-US" sz="2800" dirty="0" smtClean="0">
                <a:solidFill>
                  <a:schemeClr val="accent2">
                    <a:lumMod val="75000"/>
                  </a:schemeClr>
                </a:solidFill>
                <a:latin typeface="Calibri" pitchFamily="34" charset="0"/>
                <a:hlinkClick r:id="rId4"/>
              </a:rPr>
              <a:t>probabilistic-programming.org</a:t>
            </a:r>
            <a:endParaRPr lang="en-US" altLang="en-US" sz="2800" dirty="0" smtClean="0">
              <a:solidFill>
                <a:schemeClr val="accent2">
                  <a:lumMod val="75000"/>
                </a:schemeClr>
              </a:solidFill>
              <a:latin typeface="Calibri" pitchFamily="34" charset="0"/>
            </a:endParaRPr>
          </a:p>
          <a:p>
            <a:pPr marL="571500" indent="-571500" eaLnBrk="1" hangingPunct="1">
              <a:buSzPct val="100000"/>
              <a:buFont typeface="Arial" panose="020B0604020202020204" pitchFamily="34" charset="0"/>
              <a:buChar char="•"/>
              <a:defRPr/>
            </a:pPr>
            <a:r>
              <a:rPr lang="en-US" altLang="en-US" sz="2800" dirty="0">
                <a:solidFill>
                  <a:schemeClr val="accent2">
                    <a:lumMod val="75000"/>
                  </a:schemeClr>
                </a:solidFill>
                <a:latin typeface="Calibri" pitchFamily="34" charset="0"/>
                <a:hlinkClick r:id="rId5"/>
              </a:rPr>
              <a:t>http://</a:t>
            </a:r>
            <a:r>
              <a:rPr lang="en-US" altLang="en-US" sz="2800" dirty="0" smtClean="0">
                <a:solidFill>
                  <a:schemeClr val="accent2">
                    <a:lumMod val="75000"/>
                  </a:schemeClr>
                </a:solidFill>
                <a:latin typeface="Calibri" pitchFamily="34" charset="0"/>
                <a:hlinkClick r:id="rId5"/>
              </a:rPr>
              <a:t>v1.probmods.org</a:t>
            </a:r>
            <a:endParaRPr lang="en-US" altLang="en-US" sz="2800" dirty="0">
              <a:solidFill>
                <a:schemeClr val="accent2">
                  <a:lumMod val="75000"/>
                </a:schemeClr>
              </a:solidFill>
              <a:latin typeface="Calibri" pitchFamily="34" charset="0"/>
            </a:endParaRPr>
          </a:p>
          <a:p>
            <a:pPr marL="571500" indent="-571500" eaLnBrk="1" hangingPunct="1">
              <a:buSzPct val="100000"/>
              <a:buFont typeface="Arial" panose="020B0604020202020204" pitchFamily="34" charset="0"/>
              <a:buChar char="•"/>
              <a:defRPr/>
            </a:pPr>
            <a:r>
              <a:rPr lang="en-US" altLang="en-US" sz="2800" dirty="0">
                <a:solidFill>
                  <a:schemeClr val="accent2">
                    <a:lumMod val="75000"/>
                  </a:schemeClr>
                </a:solidFill>
                <a:latin typeface="Calibri" pitchFamily="34" charset="0"/>
                <a:hlinkClick r:id="rId6"/>
              </a:rPr>
              <a:t>https://</a:t>
            </a:r>
            <a:r>
              <a:rPr lang="en-US" altLang="en-US" sz="2800" dirty="0" smtClean="0">
                <a:solidFill>
                  <a:schemeClr val="accent2">
                    <a:lumMod val="75000"/>
                  </a:schemeClr>
                </a:solidFill>
                <a:latin typeface="Calibri" pitchFamily="34" charset="0"/>
                <a:hlinkClick r:id="rId6"/>
              </a:rPr>
              <a:t>www.cra.com/work/case-studies/figaro</a:t>
            </a:r>
            <a:endParaRPr lang="en-US" altLang="en-US" sz="2800" dirty="0">
              <a:solidFill>
                <a:schemeClr val="accent2">
                  <a:lumMod val="75000"/>
                </a:schemeClr>
              </a:solidFill>
              <a:latin typeface="Calibri" pitchFamily="34" charset="0"/>
            </a:endParaRPr>
          </a:p>
          <a:p>
            <a:pPr marL="571500" indent="-571500" eaLnBrk="1" hangingPunct="1">
              <a:buSzPct val="100000"/>
              <a:buFont typeface="Arial" panose="020B0604020202020204" pitchFamily="34" charset="0"/>
              <a:buChar char="•"/>
              <a:defRPr/>
            </a:pPr>
            <a:r>
              <a:rPr lang="en-US" sz="2800" dirty="0">
                <a:solidFill>
                  <a:schemeClr val="accent2">
                    <a:lumMod val="75000"/>
                  </a:schemeClr>
                </a:solidFill>
                <a:latin typeface="Calibri" pitchFamily="34" charset="0"/>
                <a:hlinkClick r:id="rId7"/>
              </a:rPr>
              <a:t>http://</a:t>
            </a:r>
            <a:r>
              <a:rPr lang="en-US" sz="2800" dirty="0" smtClean="0">
                <a:solidFill>
                  <a:schemeClr val="accent2">
                    <a:lumMod val="75000"/>
                  </a:schemeClr>
                </a:solidFill>
                <a:latin typeface="Calibri" pitchFamily="34" charset="0"/>
                <a:hlinkClick r:id="rId7"/>
              </a:rPr>
              <a:t>infernet.azurewebsites.net</a:t>
            </a:r>
            <a:endParaRPr lang="en-US" sz="2800" dirty="0" smtClean="0">
              <a:solidFill>
                <a:schemeClr val="accent2">
                  <a:lumMod val="75000"/>
                </a:schemeClr>
              </a:solidFill>
              <a:latin typeface="Calibri" pitchFamily="34" charset="0"/>
            </a:endParaRPr>
          </a:p>
          <a:p>
            <a:pPr marL="571500" indent="-571500" eaLnBrk="1" hangingPunct="1">
              <a:buSzPct val="100000"/>
              <a:buFont typeface="Arial" panose="020B0604020202020204" pitchFamily="34" charset="0"/>
              <a:buChar char="•"/>
              <a:defRPr/>
            </a:pPr>
            <a:r>
              <a:rPr lang="en-US" sz="2800" dirty="0">
                <a:solidFill>
                  <a:schemeClr val="accent2">
                    <a:lumMod val="75000"/>
                  </a:schemeClr>
                </a:solidFill>
                <a:latin typeface="Calibri" pitchFamily="34" charset="0"/>
                <a:hlinkClick r:id="rId8"/>
              </a:rPr>
              <a:t>https://</a:t>
            </a:r>
            <a:r>
              <a:rPr lang="en-US" sz="2800" dirty="0" smtClean="0">
                <a:solidFill>
                  <a:schemeClr val="accent2">
                    <a:lumMod val="75000"/>
                  </a:schemeClr>
                </a:solidFill>
                <a:latin typeface="Calibri" pitchFamily="34" charset="0"/>
                <a:hlinkClick r:id="rId8"/>
              </a:rPr>
              <a:t>github.com/joashc/csharp-probability-monad</a:t>
            </a:r>
            <a:endParaRPr lang="en-US" sz="2800" dirty="0">
              <a:solidFill>
                <a:schemeClr val="accent2">
                  <a:lumMod val="75000"/>
                </a:schemeClr>
              </a:solidFill>
              <a:latin typeface="Calibri" pitchFamily="34" charset="0"/>
            </a:endParaRPr>
          </a:p>
          <a:p>
            <a:pPr eaLnBrk="1" hangingPunct="1">
              <a:buSzPct val="100000"/>
              <a:defRPr/>
            </a:pPr>
            <a:endParaRPr lang="en-US" sz="2800" dirty="0">
              <a:solidFill>
                <a:srgbClr val="000000"/>
              </a:solidFill>
              <a:latin typeface="Calibri" pitchFamily="34" charset="0"/>
            </a:endParaRPr>
          </a:p>
        </p:txBody>
      </p:sp>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3810000"/>
            <a:ext cx="1905000"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05640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7" name="Text Box 2"/>
          <p:cNvSpPr txBox="1">
            <a:spLocks noChangeArrowheads="1"/>
          </p:cNvSpPr>
          <p:nvPr/>
        </p:nvSpPr>
        <p:spPr bwMode="auto">
          <a:xfrm>
            <a:off x="811213" y="381000"/>
            <a:ext cx="8027987"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3600">
                <a:solidFill>
                  <a:srgbClr val="000000"/>
                </a:solidFill>
                <a:latin typeface="Calibri" pitchFamily="34" charset="0"/>
              </a:rPr>
              <a:t>Some statistics</a:t>
            </a:r>
          </a:p>
        </p:txBody>
      </p:sp>
      <p:sp>
        <p:nvSpPr>
          <p:cNvPr id="6148" name="Text Box 2"/>
          <p:cNvSpPr txBox="1">
            <a:spLocks noChangeArrowheads="1"/>
          </p:cNvSpPr>
          <p:nvPr/>
        </p:nvSpPr>
        <p:spPr bwMode="auto">
          <a:xfrm>
            <a:off x="301625" y="1219200"/>
            <a:ext cx="8229600" cy="453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marL="571500" indent="-5715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1314450" indent="-5715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714500" indent="-5715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buFont typeface="Arial" charset="0"/>
              <a:buChar char="•"/>
            </a:pPr>
            <a:r>
              <a:rPr lang="en-US" altLang="en-US" sz="2800" b="1" dirty="0">
                <a:solidFill>
                  <a:srgbClr val="000000"/>
                </a:solidFill>
                <a:latin typeface="Calibri" pitchFamily="34" charset="0"/>
              </a:rPr>
              <a:t>probabilistic (stochastic) </a:t>
            </a:r>
            <a:r>
              <a:rPr lang="en-US" altLang="en-US" sz="2800" b="1" dirty="0" smtClean="0">
                <a:solidFill>
                  <a:srgbClr val="000000"/>
                </a:solidFill>
                <a:latin typeface="Calibri" pitchFamily="34" charset="0"/>
              </a:rPr>
              <a:t>model/program </a:t>
            </a:r>
            <a:r>
              <a:rPr lang="en-US" altLang="en-US" sz="2800" dirty="0" smtClean="0">
                <a:solidFill>
                  <a:srgbClr val="000000"/>
                </a:solidFill>
                <a:latin typeface="Calibri" pitchFamily="34" charset="0"/>
              </a:rPr>
              <a:t>is </a:t>
            </a:r>
            <a:r>
              <a:rPr lang="en-US" altLang="en-US" sz="2800" dirty="0">
                <a:solidFill>
                  <a:srgbClr val="000000"/>
                </a:solidFill>
                <a:latin typeface="Calibri" pitchFamily="34" charset="0"/>
              </a:rPr>
              <a:t>the opposite of deterministic program</a:t>
            </a:r>
          </a:p>
          <a:p>
            <a:pPr eaLnBrk="1" hangingPunct="1">
              <a:buSzPct val="100000"/>
              <a:buFont typeface="Arial" charset="0"/>
              <a:buChar char="•"/>
            </a:pPr>
            <a:r>
              <a:rPr lang="en-US" altLang="en-US" sz="2800" b="1" dirty="0">
                <a:solidFill>
                  <a:srgbClr val="000000"/>
                </a:solidFill>
                <a:latin typeface="Calibri" pitchFamily="34" charset="0"/>
              </a:rPr>
              <a:t>stochastic </a:t>
            </a:r>
            <a:r>
              <a:rPr lang="en-US" altLang="en-US" sz="2800" b="1" dirty="0" smtClean="0">
                <a:solidFill>
                  <a:srgbClr val="000000"/>
                </a:solidFill>
                <a:latin typeface="Calibri" pitchFamily="34" charset="0"/>
              </a:rPr>
              <a:t>process/random </a:t>
            </a:r>
            <a:r>
              <a:rPr lang="en-US" altLang="en-US" sz="2800" b="1" dirty="0">
                <a:solidFill>
                  <a:srgbClr val="000000"/>
                </a:solidFill>
                <a:latin typeface="Calibri" pitchFamily="34" charset="0"/>
              </a:rPr>
              <a:t>process </a:t>
            </a:r>
            <a:r>
              <a:rPr lang="en-US" altLang="en-US" sz="2800" dirty="0">
                <a:solidFill>
                  <a:srgbClr val="000000"/>
                </a:solidFill>
                <a:latin typeface="Calibri" pitchFamily="34" charset="0"/>
              </a:rPr>
              <a:t>- </a:t>
            </a:r>
            <a:r>
              <a:rPr lang="en-US" altLang="en-US" sz="2800" dirty="0" smtClean="0">
                <a:solidFill>
                  <a:srgbClr val="000000"/>
                </a:solidFill>
                <a:latin typeface="Calibri" pitchFamily="34" charset="0"/>
              </a:rPr>
              <a:t>represents </a:t>
            </a:r>
            <a:r>
              <a:rPr lang="en-US" altLang="en-US" sz="2800" dirty="0">
                <a:solidFill>
                  <a:srgbClr val="000000"/>
                </a:solidFill>
                <a:latin typeface="Calibri" pitchFamily="34" charset="0"/>
              </a:rPr>
              <a:t>the evolution of some system of random values over </a:t>
            </a:r>
            <a:r>
              <a:rPr lang="en-US" altLang="en-US" sz="2800" dirty="0" smtClean="0">
                <a:solidFill>
                  <a:srgbClr val="000000"/>
                </a:solidFill>
                <a:latin typeface="Calibri" pitchFamily="34" charset="0"/>
              </a:rPr>
              <a:t>time (again opposite of deterministic process)</a:t>
            </a:r>
            <a:endParaRPr lang="en-US" altLang="en-US" sz="2800" dirty="0">
              <a:solidFill>
                <a:srgbClr val="000000"/>
              </a:solidFill>
              <a:latin typeface="Calibri" pitchFamily="34" charset="0"/>
            </a:endParaRPr>
          </a:p>
          <a:p>
            <a:pPr eaLnBrk="1" hangingPunct="1">
              <a:buSzPct val="100000"/>
              <a:buFont typeface="Arial" charset="0"/>
              <a:buChar char="•"/>
            </a:pPr>
            <a:r>
              <a:rPr lang="en-US" altLang="en-US" sz="2800" b="1" dirty="0">
                <a:solidFill>
                  <a:srgbClr val="000000"/>
                </a:solidFill>
                <a:latin typeface="Calibri" pitchFamily="34" charset="0"/>
              </a:rPr>
              <a:t>programs </a:t>
            </a:r>
            <a:r>
              <a:rPr lang="en-US" altLang="en-US" sz="2800" dirty="0">
                <a:solidFill>
                  <a:srgbClr val="000000"/>
                </a:solidFill>
                <a:latin typeface="Calibri" pitchFamily="34" charset="0"/>
              </a:rPr>
              <a:t>– if, else, for, while (usually line by line)</a:t>
            </a:r>
          </a:p>
          <a:p>
            <a:pPr eaLnBrk="1" hangingPunct="1">
              <a:buSzPct val="100000"/>
              <a:buFont typeface="Arial" charset="0"/>
              <a:buChar char="•"/>
            </a:pPr>
            <a:r>
              <a:rPr lang="en-US" altLang="en-US" sz="2800" b="1" dirty="0">
                <a:solidFill>
                  <a:srgbClr val="000000"/>
                </a:solidFill>
                <a:latin typeface="Calibri" pitchFamily="34" charset="0"/>
              </a:rPr>
              <a:t>distribution</a:t>
            </a:r>
            <a:r>
              <a:rPr lang="en-US" altLang="en-US" sz="2800" dirty="0">
                <a:solidFill>
                  <a:srgbClr val="000000"/>
                </a:solidFill>
                <a:latin typeface="Calibri" pitchFamily="34" charset="0"/>
              </a:rPr>
              <a:t> – gives the probability that a random variable is exactly equal to some value</a:t>
            </a:r>
          </a:p>
          <a:p>
            <a:pPr lvl="1" eaLnBrk="1" hangingPunct="1">
              <a:buSzPct val="100000"/>
              <a:buFont typeface="Wingdings" panose="05000000000000000000" pitchFamily="2" charset="2"/>
              <a:buChar char="Ø"/>
            </a:pPr>
            <a:r>
              <a:rPr lang="en-US" altLang="en-US" sz="2800" dirty="0">
                <a:solidFill>
                  <a:srgbClr val="000000"/>
                </a:solidFill>
                <a:latin typeface="Calibri" pitchFamily="34" charset="0"/>
              </a:rPr>
              <a:t>d</a:t>
            </a:r>
            <a:r>
              <a:rPr lang="en-US" altLang="en-US" sz="2800" dirty="0" smtClean="0">
                <a:solidFill>
                  <a:srgbClr val="000000"/>
                </a:solidFill>
                <a:latin typeface="Calibri" pitchFamily="34" charset="0"/>
              </a:rPr>
              <a:t>istributions </a:t>
            </a:r>
            <a:r>
              <a:rPr lang="en-US" altLang="en-US" sz="2800" dirty="0">
                <a:solidFill>
                  <a:srgbClr val="000000"/>
                </a:solidFill>
                <a:latin typeface="Calibri" pitchFamily="34" charset="0"/>
              </a:rPr>
              <a:t>have parameters</a:t>
            </a:r>
          </a:p>
        </p:txBody>
      </p:sp>
      <p:pic>
        <p:nvPicPr>
          <p:cNvPr id="614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9536" y="5105400"/>
            <a:ext cx="1574800" cy="990600"/>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7" name="Text Box 2"/>
          <p:cNvSpPr txBox="1">
            <a:spLocks noChangeArrowheads="1"/>
          </p:cNvSpPr>
          <p:nvPr/>
        </p:nvSpPr>
        <p:spPr bwMode="auto">
          <a:xfrm>
            <a:off x="811213" y="228600"/>
            <a:ext cx="8027987"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3600" dirty="0" smtClean="0">
                <a:solidFill>
                  <a:srgbClr val="000000"/>
                </a:solidFill>
                <a:latin typeface="Calibri" pitchFamily="34" charset="0"/>
              </a:rPr>
              <a:t>Motivation</a:t>
            </a:r>
            <a:endParaRPr lang="en-US" altLang="en-US" sz="3600" dirty="0">
              <a:solidFill>
                <a:srgbClr val="000000"/>
              </a:solidFill>
              <a:latin typeface="Calibri" pitchFamily="34" charset="0"/>
            </a:endParaRPr>
          </a:p>
        </p:txBody>
      </p:sp>
      <p:sp>
        <p:nvSpPr>
          <p:cNvPr id="6148" name="Text Box 2"/>
          <p:cNvSpPr txBox="1">
            <a:spLocks noChangeArrowheads="1"/>
          </p:cNvSpPr>
          <p:nvPr/>
        </p:nvSpPr>
        <p:spPr bwMode="auto">
          <a:xfrm>
            <a:off x="609600" y="1219200"/>
            <a:ext cx="8229600" cy="373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marL="571500" indent="-5715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marL="1314450" indent="-5715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marL="1714500" indent="-5715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marL="0" indent="0" eaLnBrk="1" hangingPunct="1">
              <a:buSzPct val="100000"/>
            </a:pPr>
            <a:r>
              <a:rPr lang="en-US" altLang="en-US" sz="3200" dirty="0" smtClean="0">
                <a:solidFill>
                  <a:srgbClr val="000000"/>
                </a:solidFill>
                <a:latin typeface="Calibri" pitchFamily="34" charset="0"/>
              </a:rPr>
              <a:t>Probabilistic Models:</a:t>
            </a:r>
          </a:p>
          <a:p>
            <a:pPr marL="457200" indent="-457200" eaLnBrk="1" hangingPunct="1">
              <a:buSzPct val="100000"/>
              <a:buFont typeface="Arial" panose="020B0604020202020204" pitchFamily="34" charset="0"/>
              <a:buChar char="•"/>
            </a:pPr>
            <a:r>
              <a:rPr lang="en-US" altLang="en-US" sz="2800" dirty="0" smtClean="0">
                <a:solidFill>
                  <a:srgbClr val="000000"/>
                </a:solidFill>
                <a:latin typeface="Calibri" pitchFamily="34" charset="0"/>
              </a:rPr>
              <a:t>incredibly powerful (Machine learning/AI)</a:t>
            </a:r>
          </a:p>
          <a:p>
            <a:pPr marL="457200" indent="-457200" eaLnBrk="1" hangingPunct="1">
              <a:buSzPct val="100000"/>
              <a:buFont typeface="Arial" panose="020B0604020202020204" pitchFamily="34" charset="0"/>
              <a:buChar char="•"/>
            </a:pPr>
            <a:r>
              <a:rPr lang="en-US" altLang="en-US" sz="2800" dirty="0">
                <a:solidFill>
                  <a:srgbClr val="000000"/>
                </a:solidFill>
                <a:latin typeface="Calibri" pitchFamily="34" charset="0"/>
              </a:rPr>
              <a:t>t</a:t>
            </a:r>
            <a:r>
              <a:rPr lang="en-US" altLang="en-US" sz="2800" dirty="0" smtClean="0">
                <a:solidFill>
                  <a:srgbClr val="000000"/>
                </a:solidFill>
                <a:latin typeface="Calibri" pitchFamily="34" charset="0"/>
              </a:rPr>
              <a:t>he tools for creating are:</a:t>
            </a:r>
          </a:p>
          <a:p>
            <a:pPr marL="1200150" lvl="1" indent="-457200" eaLnBrk="1" hangingPunct="1">
              <a:buSzPct val="100000"/>
              <a:buFont typeface="Wingdings" panose="05000000000000000000" pitchFamily="2" charset="2"/>
              <a:buChar char="Ø"/>
            </a:pPr>
            <a:r>
              <a:rPr lang="en-US" altLang="en-US" sz="2800" dirty="0" smtClean="0">
                <a:solidFill>
                  <a:srgbClr val="000000"/>
                </a:solidFill>
                <a:latin typeface="Calibri" pitchFamily="34" charset="0"/>
              </a:rPr>
              <a:t>a complete mess</a:t>
            </a:r>
          </a:p>
          <a:p>
            <a:pPr marL="1200150" lvl="1" indent="-457200" eaLnBrk="1" hangingPunct="1">
              <a:buSzPct val="100000"/>
              <a:buFont typeface="Wingdings" panose="05000000000000000000" pitchFamily="2" charset="2"/>
              <a:buChar char="Ø"/>
            </a:pPr>
            <a:r>
              <a:rPr lang="en-US" altLang="en-US" sz="2800" dirty="0">
                <a:solidFill>
                  <a:srgbClr val="000000"/>
                </a:solidFill>
                <a:latin typeface="Calibri" pitchFamily="34" charset="0"/>
              </a:rPr>
              <a:t>i</a:t>
            </a:r>
            <a:r>
              <a:rPr lang="en-US" altLang="en-US" sz="2800" dirty="0" smtClean="0">
                <a:solidFill>
                  <a:srgbClr val="000000"/>
                </a:solidFill>
                <a:latin typeface="Calibri" pitchFamily="34" charset="0"/>
              </a:rPr>
              <a:t>ncredibly heterogeneous (Math, English, Diagrams, Pictures)</a:t>
            </a:r>
          </a:p>
          <a:p>
            <a:pPr marL="457200" indent="-457200" eaLnBrk="1" hangingPunct="1">
              <a:buSzPct val="100000"/>
              <a:buFont typeface="Arial" panose="020B0604020202020204" pitchFamily="34" charset="0"/>
              <a:buChar char="•"/>
            </a:pPr>
            <a:r>
              <a:rPr lang="en-US" altLang="en-US" sz="2800" dirty="0">
                <a:solidFill>
                  <a:srgbClr val="000000"/>
                </a:solidFill>
                <a:latin typeface="Calibri" pitchFamily="34" charset="0"/>
              </a:rPr>
              <a:t>b</a:t>
            </a:r>
            <a:r>
              <a:rPr lang="en-US" altLang="en-US" sz="2800" dirty="0" smtClean="0">
                <a:solidFill>
                  <a:srgbClr val="000000"/>
                </a:solidFill>
                <a:latin typeface="Calibri" pitchFamily="34" charset="0"/>
              </a:rPr>
              <a:t>igger models get really hard to write down</a:t>
            </a:r>
          </a:p>
          <a:p>
            <a:pPr marL="1200150" lvl="1" indent="-457200" eaLnBrk="1" hangingPunct="1">
              <a:buSzPct val="100000"/>
              <a:buFont typeface="Arial" panose="020B0604020202020204" pitchFamily="34" charset="0"/>
              <a:buChar char="•"/>
            </a:pPr>
            <a:endParaRPr lang="en-US" altLang="en-US" sz="2800" dirty="0">
              <a:solidFill>
                <a:srgbClr val="000000"/>
              </a:solidFill>
              <a:latin typeface="Calibri"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510088"/>
            <a:ext cx="2581275"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5825" y="4383002"/>
            <a:ext cx="1981200" cy="2025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4452633"/>
            <a:ext cx="260985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45083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Text Box 2"/>
          <p:cNvSpPr txBox="1">
            <a:spLocks noChangeArrowheads="1"/>
          </p:cNvSpPr>
          <p:nvPr/>
        </p:nvSpPr>
        <p:spPr bwMode="auto">
          <a:xfrm>
            <a:off x="811213" y="304800"/>
            <a:ext cx="8027987"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3600">
                <a:solidFill>
                  <a:srgbClr val="000000"/>
                </a:solidFill>
                <a:latin typeface="Calibri" pitchFamily="34" charset="0"/>
              </a:rPr>
              <a:t>What is PPL (1) </a:t>
            </a:r>
          </a:p>
        </p:txBody>
      </p:sp>
      <p:sp>
        <p:nvSpPr>
          <p:cNvPr id="5" name="Content Placeholder 2"/>
          <p:cNvSpPr txBox="1">
            <a:spLocks/>
          </p:cNvSpPr>
          <p:nvPr/>
        </p:nvSpPr>
        <p:spPr>
          <a:xfrm>
            <a:off x="504825" y="5318125"/>
            <a:ext cx="8269288" cy="876300"/>
          </a:xfrm>
          <a:prstGeom prst="rect">
            <a:avLst/>
          </a:prstGeom>
        </p:spPr>
        <p:txBody>
          <a:bodyPr>
            <a:normAutofit/>
          </a:bodyPr>
          <a:lst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a:defRPr/>
            </a:pPr>
            <a:r>
              <a:rPr lang="fr-FR" i="1" kern="0" dirty="0"/>
              <a:t>http://</a:t>
            </a:r>
            <a:r>
              <a:rPr lang="fr-FR" i="1" kern="0" dirty="0" smtClean="0"/>
              <a:t>probabilistic-programming.org</a:t>
            </a:r>
            <a:endParaRPr lang="fr-FR" i="1" kern="0" dirty="0"/>
          </a:p>
        </p:txBody>
      </p:sp>
      <p:sp>
        <p:nvSpPr>
          <p:cNvPr id="7173" name="Text Box 2"/>
          <p:cNvSpPr txBox="1">
            <a:spLocks noChangeArrowheads="1"/>
          </p:cNvSpPr>
          <p:nvPr/>
        </p:nvSpPr>
        <p:spPr bwMode="auto">
          <a:xfrm>
            <a:off x="504825" y="1600200"/>
            <a:ext cx="82296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2800" b="1" dirty="0">
                <a:solidFill>
                  <a:srgbClr val="000000"/>
                </a:solidFill>
                <a:latin typeface="Calibri" pitchFamily="34" charset="0"/>
              </a:rPr>
              <a:t>Probabilistic programming languages</a:t>
            </a:r>
            <a:r>
              <a:rPr lang="en-US" altLang="en-US" sz="2800" dirty="0">
                <a:solidFill>
                  <a:srgbClr val="000000"/>
                </a:solidFill>
                <a:latin typeface="Calibri" pitchFamily="34" charset="0"/>
              </a:rPr>
              <a:t> simplify the development of </a:t>
            </a:r>
            <a:r>
              <a:rPr lang="en-US" altLang="en-US" sz="2800" b="1" dirty="0">
                <a:solidFill>
                  <a:srgbClr val="000000"/>
                </a:solidFill>
                <a:latin typeface="Calibri" pitchFamily="34" charset="0"/>
              </a:rPr>
              <a:t>probabilistic models</a:t>
            </a:r>
            <a:r>
              <a:rPr lang="en-US" altLang="en-US" sz="2800" dirty="0">
                <a:solidFill>
                  <a:srgbClr val="000000"/>
                </a:solidFill>
                <a:latin typeface="Calibri" pitchFamily="34" charset="0"/>
              </a:rPr>
              <a:t> by allowing programmers to specify a </a:t>
            </a:r>
            <a:r>
              <a:rPr lang="en-US" altLang="en-US" sz="2800" b="1" dirty="0">
                <a:solidFill>
                  <a:srgbClr val="000000"/>
                </a:solidFill>
                <a:latin typeface="Calibri" pitchFamily="34" charset="0"/>
              </a:rPr>
              <a:t>stochastic process</a:t>
            </a:r>
            <a:r>
              <a:rPr lang="en-US" altLang="en-US" sz="2800" dirty="0">
                <a:solidFill>
                  <a:srgbClr val="000000"/>
                </a:solidFill>
                <a:latin typeface="Calibri" pitchFamily="34" charset="0"/>
              </a:rPr>
              <a:t> using syntax used in general purpose </a:t>
            </a:r>
            <a:r>
              <a:rPr lang="en-US" altLang="en-US" sz="2800" b="1" dirty="0">
                <a:solidFill>
                  <a:srgbClr val="000000"/>
                </a:solidFill>
                <a:latin typeface="Calibri" pitchFamily="34" charset="0"/>
              </a:rPr>
              <a:t>programs</a:t>
            </a:r>
            <a:r>
              <a:rPr lang="en-US" altLang="en-US" sz="2800" dirty="0">
                <a:solidFill>
                  <a:srgbClr val="000000"/>
                </a:solidFill>
                <a:latin typeface="Calibri" pitchFamily="34" charset="0"/>
              </a:rPr>
              <a:t>.</a:t>
            </a:r>
          </a:p>
          <a:p>
            <a:pPr eaLnBrk="1" hangingPunct="1">
              <a:buSzPct val="100000"/>
            </a:pPr>
            <a:r>
              <a:rPr lang="en-US" altLang="en-US" sz="3600" dirty="0">
                <a:solidFill>
                  <a:srgbClr val="000000"/>
                </a:solidFill>
                <a:latin typeface="Calibri" pitchFamily="34" charset="0"/>
              </a:rPr>
              <a:t> </a:t>
            </a:r>
          </a:p>
        </p:txBody>
      </p:sp>
      <p:sp>
        <p:nvSpPr>
          <p:cNvPr id="7174" name="Text Box 2"/>
          <p:cNvSpPr txBox="1">
            <a:spLocks noChangeArrowheads="1"/>
          </p:cNvSpPr>
          <p:nvPr/>
        </p:nvSpPr>
        <p:spPr bwMode="auto">
          <a:xfrm>
            <a:off x="523875" y="3290888"/>
            <a:ext cx="8229600"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2800" b="1" dirty="0">
                <a:solidFill>
                  <a:srgbClr val="000000"/>
                </a:solidFill>
                <a:latin typeface="Calibri" pitchFamily="34" charset="0"/>
              </a:rPr>
              <a:t>Probabilistic programs</a:t>
            </a:r>
            <a:r>
              <a:rPr lang="en-US" altLang="en-US" sz="2800" dirty="0">
                <a:solidFill>
                  <a:srgbClr val="000000"/>
                </a:solidFill>
                <a:latin typeface="Calibri" pitchFamily="34" charset="0"/>
              </a:rPr>
              <a:t> generate samples from the modeled joint distribution and inference is performed automatically given the </a:t>
            </a:r>
            <a:r>
              <a:rPr lang="en-US" altLang="en-US" sz="2800" dirty="0" smtClean="0">
                <a:solidFill>
                  <a:srgbClr val="000000"/>
                </a:solidFill>
                <a:latin typeface="Calibri" pitchFamily="34" charset="0"/>
              </a:rPr>
              <a:t>specification (the </a:t>
            </a:r>
            <a:r>
              <a:rPr lang="en-US" altLang="en-US" sz="2800" b="1" dirty="0" smtClean="0">
                <a:solidFill>
                  <a:srgbClr val="000000"/>
                </a:solidFill>
                <a:latin typeface="Calibri" pitchFamily="34" charset="0"/>
              </a:rPr>
              <a:t>model</a:t>
            </a:r>
            <a:r>
              <a:rPr lang="en-US" altLang="en-US" sz="2800" dirty="0" smtClean="0">
                <a:solidFill>
                  <a:srgbClr val="000000"/>
                </a:solidFill>
                <a:latin typeface="Calibri" pitchFamily="34" charset="0"/>
              </a:rPr>
              <a:t>).</a:t>
            </a:r>
            <a:endParaRPr lang="en-US" altLang="en-US" sz="2800" dirty="0">
              <a:solidFill>
                <a:srgbClr val="000000"/>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19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5" name="Text Box 2"/>
          <p:cNvSpPr txBox="1">
            <a:spLocks noChangeArrowheads="1"/>
          </p:cNvSpPr>
          <p:nvPr/>
        </p:nvSpPr>
        <p:spPr bwMode="auto">
          <a:xfrm>
            <a:off x="457200" y="273050"/>
            <a:ext cx="8229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4400">
                <a:solidFill>
                  <a:srgbClr val="000000"/>
                </a:solidFill>
                <a:latin typeface="Calibri" pitchFamily="34" charset="0"/>
              </a:rPr>
              <a:t>   </a:t>
            </a:r>
            <a:endParaRPr lang="en-US" altLang="en-US" sz="3600">
              <a:solidFill>
                <a:srgbClr val="000000"/>
              </a:solidFill>
              <a:latin typeface="Calibri" pitchFamily="34" charset="0"/>
            </a:endParaRPr>
          </a:p>
        </p:txBody>
      </p:sp>
      <p:sp>
        <p:nvSpPr>
          <p:cNvPr id="7" name="Content Placeholder 2"/>
          <p:cNvSpPr txBox="1">
            <a:spLocks/>
          </p:cNvSpPr>
          <p:nvPr/>
        </p:nvSpPr>
        <p:spPr>
          <a:xfrm>
            <a:off x="763588" y="3776663"/>
            <a:ext cx="7496175" cy="2597150"/>
          </a:xfrm>
          <a:prstGeom prst="rect">
            <a:avLst/>
          </a:prstGeom>
        </p:spPr>
        <p:txBody>
          <a:bodyPr>
            <a:normAutofit/>
          </a:bodyPr>
          <a:lst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a:buFontTx/>
              <a:buChar char="-"/>
              <a:defRPr/>
            </a:pPr>
            <a:endParaRPr lang="fr-FR" sz="2400" b="1" kern="0" dirty="0" smtClean="0"/>
          </a:p>
          <a:p>
            <a:pPr>
              <a:defRPr/>
            </a:pPr>
            <a:endParaRPr lang="fr-FR" sz="2400" i="1" kern="0" dirty="0" smtClean="0"/>
          </a:p>
          <a:p>
            <a:pPr>
              <a:defRPr/>
            </a:pPr>
            <a:endParaRPr lang="fr-FR" sz="2400" kern="0" dirty="0"/>
          </a:p>
        </p:txBody>
      </p:sp>
      <p:sp>
        <p:nvSpPr>
          <p:cNvPr id="8197" name="Rectangle 1"/>
          <p:cNvSpPr>
            <a:spLocks noChangeArrowheads="1"/>
          </p:cNvSpPr>
          <p:nvPr/>
        </p:nvSpPr>
        <p:spPr bwMode="auto">
          <a:xfrm>
            <a:off x="914400" y="1633538"/>
            <a:ext cx="1590675" cy="685800"/>
          </a:xfrm>
          <a:prstGeom prst="rect">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buClr>
                <a:srgbClr val="000000"/>
              </a:buClr>
              <a:buSzPct val="100000"/>
              <a:buFont typeface="Times New Roman" pitchFamily="18" charset="0"/>
              <a:buNone/>
            </a:pPr>
            <a:r>
              <a:rPr lang="en-US" altLang="en-US" dirty="0"/>
              <a:t>Input</a:t>
            </a:r>
          </a:p>
        </p:txBody>
      </p:sp>
      <p:sp>
        <p:nvSpPr>
          <p:cNvPr id="8198" name="Flèche vers le bas 2"/>
          <p:cNvSpPr>
            <a:spLocks noChangeArrowheads="1"/>
          </p:cNvSpPr>
          <p:nvPr/>
        </p:nvSpPr>
        <p:spPr bwMode="auto">
          <a:xfrm>
            <a:off x="1470025" y="2401888"/>
            <a:ext cx="484188" cy="803275"/>
          </a:xfrm>
          <a:prstGeom prst="downArrow">
            <a:avLst>
              <a:gd name="adj1" fmla="val 50000"/>
              <a:gd name="adj2" fmla="val 50062"/>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itchFamily="18" charset="0"/>
              <a:buNone/>
            </a:pPr>
            <a:endParaRPr lang="en-US" altLang="en-US"/>
          </a:p>
        </p:txBody>
      </p:sp>
      <p:sp>
        <p:nvSpPr>
          <p:cNvPr id="8199" name="Text Box 2"/>
          <p:cNvSpPr txBox="1">
            <a:spLocks noChangeArrowheads="1"/>
          </p:cNvSpPr>
          <p:nvPr/>
        </p:nvSpPr>
        <p:spPr bwMode="auto">
          <a:xfrm>
            <a:off x="609600" y="425450"/>
            <a:ext cx="822960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4400">
                <a:solidFill>
                  <a:srgbClr val="000000"/>
                </a:solidFill>
                <a:latin typeface="Calibri" pitchFamily="34" charset="0"/>
              </a:rPr>
              <a:t>   </a:t>
            </a:r>
            <a:endParaRPr lang="en-US" altLang="en-US" sz="3600">
              <a:solidFill>
                <a:srgbClr val="000000"/>
              </a:solidFill>
              <a:latin typeface="Calibri" pitchFamily="34" charset="0"/>
            </a:endParaRPr>
          </a:p>
        </p:txBody>
      </p:sp>
      <p:sp>
        <p:nvSpPr>
          <p:cNvPr id="8200" name="Rectangle à coins arrondis 7"/>
          <p:cNvSpPr>
            <a:spLocks noChangeArrowheads="1"/>
          </p:cNvSpPr>
          <p:nvPr/>
        </p:nvSpPr>
        <p:spPr bwMode="auto">
          <a:xfrm>
            <a:off x="955675" y="3314700"/>
            <a:ext cx="1508125" cy="809625"/>
          </a:xfrm>
          <a:prstGeom prst="roundRect">
            <a:avLst>
              <a:gd name="adj" fmla="val 16667"/>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buClr>
                <a:srgbClr val="000000"/>
              </a:buClr>
              <a:buSzPct val="100000"/>
              <a:buFont typeface="Times New Roman" pitchFamily="18" charset="0"/>
              <a:buNone/>
            </a:pPr>
            <a:r>
              <a:rPr lang="en-US" altLang="en-US" dirty="0"/>
              <a:t>Program</a:t>
            </a:r>
          </a:p>
        </p:txBody>
      </p:sp>
      <p:sp>
        <p:nvSpPr>
          <p:cNvPr id="8201" name="Rectangle 13"/>
          <p:cNvSpPr>
            <a:spLocks noChangeArrowheads="1"/>
          </p:cNvSpPr>
          <p:nvPr/>
        </p:nvSpPr>
        <p:spPr bwMode="auto">
          <a:xfrm>
            <a:off x="3225800" y="1617663"/>
            <a:ext cx="1701800" cy="896937"/>
          </a:xfrm>
          <a:prstGeom prst="rect">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buClr>
                <a:srgbClr val="000000"/>
              </a:buClr>
              <a:buSzPct val="100000"/>
              <a:buFont typeface="Times New Roman" pitchFamily="18" charset="0"/>
              <a:buNone/>
            </a:pPr>
            <a:r>
              <a:rPr lang="en-US" altLang="en-US" dirty="0"/>
              <a:t>Data (provided)</a:t>
            </a:r>
          </a:p>
        </p:txBody>
      </p:sp>
      <p:sp>
        <p:nvSpPr>
          <p:cNvPr id="8202" name="Flèche vers le bas 14"/>
          <p:cNvSpPr>
            <a:spLocks noChangeArrowheads="1"/>
          </p:cNvSpPr>
          <p:nvPr/>
        </p:nvSpPr>
        <p:spPr bwMode="auto">
          <a:xfrm>
            <a:off x="3833812" y="2613545"/>
            <a:ext cx="485775" cy="614363"/>
          </a:xfrm>
          <a:prstGeom prst="downArrow">
            <a:avLst>
              <a:gd name="adj1" fmla="val 50000"/>
              <a:gd name="adj2" fmla="val 49880"/>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itchFamily="18" charset="0"/>
              <a:buNone/>
            </a:pPr>
            <a:endParaRPr lang="en-US" altLang="en-US"/>
          </a:p>
        </p:txBody>
      </p:sp>
      <p:sp>
        <p:nvSpPr>
          <p:cNvPr id="8203" name="Rectangle à coins arrondis 16"/>
          <p:cNvSpPr>
            <a:spLocks noChangeArrowheads="1"/>
          </p:cNvSpPr>
          <p:nvPr/>
        </p:nvSpPr>
        <p:spPr bwMode="auto">
          <a:xfrm>
            <a:off x="3124200" y="3314700"/>
            <a:ext cx="2057400" cy="809625"/>
          </a:xfrm>
          <a:prstGeom prst="roundRect">
            <a:avLst>
              <a:gd name="adj" fmla="val 16667"/>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buClr>
                <a:srgbClr val="000000"/>
              </a:buClr>
              <a:buSzPct val="100000"/>
              <a:buFont typeface="Times New Roman" pitchFamily="18" charset="0"/>
              <a:buNone/>
            </a:pPr>
            <a:r>
              <a:rPr lang="en-US" altLang="en-US" dirty="0" smtClean="0"/>
              <a:t>Generative Model </a:t>
            </a:r>
            <a:endParaRPr lang="en-US" altLang="en-US" dirty="0"/>
          </a:p>
        </p:txBody>
      </p:sp>
      <p:sp>
        <p:nvSpPr>
          <p:cNvPr id="8204" name="Flèche vers le bas 24"/>
          <p:cNvSpPr>
            <a:spLocks noChangeArrowheads="1"/>
          </p:cNvSpPr>
          <p:nvPr/>
        </p:nvSpPr>
        <p:spPr bwMode="auto">
          <a:xfrm>
            <a:off x="3847909" y="4221956"/>
            <a:ext cx="484187" cy="692150"/>
          </a:xfrm>
          <a:prstGeom prst="downArrow">
            <a:avLst>
              <a:gd name="adj1" fmla="val 50000"/>
              <a:gd name="adj2" fmla="val 49947"/>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itchFamily="18" charset="0"/>
              <a:buNone/>
            </a:pPr>
            <a:endParaRPr lang="en-US" altLang="en-US"/>
          </a:p>
        </p:txBody>
      </p:sp>
      <p:sp>
        <p:nvSpPr>
          <p:cNvPr id="8205" name="Flèche vers le bas 25"/>
          <p:cNvSpPr>
            <a:spLocks noChangeArrowheads="1"/>
          </p:cNvSpPr>
          <p:nvPr/>
        </p:nvSpPr>
        <p:spPr bwMode="auto">
          <a:xfrm>
            <a:off x="1463675" y="4176713"/>
            <a:ext cx="484188" cy="782637"/>
          </a:xfrm>
          <a:prstGeom prst="downArrow">
            <a:avLst>
              <a:gd name="adj1" fmla="val 50000"/>
              <a:gd name="adj2" fmla="val 49943"/>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itchFamily="18" charset="0"/>
              <a:buNone/>
            </a:pPr>
            <a:endParaRPr lang="en-US" altLang="en-US"/>
          </a:p>
        </p:txBody>
      </p:sp>
      <p:sp>
        <p:nvSpPr>
          <p:cNvPr id="8206" name="Rectangle à coins arrondis 28"/>
          <p:cNvSpPr>
            <a:spLocks noChangeArrowheads="1"/>
          </p:cNvSpPr>
          <p:nvPr/>
        </p:nvSpPr>
        <p:spPr bwMode="auto">
          <a:xfrm>
            <a:off x="3523757" y="5048250"/>
            <a:ext cx="1219200" cy="704850"/>
          </a:xfrm>
          <a:prstGeom prst="roundRect">
            <a:avLst>
              <a:gd name="adj" fmla="val 16667"/>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buClr>
                <a:srgbClr val="000000"/>
              </a:buClr>
              <a:buSzPct val="100000"/>
            </a:pPr>
            <a:r>
              <a:rPr lang="en-US" altLang="en-US" dirty="0"/>
              <a:t>X</a:t>
            </a:r>
          </a:p>
        </p:txBody>
      </p:sp>
      <p:sp>
        <p:nvSpPr>
          <p:cNvPr id="8207" name="Rectangle 17"/>
          <p:cNvSpPr>
            <a:spLocks noChangeArrowheads="1"/>
          </p:cNvSpPr>
          <p:nvPr/>
        </p:nvSpPr>
        <p:spPr bwMode="auto">
          <a:xfrm>
            <a:off x="5762625" y="1617663"/>
            <a:ext cx="2451100" cy="717550"/>
          </a:xfrm>
          <a:prstGeom prst="rect">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buClr>
                <a:srgbClr val="000000"/>
              </a:buClr>
              <a:buSzPct val="100000"/>
              <a:buFont typeface="Times New Roman" pitchFamily="18" charset="0"/>
              <a:buNone/>
            </a:pPr>
            <a:r>
              <a:rPr lang="en-US" altLang="en-US" dirty="0"/>
              <a:t>Parameters</a:t>
            </a:r>
          </a:p>
        </p:txBody>
      </p:sp>
      <p:sp>
        <p:nvSpPr>
          <p:cNvPr id="8208" name="Rectangle à coins arrondis 20"/>
          <p:cNvSpPr>
            <a:spLocks noChangeArrowheads="1"/>
          </p:cNvSpPr>
          <p:nvPr/>
        </p:nvSpPr>
        <p:spPr bwMode="auto">
          <a:xfrm>
            <a:off x="5800725" y="3262313"/>
            <a:ext cx="2347913" cy="862012"/>
          </a:xfrm>
          <a:prstGeom prst="roundRect">
            <a:avLst>
              <a:gd name="adj" fmla="val 16667"/>
            </a:avLst>
          </a:prstGeom>
          <a:solidFill>
            <a:srgbClr val="FFC000"/>
          </a:solidFill>
          <a:ln w="9525" algn="ctr">
            <a:solidFill>
              <a:schemeClr val="tx1"/>
            </a:solidFill>
            <a:round/>
            <a:headEnd/>
            <a:tailEnd/>
          </a:ln>
        </p:spPr>
        <p:txBody>
          <a:bodyPr anchor="ctr"/>
          <a:lstStyle/>
          <a:p>
            <a:pPr algn="ctr" eaLnBrk="1" hangingPunct="1">
              <a:buClr>
                <a:srgbClr val="000000"/>
              </a:buClr>
              <a:buSzPct val="100000"/>
              <a:buFont typeface="Times New Roman" pitchFamily="18" charset="0"/>
              <a:buNone/>
            </a:pPr>
            <a:r>
              <a:rPr lang="en-US" altLang="en-US" dirty="0"/>
              <a:t>Program </a:t>
            </a:r>
          </a:p>
          <a:p>
            <a:pPr algn="ctr" eaLnBrk="1" hangingPunct="1">
              <a:buClr>
                <a:srgbClr val="000000"/>
              </a:buClr>
              <a:buSzPct val="100000"/>
              <a:buFont typeface="Times New Roman" pitchFamily="18" charset="0"/>
              <a:buNone/>
            </a:pPr>
            <a:r>
              <a:rPr lang="en-US" altLang="en-US" dirty="0"/>
              <a:t>(random variables)</a:t>
            </a:r>
          </a:p>
        </p:txBody>
      </p:sp>
      <p:sp>
        <p:nvSpPr>
          <p:cNvPr id="8209" name="Rectangle à coins arrondis 10"/>
          <p:cNvSpPr>
            <a:spLocks noChangeArrowheads="1"/>
          </p:cNvSpPr>
          <p:nvPr/>
        </p:nvSpPr>
        <p:spPr bwMode="auto">
          <a:xfrm>
            <a:off x="5937250" y="4999038"/>
            <a:ext cx="2074863" cy="803275"/>
          </a:xfrm>
          <a:prstGeom prst="roundRect">
            <a:avLst>
              <a:gd name="adj" fmla="val 16667"/>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buClr>
                <a:srgbClr val="000000"/>
              </a:buClr>
              <a:buSzPct val="100000"/>
              <a:buFont typeface="Times New Roman" pitchFamily="18" charset="0"/>
              <a:buNone/>
            </a:pPr>
            <a:r>
              <a:rPr lang="en-US" altLang="en-US" dirty="0"/>
              <a:t>Observations</a:t>
            </a:r>
          </a:p>
        </p:txBody>
      </p:sp>
      <p:sp>
        <p:nvSpPr>
          <p:cNvPr id="8210" name="Flèche vers le bas 23"/>
          <p:cNvSpPr>
            <a:spLocks noChangeArrowheads="1"/>
          </p:cNvSpPr>
          <p:nvPr/>
        </p:nvSpPr>
        <p:spPr bwMode="auto">
          <a:xfrm>
            <a:off x="6746875" y="4267200"/>
            <a:ext cx="484188" cy="692150"/>
          </a:xfrm>
          <a:prstGeom prst="downArrow">
            <a:avLst>
              <a:gd name="adj1" fmla="val 50000"/>
              <a:gd name="adj2" fmla="val 49947"/>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itchFamily="18" charset="0"/>
              <a:buNone/>
            </a:pPr>
            <a:endParaRPr lang="en-US" altLang="en-US"/>
          </a:p>
        </p:txBody>
      </p:sp>
      <p:sp>
        <p:nvSpPr>
          <p:cNvPr id="8211" name="Flèche vers le bas 19"/>
          <p:cNvSpPr>
            <a:spLocks noChangeArrowheads="1"/>
          </p:cNvSpPr>
          <p:nvPr/>
        </p:nvSpPr>
        <p:spPr bwMode="auto">
          <a:xfrm>
            <a:off x="6777038" y="2401888"/>
            <a:ext cx="484187" cy="803275"/>
          </a:xfrm>
          <a:prstGeom prst="downArrow">
            <a:avLst>
              <a:gd name="adj1" fmla="val 50000"/>
              <a:gd name="adj2" fmla="val 49993"/>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itchFamily="18" charset="0"/>
              <a:buNone/>
            </a:pPr>
            <a:endParaRPr lang="en-US" altLang="en-US"/>
          </a:p>
        </p:txBody>
      </p:sp>
      <p:sp>
        <p:nvSpPr>
          <p:cNvPr id="8212" name="Rectangle à coins arrondis 10"/>
          <p:cNvSpPr>
            <a:spLocks noChangeArrowheads="1"/>
          </p:cNvSpPr>
          <p:nvPr/>
        </p:nvSpPr>
        <p:spPr bwMode="auto">
          <a:xfrm>
            <a:off x="955675" y="4999038"/>
            <a:ext cx="1446213" cy="803275"/>
          </a:xfrm>
          <a:prstGeom prst="roundRect">
            <a:avLst>
              <a:gd name="adj" fmla="val 16667"/>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buClr>
                <a:srgbClr val="000000"/>
              </a:buClr>
              <a:buSzPct val="100000"/>
              <a:buFont typeface="Times New Roman" pitchFamily="18" charset="0"/>
              <a:buNone/>
            </a:pPr>
            <a:r>
              <a:rPr lang="en-US" altLang="en-US" dirty="0"/>
              <a:t>Output</a:t>
            </a:r>
          </a:p>
        </p:txBody>
      </p:sp>
      <p:sp>
        <p:nvSpPr>
          <p:cNvPr id="8213" name="Text Box 2"/>
          <p:cNvSpPr txBox="1">
            <a:spLocks noChangeArrowheads="1"/>
          </p:cNvSpPr>
          <p:nvPr/>
        </p:nvSpPr>
        <p:spPr bwMode="auto">
          <a:xfrm>
            <a:off x="692150" y="80963"/>
            <a:ext cx="8029575"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2800">
                <a:solidFill>
                  <a:srgbClr val="000000"/>
                </a:solidFill>
                <a:latin typeface="Calibri" pitchFamily="34" charset="0"/>
              </a:rPr>
              <a:t>What is PPL? (2)</a:t>
            </a:r>
          </a:p>
        </p:txBody>
      </p:sp>
      <p:sp>
        <p:nvSpPr>
          <p:cNvPr id="8214" name="Text Box 2"/>
          <p:cNvSpPr txBox="1">
            <a:spLocks noChangeArrowheads="1"/>
          </p:cNvSpPr>
          <p:nvPr/>
        </p:nvSpPr>
        <p:spPr bwMode="auto">
          <a:xfrm>
            <a:off x="639763" y="844550"/>
            <a:ext cx="8210550" cy="8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2400">
                <a:solidFill>
                  <a:srgbClr val="000000"/>
                </a:solidFill>
                <a:latin typeface="Calibri" pitchFamily="34" charset="0"/>
              </a:rPr>
              <a:t>Computer science          Statistics           Probabilistic Programming</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19" name="Text Box 2"/>
          <p:cNvSpPr txBox="1">
            <a:spLocks noChangeArrowheads="1"/>
          </p:cNvSpPr>
          <p:nvPr/>
        </p:nvSpPr>
        <p:spPr bwMode="auto">
          <a:xfrm>
            <a:off x="457200" y="273050"/>
            <a:ext cx="8229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4400">
                <a:solidFill>
                  <a:srgbClr val="000000"/>
                </a:solidFill>
                <a:latin typeface="Calibri" pitchFamily="34" charset="0"/>
              </a:rPr>
              <a:t>   </a:t>
            </a:r>
            <a:endParaRPr lang="en-US" altLang="en-US" sz="3600">
              <a:solidFill>
                <a:srgbClr val="000000"/>
              </a:solidFill>
              <a:latin typeface="Calibri" pitchFamily="34" charset="0"/>
            </a:endParaRPr>
          </a:p>
        </p:txBody>
      </p:sp>
      <p:sp>
        <p:nvSpPr>
          <p:cNvPr id="7" name="Content Placeholder 2"/>
          <p:cNvSpPr txBox="1">
            <a:spLocks/>
          </p:cNvSpPr>
          <p:nvPr/>
        </p:nvSpPr>
        <p:spPr>
          <a:xfrm>
            <a:off x="763588" y="3776663"/>
            <a:ext cx="7496175" cy="2597150"/>
          </a:xfrm>
          <a:prstGeom prst="rect">
            <a:avLst/>
          </a:prstGeom>
        </p:spPr>
        <p:txBody>
          <a:bodyPr>
            <a:normAutofit/>
          </a:bodyPr>
          <a:lst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a:buFontTx/>
              <a:buChar char="-"/>
              <a:defRPr/>
            </a:pPr>
            <a:endParaRPr lang="fr-FR" sz="2400" b="1" kern="0" dirty="0" smtClean="0"/>
          </a:p>
          <a:p>
            <a:pPr>
              <a:defRPr/>
            </a:pPr>
            <a:endParaRPr lang="fr-FR" sz="2400" i="1" kern="0" dirty="0" smtClean="0"/>
          </a:p>
          <a:p>
            <a:pPr>
              <a:defRPr/>
            </a:pPr>
            <a:endParaRPr lang="fr-FR" sz="2400" kern="0" dirty="0"/>
          </a:p>
        </p:txBody>
      </p:sp>
      <p:sp>
        <p:nvSpPr>
          <p:cNvPr id="9221" name="Text Box 2"/>
          <p:cNvSpPr txBox="1">
            <a:spLocks noChangeArrowheads="1"/>
          </p:cNvSpPr>
          <p:nvPr/>
        </p:nvSpPr>
        <p:spPr bwMode="auto">
          <a:xfrm>
            <a:off x="609600" y="425450"/>
            <a:ext cx="822960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4400">
                <a:solidFill>
                  <a:srgbClr val="000000"/>
                </a:solidFill>
                <a:latin typeface="Calibri" pitchFamily="34" charset="0"/>
              </a:rPr>
              <a:t>   </a:t>
            </a:r>
            <a:r>
              <a:rPr lang="en-US" altLang="en-US" sz="3600">
                <a:solidFill>
                  <a:srgbClr val="000000"/>
                </a:solidFill>
                <a:latin typeface="Calibri" pitchFamily="34" charset="0"/>
              </a:rPr>
              <a:t>What is PPL? (3)</a:t>
            </a:r>
          </a:p>
        </p:txBody>
      </p:sp>
      <p:sp>
        <p:nvSpPr>
          <p:cNvPr id="9222" name="Flèche vers le bas 11"/>
          <p:cNvSpPr>
            <a:spLocks noChangeArrowheads="1"/>
          </p:cNvSpPr>
          <p:nvPr/>
        </p:nvSpPr>
        <p:spPr bwMode="auto">
          <a:xfrm rot="10800000">
            <a:off x="4267200" y="2244725"/>
            <a:ext cx="241300" cy="2895600"/>
          </a:xfrm>
          <a:prstGeom prst="downArrow">
            <a:avLst>
              <a:gd name="adj1" fmla="val 50000"/>
              <a:gd name="adj2" fmla="val 50056"/>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itchFamily="18" charset="0"/>
              <a:buNone/>
            </a:pPr>
            <a:endParaRPr lang="en-US" altLang="en-US"/>
          </a:p>
        </p:txBody>
      </p:sp>
      <p:sp>
        <p:nvSpPr>
          <p:cNvPr id="9223" name="Flèche droite 15"/>
          <p:cNvSpPr>
            <a:spLocks noChangeArrowheads="1"/>
          </p:cNvSpPr>
          <p:nvPr/>
        </p:nvSpPr>
        <p:spPr bwMode="auto">
          <a:xfrm rot="10800000">
            <a:off x="3441700" y="1817688"/>
            <a:ext cx="977900" cy="327025"/>
          </a:xfrm>
          <a:prstGeom prst="rightArrow">
            <a:avLst>
              <a:gd name="adj1" fmla="val 50000"/>
              <a:gd name="adj2" fmla="val 50198"/>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itchFamily="18" charset="0"/>
              <a:buNone/>
            </a:pPr>
            <a:endParaRPr lang="en-US" altLang="en-US"/>
          </a:p>
        </p:txBody>
      </p:sp>
      <p:sp>
        <p:nvSpPr>
          <p:cNvPr id="9224" name="Text Box 2"/>
          <p:cNvSpPr txBox="1">
            <a:spLocks noChangeArrowheads="1"/>
          </p:cNvSpPr>
          <p:nvPr/>
        </p:nvSpPr>
        <p:spPr bwMode="auto">
          <a:xfrm>
            <a:off x="4608513" y="595313"/>
            <a:ext cx="4233862" cy="5272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marL="457200" indent="-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buFont typeface="Arial" panose="020B0604020202020204" pitchFamily="34" charset="0"/>
              <a:buChar char="•"/>
            </a:pPr>
            <a:r>
              <a:rPr lang="en-US" altLang="en-US" sz="2400" dirty="0">
                <a:solidFill>
                  <a:srgbClr val="000000"/>
                </a:solidFill>
                <a:latin typeface="Calibri" pitchFamily="34" charset="0"/>
              </a:rPr>
              <a:t>We would like to construct a </a:t>
            </a:r>
            <a:r>
              <a:rPr lang="en-US" altLang="en-US" sz="2400" dirty="0">
                <a:solidFill>
                  <a:srgbClr val="FFC000"/>
                </a:solidFill>
                <a:latin typeface="Calibri" pitchFamily="34" charset="0"/>
              </a:rPr>
              <a:t>model</a:t>
            </a:r>
            <a:r>
              <a:rPr lang="en-US" altLang="en-US" sz="2400" dirty="0">
                <a:solidFill>
                  <a:srgbClr val="000000"/>
                </a:solidFill>
                <a:latin typeface="Calibri" pitchFamily="34" charset="0"/>
              </a:rPr>
              <a:t> in a way similar to </a:t>
            </a:r>
            <a:r>
              <a:rPr lang="en-US" altLang="en-US" sz="2400" dirty="0" smtClean="0">
                <a:solidFill>
                  <a:srgbClr val="000000"/>
                </a:solidFill>
                <a:latin typeface="Calibri" pitchFamily="34" charset="0"/>
              </a:rPr>
              <a:t>a computer </a:t>
            </a:r>
            <a:r>
              <a:rPr lang="en-US" altLang="en-US" sz="2400" dirty="0">
                <a:solidFill>
                  <a:srgbClr val="000000"/>
                </a:solidFill>
                <a:latin typeface="Calibri" pitchFamily="34" charset="0"/>
              </a:rPr>
              <a:t>program</a:t>
            </a:r>
          </a:p>
          <a:p>
            <a:pPr eaLnBrk="1" hangingPunct="1">
              <a:buSzPct val="100000"/>
              <a:buFont typeface="Arial" panose="020B0604020202020204" pitchFamily="34" charset="0"/>
              <a:buChar char="•"/>
            </a:pPr>
            <a:r>
              <a:rPr lang="en-US" altLang="en-US" sz="2400" dirty="0">
                <a:solidFill>
                  <a:srgbClr val="000000"/>
                </a:solidFill>
                <a:latin typeface="Calibri" pitchFamily="34" charset="0"/>
              </a:rPr>
              <a:t>The model is built to generate the observations</a:t>
            </a:r>
          </a:p>
          <a:p>
            <a:pPr eaLnBrk="1" hangingPunct="1">
              <a:buSzPct val="100000"/>
              <a:buFont typeface="Arial" panose="020B0604020202020204" pitchFamily="34" charset="0"/>
              <a:buChar char="•"/>
            </a:pPr>
            <a:r>
              <a:rPr lang="en-US" altLang="en-US" sz="2400" dirty="0">
                <a:solidFill>
                  <a:srgbClr val="000000"/>
                </a:solidFill>
                <a:latin typeface="Calibri" pitchFamily="34" charset="0"/>
              </a:rPr>
              <a:t>A built-in inference engine takes the observations and returns the distributions (over the settings) of the parameters that could have generated the observations</a:t>
            </a:r>
          </a:p>
          <a:p>
            <a:pPr eaLnBrk="1" hangingPunct="1">
              <a:buSzPct val="100000"/>
              <a:buFont typeface="Arial" panose="020B0604020202020204" pitchFamily="34" charset="0"/>
              <a:buChar char="•"/>
            </a:pPr>
            <a:r>
              <a:rPr lang="en-US" altLang="en-US" sz="2400" dirty="0">
                <a:solidFill>
                  <a:srgbClr val="000000"/>
                </a:solidFill>
                <a:latin typeface="Calibri" pitchFamily="34" charset="0"/>
              </a:rPr>
              <a:t>The built-in inference engine is part of the “compiler”.  </a:t>
            </a:r>
          </a:p>
        </p:txBody>
      </p:sp>
      <p:sp>
        <p:nvSpPr>
          <p:cNvPr id="9225" name="Rectangle 17"/>
          <p:cNvSpPr>
            <a:spLocks noChangeArrowheads="1"/>
          </p:cNvSpPr>
          <p:nvPr/>
        </p:nvSpPr>
        <p:spPr bwMode="auto">
          <a:xfrm>
            <a:off x="763588" y="1616075"/>
            <a:ext cx="2451100" cy="717550"/>
          </a:xfrm>
          <a:prstGeom prst="rect">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buClr>
                <a:srgbClr val="000000"/>
              </a:buClr>
              <a:buSzPct val="100000"/>
              <a:buFont typeface="Times New Roman" pitchFamily="18" charset="0"/>
              <a:buNone/>
            </a:pPr>
            <a:r>
              <a:rPr lang="en-US" altLang="en-US" dirty="0" smtClean="0"/>
              <a:t>Parameters</a:t>
            </a:r>
            <a:endParaRPr lang="en-US" altLang="en-US" dirty="0"/>
          </a:p>
        </p:txBody>
      </p:sp>
      <p:sp>
        <p:nvSpPr>
          <p:cNvPr id="9226" name="Rectangle à coins arrondis 20"/>
          <p:cNvSpPr>
            <a:spLocks noChangeArrowheads="1"/>
          </p:cNvSpPr>
          <p:nvPr/>
        </p:nvSpPr>
        <p:spPr bwMode="auto">
          <a:xfrm>
            <a:off x="801688" y="3260725"/>
            <a:ext cx="2347912" cy="862013"/>
          </a:xfrm>
          <a:prstGeom prst="roundRect">
            <a:avLst>
              <a:gd name="adj" fmla="val 16667"/>
            </a:avLst>
          </a:prstGeom>
          <a:solidFill>
            <a:srgbClr val="FFC000"/>
          </a:solidFill>
          <a:ln w="9525" algn="ctr">
            <a:solidFill>
              <a:schemeClr val="tx1"/>
            </a:solidFill>
            <a:round/>
            <a:headEnd/>
            <a:tailEnd/>
          </a:ln>
        </p:spPr>
        <p:txBody>
          <a:bodyPr anchor="ctr"/>
          <a:lstStyle/>
          <a:p>
            <a:pPr algn="ctr" eaLnBrk="1" hangingPunct="1">
              <a:buClr>
                <a:srgbClr val="000000"/>
              </a:buClr>
              <a:buSzPct val="100000"/>
              <a:buFont typeface="Times New Roman" pitchFamily="18" charset="0"/>
              <a:buNone/>
            </a:pPr>
            <a:r>
              <a:rPr lang="en-US" altLang="en-US" dirty="0" smtClean="0"/>
              <a:t>Program </a:t>
            </a:r>
            <a:endParaRPr lang="en-US" altLang="en-US" dirty="0"/>
          </a:p>
          <a:p>
            <a:pPr algn="ctr" eaLnBrk="1" hangingPunct="1">
              <a:buClr>
                <a:srgbClr val="000000"/>
              </a:buClr>
              <a:buSzPct val="100000"/>
              <a:buFont typeface="Times New Roman" pitchFamily="18" charset="0"/>
              <a:buNone/>
            </a:pPr>
            <a:r>
              <a:rPr lang="en-US" altLang="en-US" dirty="0"/>
              <a:t>(random variables)</a:t>
            </a:r>
          </a:p>
        </p:txBody>
      </p:sp>
      <p:sp>
        <p:nvSpPr>
          <p:cNvPr id="9227" name="Rectangle à coins arrondis 10"/>
          <p:cNvSpPr>
            <a:spLocks noChangeArrowheads="1"/>
          </p:cNvSpPr>
          <p:nvPr/>
        </p:nvSpPr>
        <p:spPr bwMode="auto">
          <a:xfrm>
            <a:off x="938213" y="4997450"/>
            <a:ext cx="2074862" cy="803275"/>
          </a:xfrm>
          <a:prstGeom prst="roundRect">
            <a:avLst>
              <a:gd name="adj" fmla="val 16667"/>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buClr>
                <a:srgbClr val="000000"/>
              </a:buClr>
              <a:buSzPct val="100000"/>
              <a:buFont typeface="Times New Roman" pitchFamily="18" charset="0"/>
              <a:buNone/>
            </a:pPr>
            <a:r>
              <a:rPr lang="en-US" altLang="en-US" dirty="0" smtClean="0"/>
              <a:t>Observations</a:t>
            </a:r>
            <a:endParaRPr lang="en-US" altLang="en-US" dirty="0"/>
          </a:p>
        </p:txBody>
      </p:sp>
      <p:sp>
        <p:nvSpPr>
          <p:cNvPr id="9228" name="Flèche vers le bas 17"/>
          <p:cNvSpPr>
            <a:spLocks noChangeArrowheads="1"/>
          </p:cNvSpPr>
          <p:nvPr/>
        </p:nvSpPr>
        <p:spPr bwMode="auto">
          <a:xfrm>
            <a:off x="1747838" y="4265613"/>
            <a:ext cx="484187" cy="692150"/>
          </a:xfrm>
          <a:prstGeom prst="downArrow">
            <a:avLst>
              <a:gd name="adj1" fmla="val 50000"/>
              <a:gd name="adj2" fmla="val 49947"/>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itchFamily="18" charset="0"/>
              <a:buNone/>
            </a:pPr>
            <a:endParaRPr lang="en-US" altLang="en-US"/>
          </a:p>
        </p:txBody>
      </p:sp>
      <p:sp>
        <p:nvSpPr>
          <p:cNvPr id="9229" name="Flèche vers le bas 19"/>
          <p:cNvSpPr>
            <a:spLocks noChangeArrowheads="1"/>
          </p:cNvSpPr>
          <p:nvPr/>
        </p:nvSpPr>
        <p:spPr bwMode="auto">
          <a:xfrm>
            <a:off x="1778000" y="2400300"/>
            <a:ext cx="484188" cy="803275"/>
          </a:xfrm>
          <a:prstGeom prst="downArrow">
            <a:avLst>
              <a:gd name="adj1" fmla="val 50000"/>
              <a:gd name="adj2" fmla="val 49993"/>
            </a:avLst>
          </a:prstGeom>
          <a:solidFill>
            <a:schemeClr val="bg1"/>
          </a:solidFill>
          <a:ln w="9525" algn="ctr">
            <a:solidFill>
              <a:schemeClr val="tx1"/>
            </a:solidFill>
            <a:round/>
            <a:headEnd/>
            <a:tailEnd/>
          </a:ln>
        </p:spPr>
        <p:txBody>
          <a:bodyPr/>
          <a:lstStyle/>
          <a:p>
            <a:pPr eaLnBrk="1" hangingPunct="1">
              <a:buClr>
                <a:srgbClr val="000000"/>
              </a:buClr>
              <a:buSzPct val="100000"/>
              <a:buFont typeface="Times New Roman" pitchFamily="18" charset="0"/>
              <a:buNone/>
            </a:pPr>
            <a:endParaRPr lang="en-US" altLang="en-US"/>
          </a:p>
        </p:txBody>
      </p:sp>
      <p:sp>
        <p:nvSpPr>
          <p:cNvPr id="9230" name="Flèche droite 15"/>
          <p:cNvSpPr>
            <a:spLocks noChangeArrowheads="1"/>
          </p:cNvSpPr>
          <p:nvPr/>
        </p:nvSpPr>
        <p:spPr bwMode="auto">
          <a:xfrm>
            <a:off x="3352800" y="5235575"/>
            <a:ext cx="977900" cy="328613"/>
          </a:xfrm>
          <a:prstGeom prst="rightArrow">
            <a:avLst>
              <a:gd name="adj1" fmla="val 50000"/>
              <a:gd name="adj2" fmla="val 49956"/>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itchFamily="18" charset="0"/>
              <a:buNone/>
            </a:pP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2075"/>
            <a:ext cx="1306512" cy="100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3" name="Text Box 2"/>
          <p:cNvSpPr txBox="1">
            <a:spLocks noChangeArrowheads="1"/>
          </p:cNvSpPr>
          <p:nvPr/>
        </p:nvSpPr>
        <p:spPr bwMode="auto">
          <a:xfrm>
            <a:off x="457200" y="273050"/>
            <a:ext cx="8229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4400">
                <a:solidFill>
                  <a:srgbClr val="000000"/>
                </a:solidFill>
                <a:latin typeface="Calibri" pitchFamily="34" charset="0"/>
              </a:rPr>
              <a:t>   </a:t>
            </a:r>
            <a:endParaRPr lang="en-US" altLang="en-US" sz="3600">
              <a:solidFill>
                <a:srgbClr val="000000"/>
              </a:solidFill>
              <a:latin typeface="Calibri" pitchFamily="34" charset="0"/>
            </a:endParaRPr>
          </a:p>
        </p:txBody>
      </p:sp>
      <p:sp>
        <p:nvSpPr>
          <p:cNvPr id="7" name="Content Placeholder 2"/>
          <p:cNvSpPr txBox="1">
            <a:spLocks/>
          </p:cNvSpPr>
          <p:nvPr/>
        </p:nvSpPr>
        <p:spPr>
          <a:xfrm>
            <a:off x="1009650" y="4343400"/>
            <a:ext cx="7496175" cy="1676400"/>
          </a:xfrm>
          <a:prstGeom prst="rect">
            <a:avLst/>
          </a:prstGeom>
        </p:spPr>
        <p:txBody>
          <a:bodyPr>
            <a:normAutofit fontScale="92500"/>
          </a:bodyPr>
          <a:lst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marL="0" indent="0">
              <a:defRPr/>
            </a:pPr>
            <a:r>
              <a:rPr lang="fr-FR" sz="4400" dirty="0" err="1"/>
              <a:t>Clear</a:t>
            </a:r>
            <a:r>
              <a:rPr lang="fr-FR" sz="4400" dirty="0"/>
              <a:t> </a:t>
            </a:r>
            <a:r>
              <a:rPr lang="fr-FR" sz="4400" dirty="0" err="1" smtClean="0"/>
              <a:t>separation</a:t>
            </a:r>
            <a:r>
              <a:rPr lang="fr-FR" sz="4400" dirty="0" smtClean="0"/>
              <a:t> </a:t>
            </a:r>
            <a:r>
              <a:rPr lang="fr-FR" sz="4400" dirty="0" err="1"/>
              <a:t>between</a:t>
            </a:r>
            <a:r>
              <a:rPr lang="fr-FR" sz="4400" dirty="0"/>
              <a:t> model and </a:t>
            </a:r>
            <a:r>
              <a:rPr lang="fr-FR" sz="4400" dirty="0" err="1"/>
              <a:t>inference</a:t>
            </a:r>
            <a:r>
              <a:rPr lang="fr-FR" sz="4400" dirty="0"/>
              <a:t> </a:t>
            </a:r>
            <a:r>
              <a:rPr lang="fr-FR" sz="4400" dirty="0" smtClean="0"/>
              <a:t>algorithmes </a:t>
            </a:r>
            <a:endParaRPr lang="fr-FR" sz="4400" dirty="0"/>
          </a:p>
          <a:p>
            <a:pPr>
              <a:defRPr/>
            </a:pPr>
            <a:endParaRPr lang="fr-FR" sz="2400" i="1" kern="0" dirty="0" smtClean="0"/>
          </a:p>
          <a:p>
            <a:pPr>
              <a:defRPr/>
            </a:pPr>
            <a:endParaRPr lang="fr-FR" sz="2400" kern="0" dirty="0"/>
          </a:p>
        </p:txBody>
      </p:sp>
      <p:sp>
        <p:nvSpPr>
          <p:cNvPr id="10245" name="Text Box 2"/>
          <p:cNvSpPr txBox="1">
            <a:spLocks noChangeArrowheads="1"/>
          </p:cNvSpPr>
          <p:nvPr/>
        </p:nvSpPr>
        <p:spPr bwMode="auto">
          <a:xfrm>
            <a:off x="609600" y="425450"/>
            <a:ext cx="822960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Lucida Sans Unicode" pitchFamily="34" charset="0"/>
                <a:cs typeface="Lucida Sans Unicode" pitchFamily="34" charset="0"/>
              </a:defRPr>
            </a:lvl9pPr>
          </a:lstStyle>
          <a:p>
            <a:pPr eaLnBrk="1" hangingPunct="1">
              <a:buSzPct val="100000"/>
            </a:pPr>
            <a:r>
              <a:rPr lang="en-US" altLang="en-US" sz="4400">
                <a:solidFill>
                  <a:srgbClr val="000000"/>
                </a:solidFill>
                <a:latin typeface="Calibri" pitchFamily="34" charset="0"/>
              </a:rPr>
              <a:t>   </a:t>
            </a:r>
            <a:r>
              <a:rPr lang="en-US" altLang="en-US" sz="3600">
                <a:solidFill>
                  <a:srgbClr val="000000"/>
                </a:solidFill>
                <a:latin typeface="Calibri" pitchFamily="34" charset="0"/>
              </a:rPr>
              <a:t>Built-in inference engine</a:t>
            </a:r>
          </a:p>
        </p:txBody>
      </p:sp>
      <p:sp>
        <p:nvSpPr>
          <p:cNvPr id="10246" name="Rectangle à coins arrondis 20"/>
          <p:cNvSpPr>
            <a:spLocks noChangeArrowheads="1"/>
          </p:cNvSpPr>
          <p:nvPr/>
        </p:nvSpPr>
        <p:spPr bwMode="auto">
          <a:xfrm>
            <a:off x="990600" y="2327275"/>
            <a:ext cx="2347913" cy="965200"/>
          </a:xfrm>
          <a:prstGeom prst="roundRect">
            <a:avLst>
              <a:gd name="adj" fmla="val 16667"/>
            </a:avLst>
          </a:prstGeom>
          <a:solidFill>
            <a:srgbClr val="FFC000"/>
          </a:solidFill>
          <a:ln w="9525" algn="ctr">
            <a:solidFill>
              <a:schemeClr val="tx1"/>
            </a:solidFill>
            <a:round/>
            <a:headEnd/>
            <a:tailEnd/>
          </a:ln>
        </p:spPr>
        <p:txBody>
          <a:bodyPr anchor="ctr"/>
          <a:lstStyle/>
          <a:p>
            <a:pPr algn="ctr" eaLnBrk="1" hangingPunct="1">
              <a:buClr>
                <a:srgbClr val="000000"/>
              </a:buClr>
              <a:buSzPct val="100000"/>
              <a:buFont typeface="Times New Roman" pitchFamily="18" charset="0"/>
              <a:buNone/>
            </a:pPr>
            <a:r>
              <a:rPr lang="en-US" altLang="en-US"/>
              <a:t>Program</a:t>
            </a:r>
          </a:p>
          <a:p>
            <a:pPr algn="ctr" eaLnBrk="1" hangingPunct="1">
              <a:buClr>
                <a:srgbClr val="000000"/>
              </a:buClr>
              <a:buSzPct val="100000"/>
              <a:buFont typeface="Times New Roman" pitchFamily="18" charset="0"/>
              <a:buNone/>
            </a:pPr>
            <a:r>
              <a:rPr lang="en-US" altLang="en-US"/>
              <a:t>(probabalistic model) </a:t>
            </a:r>
          </a:p>
        </p:txBody>
      </p:sp>
      <p:sp>
        <p:nvSpPr>
          <p:cNvPr id="10247" name="Rectangle à coins arrondis 10"/>
          <p:cNvSpPr>
            <a:spLocks noChangeArrowheads="1"/>
          </p:cNvSpPr>
          <p:nvPr/>
        </p:nvSpPr>
        <p:spPr bwMode="auto">
          <a:xfrm>
            <a:off x="5464175" y="2214563"/>
            <a:ext cx="2319338" cy="1290637"/>
          </a:xfrm>
          <a:prstGeom prst="roundRect">
            <a:avLst>
              <a:gd name="adj" fmla="val 16667"/>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buClr>
                <a:srgbClr val="000000"/>
              </a:buClr>
              <a:buSzPct val="100000"/>
              <a:buFont typeface="Times New Roman" pitchFamily="18" charset="0"/>
              <a:buNone/>
            </a:pPr>
            <a:r>
              <a:rPr lang="en-US" altLang="en-US" dirty="0"/>
              <a:t>Execution</a:t>
            </a:r>
          </a:p>
          <a:p>
            <a:pPr algn="ctr" eaLnBrk="1" hangingPunct="1">
              <a:buClr>
                <a:srgbClr val="000000"/>
              </a:buClr>
              <a:buSzPct val="100000"/>
              <a:buFont typeface="Times New Roman" pitchFamily="18" charset="0"/>
              <a:buNone/>
            </a:pPr>
            <a:r>
              <a:rPr lang="en-US" altLang="en-US" dirty="0"/>
              <a:t>+</a:t>
            </a:r>
          </a:p>
          <a:p>
            <a:pPr algn="ctr" eaLnBrk="1" hangingPunct="1">
              <a:buClr>
                <a:srgbClr val="000000"/>
              </a:buClr>
              <a:buSzPct val="100000"/>
              <a:buFont typeface="Times New Roman" pitchFamily="18" charset="0"/>
              <a:buNone/>
            </a:pPr>
            <a:r>
              <a:rPr lang="en-US" altLang="en-US" dirty="0" smtClean="0"/>
              <a:t>Inference algorithms</a:t>
            </a:r>
            <a:endParaRPr lang="en-US" altLang="en-US" dirty="0"/>
          </a:p>
          <a:p>
            <a:pPr algn="ctr" eaLnBrk="1" hangingPunct="1">
              <a:buClr>
                <a:srgbClr val="000000"/>
              </a:buClr>
              <a:buSzPct val="100000"/>
              <a:buFont typeface="Times New Roman" pitchFamily="18" charset="0"/>
              <a:buNone/>
            </a:pPr>
            <a:r>
              <a:rPr lang="en-US" altLang="en-US" dirty="0"/>
              <a:t> </a:t>
            </a:r>
          </a:p>
        </p:txBody>
      </p:sp>
      <p:sp>
        <p:nvSpPr>
          <p:cNvPr id="10248" name="Flèche vers le bas 17"/>
          <p:cNvSpPr>
            <a:spLocks noChangeArrowheads="1"/>
          </p:cNvSpPr>
          <p:nvPr/>
        </p:nvSpPr>
        <p:spPr bwMode="auto">
          <a:xfrm rot="-5400000">
            <a:off x="4139406" y="2018507"/>
            <a:ext cx="484187" cy="1752600"/>
          </a:xfrm>
          <a:prstGeom prst="downArrow">
            <a:avLst>
              <a:gd name="adj1" fmla="val 50000"/>
              <a:gd name="adj2" fmla="val 49955"/>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itchFamily="18" charset="0"/>
              <a:buNone/>
            </a:pPr>
            <a:endParaRPr lang="en-US" altLang="en-US"/>
          </a:p>
        </p:txBody>
      </p:sp>
      <p:sp>
        <p:nvSpPr>
          <p:cNvPr id="15" name="Content Placeholder 2"/>
          <p:cNvSpPr txBox="1">
            <a:spLocks/>
          </p:cNvSpPr>
          <p:nvPr/>
        </p:nvSpPr>
        <p:spPr>
          <a:xfrm>
            <a:off x="5391150" y="1930400"/>
            <a:ext cx="2362200" cy="533400"/>
          </a:xfrm>
          <a:prstGeom prst="rect">
            <a:avLst/>
          </a:prstGeom>
        </p:spPr>
        <p:txBody>
          <a:bodyPr anchor="ctr">
            <a:normAutofit fontScale="77500" lnSpcReduction="20000"/>
          </a:bodyPr>
          <a:lst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marL="0" indent="0" algn="ctr">
              <a:defRPr/>
            </a:pPr>
            <a:r>
              <a:rPr lang="fr-FR" sz="2400" dirty="0" err="1" smtClean="0"/>
              <a:t>Provided</a:t>
            </a:r>
            <a:r>
              <a:rPr lang="fr-FR" sz="2400" dirty="0" smtClean="0"/>
              <a:t> by compiler</a:t>
            </a:r>
            <a:endParaRPr lang="fr-FR" sz="2400" dirty="0"/>
          </a:p>
          <a:p>
            <a:pPr>
              <a:defRPr/>
            </a:pPr>
            <a:endParaRPr lang="fr-FR" sz="2400" i="1" kern="0" dirty="0" smtClean="0"/>
          </a:p>
          <a:p>
            <a:pPr>
              <a:defRPr/>
            </a:pPr>
            <a:endParaRPr lang="fr-FR" sz="2400" kern="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2725</TotalTime>
  <Words>2755</Words>
  <Application>Microsoft Office PowerPoint</Application>
  <PresentationFormat>Affichage à l'écran (4:3)</PresentationFormat>
  <Paragraphs>431</Paragraphs>
  <Slides>34</Slides>
  <Notes>34</Notes>
  <HiddenSlides>0</HiddenSlides>
  <MMClips>0</MMClips>
  <ScaleCrop>false</ScaleCrop>
  <HeadingPairs>
    <vt:vector size="4" baseType="variant">
      <vt:variant>
        <vt:lpstr>Thème</vt:lpstr>
      </vt:variant>
      <vt:variant>
        <vt:i4>2</vt:i4>
      </vt:variant>
      <vt:variant>
        <vt:lpstr>Titres des diapositives</vt:lpstr>
      </vt:variant>
      <vt:variant>
        <vt:i4>34</vt:i4>
      </vt:variant>
    </vt:vector>
  </HeadingPairs>
  <TitlesOfParts>
    <vt:vector size="36" baseType="lpstr">
      <vt:lpstr>Office Theme</vt:lpstr>
      <vt:lpstr>1_Office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laurent.revellin</dc:creator>
  <cp:lastModifiedBy>Andreev Anton</cp:lastModifiedBy>
  <cp:revision>353</cp:revision>
  <cp:lastPrinted>2016-03-02T14:18:12Z</cp:lastPrinted>
  <dcterms:created xsi:type="dcterms:W3CDTF">2010-11-17T16:01:57Z</dcterms:created>
  <dcterms:modified xsi:type="dcterms:W3CDTF">2018-02-20T09:56:58Z</dcterms:modified>
</cp:coreProperties>
</file>