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664369"/>
            <a:ext cx="8643938" cy="23145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Multi-Model Experiment Framework for CIFAR-10 Classification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997837" y="3121819"/>
            <a:ext cx="721973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Comprehensive Approach to Model Selection and Evaluation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1993916" y="4221956"/>
            <a:ext cx="522757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Machine Learning Engineering Bootcamp Capstone Project - Step 7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Project Overview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92981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8638" y="957263"/>
            <a:ext cx="394335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Automated ML experiment framework for model comparison</a:t>
            </a:r>
            <a:endParaRPr lang="en-US" sz="1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648755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28638" y="1613036"/>
            <a:ext cx="394335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Comprehensive evaluation of multiple model architectures on CIFAR-10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304529"/>
            <a:ext cx="171450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28638" y="2268810"/>
            <a:ext cx="394335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metrics selection and cross-validation strategy</a:t>
            </a:r>
            <a:endParaRPr lang="en-US" sz="135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960303"/>
            <a:ext cx="171450" cy="17145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28638" y="2924584"/>
            <a:ext cx="394335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Analysis of model performance, training time, and size</a:t>
            </a:r>
            <a:endParaRPr lang="en-US" sz="1350" dirty="0"/>
          </a:p>
        </p:txBody>
      </p:sp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616077"/>
            <a:ext cx="171450" cy="17145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28638" y="3580358"/>
            <a:ext cx="3340373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Detection of overfitting/underfitting patterns</a:t>
            </a:r>
            <a:endParaRPr lang="en-US" sz="1350" dirty="0"/>
          </a:p>
        </p:txBody>
      </p:sp>
      <p:sp>
        <p:nvSpPr>
          <p:cNvPr id="14" name="Shape 6"/>
          <p:cNvSpPr/>
          <p:nvPr/>
        </p:nvSpPr>
        <p:spPr>
          <a:xfrm>
            <a:off x="4743450" y="1030793"/>
            <a:ext cx="4114800" cy="28575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435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Methodology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00125"/>
            <a:ext cx="150019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7206" y="957263"/>
            <a:ext cx="66230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Dataset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642938" y="1285875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CIFAR-10: 10 classes, 60,000 images (32x32 RGB)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642938" y="1535906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50,000 training, 10,000 test samples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642938" y="1785938"/>
            <a:ext cx="38290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Classes: airplane, automobile, bird, cat, deer, dog, frog, horse, ship, truck</a:t>
            </a:r>
            <a:endParaRPr lang="en-US" sz="1125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400300"/>
            <a:ext cx="214313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1500" y="2357438"/>
            <a:ext cx="116736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Preprocessing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642938" y="2686050"/>
            <a:ext cx="38290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Normalization: Mean (0.4914, 0.4822, 0.4465), Std (0.2023, 0.1994, 0.2010)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642938" y="3150394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 augmentation: Random flips, rotations, translations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642938" y="3400425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Feature flattening for traditional ML models</a:t>
            </a:r>
            <a:endParaRPr lang="en-US" sz="11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800475"/>
            <a:ext cx="171450" cy="1714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28638" y="3757613"/>
            <a:ext cx="13165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Cross-Validation</a:t>
            </a:r>
            <a:endParaRPr lang="en-US" sz="1350" dirty="0"/>
          </a:p>
        </p:txBody>
      </p:sp>
      <p:sp>
        <p:nvSpPr>
          <p:cNvPr id="16" name="Text 10"/>
          <p:cNvSpPr/>
          <p:nvPr/>
        </p:nvSpPr>
        <p:spPr>
          <a:xfrm>
            <a:off x="642938" y="4086225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Stratified 5-fold cross-validation</a:t>
            </a:r>
            <a:endParaRPr lang="en-US" sz="1125" dirty="0"/>
          </a:p>
        </p:txBody>
      </p:sp>
      <p:sp>
        <p:nvSpPr>
          <p:cNvPr id="17" name="Text 11"/>
          <p:cNvSpPr/>
          <p:nvPr/>
        </p:nvSpPr>
        <p:spPr>
          <a:xfrm>
            <a:off x="642938" y="4336256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Consistent splits across all models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642938" y="4586288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Separate test set for final evaluation</a:t>
            </a:r>
            <a:endParaRPr lang="en-US" sz="1125" dirty="0"/>
          </a:p>
        </p:txBody>
      </p:sp>
      <p:sp>
        <p:nvSpPr>
          <p:cNvPr id="19" name="Shape 13"/>
          <p:cNvSpPr/>
          <p:nvPr/>
        </p:nvSpPr>
        <p:spPr>
          <a:xfrm>
            <a:off x="4743450" y="957263"/>
            <a:ext cx="4114800" cy="2428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325" y="1100138"/>
            <a:ext cx="3829050" cy="2143125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4743450" y="3529013"/>
            <a:ext cx="4114800" cy="161448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2" name="Text 15"/>
          <p:cNvSpPr/>
          <p:nvPr/>
        </p:nvSpPr>
        <p:spPr>
          <a:xfrm>
            <a:off x="4886325" y="3671888"/>
            <a:ext cx="39004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Selected Performance Metrics</a:t>
            </a:r>
            <a:endParaRPr lang="en-US" sz="1125" dirty="0"/>
          </a:p>
        </p:txBody>
      </p:sp>
      <p:sp>
        <p:nvSpPr>
          <p:cNvPr id="23" name="Text 16"/>
          <p:cNvSpPr/>
          <p:nvPr/>
        </p:nvSpPr>
        <p:spPr>
          <a:xfrm>
            <a:off x="4957763" y="4029075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Accuracy</a:t>
            </a:r>
            <a:endParaRPr lang="en-US" sz="900" dirty="0"/>
          </a:p>
        </p:txBody>
      </p:sp>
      <p:sp>
        <p:nvSpPr>
          <p:cNvPr id="24" name="Text 17"/>
          <p:cNvSpPr/>
          <p:nvPr/>
        </p:nvSpPr>
        <p:spPr>
          <a:xfrm>
            <a:off x="4957763" y="4200525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Primary metric</a:t>
            </a:r>
            <a:endParaRPr lang="en-US" sz="900" dirty="0"/>
          </a:p>
        </p:txBody>
      </p:sp>
      <p:sp>
        <p:nvSpPr>
          <p:cNvPr id="25" name="Text 18"/>
          <p:cNvSpPr/>
          <p:nvPr/>
        </p:nvSpPr>
        <p:spPr>
          <a:xfrm>
            <a:off x="6908006" y="4029075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F1 Score</a:t>
            </a:r>
            <a:endParaRPr lang="en-US" sz="900" dirty="0"/>
          </a:p>
        </p:txBody>
      </p:sp>
      <p:sp>
        <p:nvSpPr>
          <p:cNvPr id="26" name="Text 19"/>
          <p:cNvSpPr/>
          <p:nvPr/>
        </p:nvSpPr>
        <p:spPr>
          <a:xfrm>
            <a:off x="6908006" y="4200525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Macro-averaged</a:t>
            </a:r>
            <a:endParaRPr lang="en-US" sz="900" dirty="0"/>
          </a:p>
        </p:txBody>
      </p:sp>
      <p:sp>
        <p:nvSpPr>
          <p:cNvPr id="27" name="Text 20"/>
          <p:cNvSpPr/>
          <p:nvPr/>
        </p:nvSpPr>
        <p:spPr>
          <a:xfrm>
            <a:off x="4957763" y="4586288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Precision/Recall</a:t>
            </a:r>
            <a:endParaRPr lang="en-US" sz="900" dirty="0"/>
          </a:p>
        </p:txBody>
      </p:sp>
      <p:sp>
        <p:nvSpPr>
          <p:cNvPr id="28" name="Text 21"/>
          <p:cNvSpPr/>
          <p:nvPr/>
        </p:nvSpPr>
        <p:spPr>
          <a:xfrm>
            <a:off x="4957763" y="4757738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Class balance</a:t>
            </a:r>
            <a:endParaRPr lang="en-US" sz="900" dirty="0"/>
          </a:p>
        </p:txBody>
      </p:sp>
      <p:sp>
        <p:nvSpPr>
          <p:cNvPr id="29" name="Text 22"/>
          <p:cNvSpPr/>
          <p:nvPr/>
        </p:nvSpPr>
        <p:spPr>
          <a:xfrm>
            <a:off x="6908006" y="4586288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Overfitting Gap</a:t>
            </a:r>
            <a:endParaRPr lang="en-US" sz="900" dirty="0"/>
          </a:p>
        </p:txBody>
      </p:sp>
      <p:sp>
        <p:nvSpPr>
          <p:cNvPr id="30" name="Text 23"/>
          <p:cNvSpPr/>
          <p:nvPr/>
        </p:nvSpPr>
        <p:spPr>
          <a:xfrm>
            <a:off x="6908006" y="4757738"/>
            <a:ext cx="18073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Generalization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150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Variety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00125"/>
            <a:ext cx="150019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7206" y="957263"/>
            <a:ext cx="174533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Traditional ML Models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500063" y="1321594"/>
            <a:ext cx="1896666" cy="821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607219" y="1428750"/>
            <a:ext cx="1753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Random Forest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607219" y="1678781"/>
            <a:ext cx="1753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Ensemble of decision trees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607219" y="1885950"/>
            <a:ext cx="17537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n_estimators: 100-500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03884" y="1321594"/>
            <a:ext cx="1896666" cy="821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611041" y="1428750"/>
            <a:ext cx="1753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XGBoost</a:t>
            </a:r>
            <a:endParaRPr lang="en-US" sz="1125" dirty="0"/>
          </a:p>
        </p:txBody>
      </p:sp>
      <p:sp>
        <p:nvSpPr>
          <p:cNvPr id="12" name="Text 8"/>
          <p:cNvSpPr/>
          <p:nvPr/>
        </p:nvSpPr>
        <p:spPr>
          <a:xfrm>
            <a:off x="2611041" y="1678781"/>
            <a:ext cx="1753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Gradient boosting framework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2611041" y="1885950"/>
            <a:ext cx="17537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learning_rate: 0.01-0.2</a:t>
            </a:r>
            <a:endParaRPr lang="en-US" sz="788" dirty="0"/>
          </a:p>
        </p:txBody>
      </p:sp>
      <p:sp>
        <p:nvSpPr>
          <p:cNvPr id="14" name="Shape 10"/>
          <p:cNvSpPr/>
          <p:nvPr/>
        </p:nvSpPr>
        <p:spPr>
          <a:xfrm>
            <a:off x="500063" y="2250281"/>
            <a:ext cx="1896666" cy="821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07219" y="2357438"/>
            <a:ext cx="1753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LightGBM</a:t>
            </a:r>
            <a:endParaRPr lang="en-US" sz="1125" dirty="0"/>
          </a:p>
        </p:txBody>
      </p:sp>
      <p:sp>
        <p:nvSpPr>
          <p:cNvPr id="16" name="Text 12"/>
          <p:cNvSpPr/>
          <p:nvPr/>
        </p:nvSpPr>
        <p:spPr>
          <a:xfrm>
            <a:off x="607219" y="2607469"/>
            <a:ext cx="1753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Gradient boosting with GOSS</a:t>
            </a:r>
            <a:endParaRPr lang="en-US" sz="900" dirty="0"/>
          </a:p>
        </p:txBody>
      </p:sp>
      <p:sp>
        <p:nvSpPr>
          <p:cNvPr id="17" name="Text 13"/>
          <p:cNvSpPr/>
          <p:nvPr/>
        </p:nvSpPr>
        <p:spPr>
          <a:xfrm>
            <a:off x="607219" y="2814638"/>
            <a:ext cx="17537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max_depth: 3-10</a:t>
            </a:r>
            <a:endParaRPr lang="en-US" sz="788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328988"/>
            <a:ext cx="171450" cy="171450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528638" y="3286125"/>
            <a:ext cx="17965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Deep Learning Models</a:t>
            </a:r>
            <a:endParaRPr lang="en-US" sz="1350" dirty="0"/>
          </a:p>
        </p:txBody>
      </p:sp>
      <p:sp>
        <p:nvSpPr>
          <p:cNvPr id="20" name="Shape 15"/>
          <p:cNvSpPr/>
          <p:nvPr/>
        </p:nvSpPr>
        <p:spPr>
          <a:xfrm>
            <a:off x="500063" y="3650456"/>
            <a:ext cx="1896666" cy="821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6"/>
          <p:cNvSpPr/>
          <p:nvPr/>
        </p:nvSpPr>
        <p:spPr>
          <a:xfrm>
            <a:off x="607219" y="3757613"/>
            <a:ext cx="1753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SimpleCNN</a:t>
            </a:r>
            <a:endParaRPr lang="en-US" sz="1125" dirty="0"/>
          </a:p>
        </p:txBody>
      </p:sp>
      <p:sp>
        <p:nvSpPr>
          <p:cNvPr id="22" name="Text 17"/>
          <p:cNvSpPr/>
          <p:nvPr/>
        </p:nvSpPr>
        <p:spPr>
          <a:xfrm>
            <a:off x="607219" y="4007644"/>
            <a:ext cx="1753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Custom CNN architecture</a:t>
            </a:r>
            <a:endParaRPr lang="en-US" sz="900" dirty="0"/>
          </a:p>
        </p:txBody>
      </p:sp>
      <p:sp>
        <p:nvSpPr>
          <p:cNvPr id="23" name="Text 18"/>
          <p:cNvSpPr/>
          <p:nvPr/>
        </p:nvSpPr>
        <p:spPr>
          <a:xfrm>
            <a:off x="607219" y="4214813"/>
            <a:ext cx="17537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~1.2M parameters</a:t>
            </a:r>
            <a:endParaRPr lang="en-US" sz="788" dirty="0"/>
          </a:p>
        </p:txBody>
      </p:sp>
      <p:sp>
        <p:nvSpPr>
          <p:cNvPr id="24" name="Shape 19"/>
          <p:cNvSpPr/>
          <p:nvPr/>
        </p:nvSpPr>
        <p:spPr>
          <a:xfrm>
            <a:off x="2503884" y="3650456"/>
            <a:ext cx="1896666" cy="821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5" name="Text 20"/>
          <p:cNvSpPr/>
          <p:nvPr/>
        </p:nvSpPr>
        <p:spPr>
          <a:xfrm>
            <a:off x="2611041" y="3757613"/>
            <a:ext cx="1753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ResNet18</a:t>
            </a:r>
            <a:endParaRPr lang="en-US" sz="1125" dirty="0"/>
          </a:p>
        </p:txBody>
      </p:sp>
      <p:sp>
        <p:nvSpPr>
          <p:cNvPr id="26" name="Text 21"/>
          <p:cNvSpPr/>
          <p:nvPr/>
        </p:nvSpPr>
        <p:spPr>
          <a:xfrm>
            <a:off x="2611041" y="4007644"/>
            <a:ext cx="1753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Residual connections</a:t>
            </a:r>
            <a:endParaRPr lang="en-US" sz="900" dirty="0"/>
          </a:p>
        </p:txBody>
      </p:sp>
      <p:sp>
        <p:nvSpPr>
          <p:cNvPr id="27" name="Text 22"/>
          <p:cNvSpPr/>
          <p:nvPr/>
        </p:nvSpPr>
        <p:spPr>
          <a:xfrm>
            <a:off x="2611041" y="4214813"/>
            <a:ext cx="17537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~11.7M parameters</a:t>
            </a:r>
            <a:endParaRPr lang="en-US" sz="788" dirty="0"/>
          </a:p>
        </p:txBody>
      </p:sp>
      <p:sp>
        <p:nvSpPr>
          <p:cNvPr id="28" name="Shape 23"/>
          <p:cNvSpPr/>
          <p:nvPr/>
        </p:nvSpPr>
        <p:spPr>
          <a:xfrm>
            <a:off x="500063" y="4579144"/>
            <a:ext cx="1896666" cy="821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9" name="Text 24"/>
          <p:cNvSpPr/>
          <p:nvPr/>
        </p:nvSpPr>
        <p:spPr>
          <a:xfrm>
            <a:off x="607219" y="4686300"/>
            <a:ext cx="1753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VGG16</a:t>
            </a:r>
            <a:endParaRPr lang="en-US" sz="1125" dirty="0"/>
          </a:p>
        </p:txBody>
      </p:sp>
      <p:sp>
        <p:nvSpPr>
          <p:cNvPr id="30" name="Text 25"/>
          <p:cNvSpPr/>
          <p:nvPr/>
        </p:nvSpPr>
        <p:spPr>
          <a:xfrm>
            <a:off x="607219" y="4936331"/>
            <a:ext cx="1753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Deep convolutional network</a:t>
            </a:r>
            <a:endParaRPr lang="en-US" sz="900" dirty="0"/>
          </a:p>
        </p:txBody>
      </p:sp>
      <p:sp>
        <p:nvSpPr>
          <p:cNvPr id="31" name="Text 26"/>
          <p:cNvSpPr/>
          <p:nvPr/>
        </p:nvSpPr>
        <p:spPr>
          <a:xfrm>
            <a:off x="607219" y="5143500"/>
            <a:ext cx="17537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~138M parameters</a:t>
            </a:r>
            <a:endParaRPr lang="en-US" sz="788" dirty="0"/>
          </a:p>
        </p:txBody>
      </p:sp>
      <p:sp>
        <p:nvSpPr>
          <p:cNvPr id="32" name="Shape 27"/>
          <p:cNvSpPr/>
          <p:nvPr/>
        </p:nvSpPr>
        <p:spPr>
          <a:xfrm>
            <a:off x="2503884" y="4579144"/>
            <a:ext cx="1896666" cy="821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3" name="Text 28"/>
          <p:cNvSpPr/>
          <p:nvPr/>
        </p:nvSpPr>
        <p:spPr>
          <a:xfrm>
            <a:off x="2611041" y="4686300"/>
            <a:ext cx="1753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DenseNet121</a:t>
            </a:r>
            <a:endParaRPr lang="en-US" sz="1125" dirty="0"/>
          </a:p>
        </p:txBody>
      </p:sp>
      <p:sp>
        <p:nvSpPr>
          <p:cNvPr id="34" name="Text 29"/>
          <p:cNvSpPr/>
          <p:nvPr/>
        </p:nvSpPr>
        <p:spPr>
          <a:xfrm>
            <a:off x="2611041" y="4936331"/>
            <a:ext cx="17537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 connectivity pattern</a:t>
            </a:r>
            <a:endParaRPr lang="en-US" sz="900" dirty="0"/>
          </a:p>
        </p:txBody>
      </p:sp>
      <p:sp>
        <p:nvSpPr>
          <p:cNvPr id="35" name="Text 30"/>
          <p:cNvSpPr/>
          <p:nvPr/>
        </p:nvSpPr>
        <p:spPr>
          <a:xfrm>
            <a:off x="2611041" y="5143500"/>
            <a:ext cx="17537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~7M parameters</a:t>
            </a:r>
            <a:endParaRPr lang="en-US" sz="788" dirty="0"/>
          </a:p>
        </p:txBody>
      </p:sp>
      <p:pic>
        <p:nvPicPr>
          <p:cNvPr id="3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982266"/>
            <a:ext cx="4114800" cy="2500313"/>
          </a:xfrm>
          <a:prstGeom prst="rect">
            <a:avLst/>
          </a:prstGeom>
        </p:spPr>
      </p:pic>
      <p:sp>
        <p:nvSpPr>
          <p:cNvPr id="37" name="Shape 31"/>
          <p:cNvSpPr/>
          <p:nvPr/>
        </p:nvSpPr>
        <p:spPr>
          <a:xfrm>
            <a:off x="4743450" y="3625453"/>
            <a:ext cx="4114800" cy="19645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8" name="Text 32"/>
          <p:cNvSpPr/>
          <p:nvPr/>
        </p:nvSpPr>
        <p:spPr>
          <a:xfrm>
            <a:off x="4850606" y="3732609"/>
            <a:ext cx="39719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Comparison</a:t>
            </a:r>
            <a:endParaRPr lang="en-US" sz="1125" dirty="0"/>
          </a:p>
        </p:txBody>
      </p:sp>
      <p:sp>
        <p:nvSpPr>
          <p:cNvPr id="39" name="Text 33"/>
          <p:cNvSpPr/>
          <p:nvPr/>
        </p:nvSpPr>
        <p:spPr>
          <a:xfrm>
            <a:off x="4850606" y="4018359"/>
            <a:ext cx="1106891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</a:t>
            </a:r>
            <a:endParaRPr lang="en-US" sz="900" dirty="0"/>
          </a:p>
        </p:txBody>
      </p:sp>
      <p:sp>
        <p:nvSpPr>
          <p:cNvPr id="40" name="Text 34"/>
          <p:cNvSpPr/>
          <p:nvPr/>
        </p:nvSpPr>
        <p:spPr>
          <a:xfrm>
            <a:off x="5886059" y="4018359"/>
            <a:ext cx="1482914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Feature</a:t>
            </a:r>
            <a:endParaRPr lang="en-US" sz="900" dirty="0"/>
          </a:p>
        </p:txBody>
      </p:sp>
      <p:sp>
        <p:nvSpPr>
          <p:cNvPr id="41" name="Text 35"/>
          <p:cNvSpPr/>
          <p:nvPr/>
        </p:nvSpPr>
        <p:spPr>
          <a:xfrm>
            <a:off x="7297536" y="4018359"/>
            <a:ext cx="1040392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Parameters</a:t>
            </a:r>
            <a:endParaRPr lang="en-US" sz="900" dirty="0"/>
          </a:p>
        </p:txBody>
      </p:sp>
      <p:sp>
        <p:nvSpPr>
          <p:cNvPr id="42" name="Text 36"/>
          <p:cNvSpPr/>
          <p:nvPr/>
        </p:nvSpPr>
        <p:spPr>
          <a:xfrm>
            <a:off x="8266491" y="4018359"/>
            <a:ext cx="556040" cy="2893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Year</a:t>
            </a:r>
            <a:endParaRPr lang="en-US" sz="900" dirty="0"/>
          </a:p>
        </p:txBody>
      </p:sp>
      <p:sp>
        <p:nvSpPr>
          <p:cNvPr id="43" name="Text 37"/>
          <p:cNvSpPr/>
          <p:nvPr/>
        </p:nvSpPr>
        <p:spPr>
          <a:xfrm>
            <a:off x="4850606" y="4307681"/>
            <a:ext cx="1106891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SimpleCNN</a:t>
            </a:r>
            <a:endParaRPr lang="en-US" sz="900" dirty="0"/>
          </a:p>
        </p:txBody>
      </p:sp>
      <p:sp>
        <p:nvSpPr>
          <p:cNvPr id="44" name="Text 38"/>
          <p:cNvSpPr/>
          <p:nvPr/>
        </p:nvSpPr>
        <p:spPr>
          <a:xfrm>
            <a:off x="5886059" y="4307681"/>
            <a:ext cx="148291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Basic convolutions</a:t>
            </a:r>
            <a:endParaRPr lang="en-US" sz="900" dirty="0"/>
          </a:p>
        </p:txBody>
      </p:sp>
      <p:sp>
        <p:nvSpPr>
          <p:cNvPr id="45" name="Text 39"/>
          <p:cNvSpPr/>
          <p:nvPr/>
        </p:nvSpPr>
        <p:spPr>
          <a:xfrm>
            <a:off x="7297536" y="4307681"/>
            <a:ext cx="1040392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~1.2M</a:t>
            </a:r>
            <a:endParaRPr lang="en-US" sz="900" dirty="0"/>
          </a:p>
        </p:txBody>
      </p:sp>
      <p:sp>
        <p:nvSpPr>
          <p:cNvPr id="46" name="Text 40"/>
          <p:cNvSpPr/>
          <p:nvPr/>
        </p:nvSpPr>
        <p:spPr>
          <a:xfrm>
            <a:off x="8266491" y="4307681"/>
            <a:ext cx="556040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</a:t>
            </a:r>
            <a:endParaRPr lang="en-US" sz="900" dirty="0"/>
          </a:p>
        </p:txBody>
      </p:sp>
      <p:sp>
        <p:nvSpPr>
          <p:cNvPr id="47" name="Text 41"/>
          <p:cNvSpPr/>
          <p:nvPr/>
        </p:nvSpPr>
        <p:spPr>
          <a:xfrm>
            <a:off x="4850606" y="4600575"/>
            <a:ext cx="1106891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ResNet</a:t>
            </a:r>
            <a:endParaRPr lang="en-US" sz="900" dirty="0"/>
          </a:p>
        </p:txBody>
      </p:sp>
      <p:sp>
        <p:nvSpPr>
          <p:cNvPr id="48" name="Text 42"/>
          <p:cNvSpPr/>
          <p:nvPr/>
        </p:nvSpPr>
        <p:spPr>
          <a:xfrm>
            <a:off x="5886059" y="4600575"/>
            <a:ext cx="148291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Skip connections</a:t>
            </a:r>
            <a:endParaRPr lang="en-US" sz="900" dirty="0"/>
          </a:p>
        </p:txBody>
      </p:sp>
      <p:sp>
        <p:nvSpPr>
          <p:cNvPr id="49" name="Text 43"/>
          <p:cNvSpPr/>
          <p:nvPr/>
        </p:nvSpPr>
        <p:spPr>
          <a:xfrm>
            <a:off x="7297536" y="4600575"/>
            <a:ext cx="1040392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~11.7M</a:t>
            </a:r>
            <a:endParaRPr lang="en-US" sz="900" dirty="0"/>
          </a:p>
        </p:txBody>
      </p:sp>
      <p:sp>
        <p:nvSpPr>
          <p:cNvPr id="50" name="Text 44"/>
          <p:cNvSpPr/>
          <p:nvPr/>
        </p:nvSpPr>
        <p:spPr>
          <a:xfrm>
            <a:off x="8266491" y="4600575"/>
            <a:ext cx="556040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2015</a:t>
            </a:r>
            <a:endParaRPr lang="en-US" sz="900" dirty="0"/>
          </a:p>
        </p:txBody>
      </p:sp>
      <p:sp>
        <p:nvSpPr>
          <p:cNvPr id="51" name="Text 45"/>
          <p:cNvSpPr/>
          <p:nvPr/>
        </p:nvSpPr>
        <p:spPr>
          <a:xfrm>
            <a:off x="4850606" y="4893469"/>
            <a:ext cx="1106891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VGG</a:t>
            </a:r>
            <a:endParaRPr lang="en-US" sz="900" dirty="0"/>
          </a:p>
        </p:txBody>
      </p:sp>
      <p:sp>
        <p:nvSpPr>
          <p:cNvPr id="52" name="Text 46"/>
          <p:cNvSpPr/>
          <p:nvPr/>
        </p:nvSpPr>
        <p:spPr>
          <a:xfrm>
            <a:off x="5886059" y="4893469"/>
            <a:ext cx="148291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3x3 conv stacks</a:t>
            </a:r>
            <a:endParaRPr lang="en-US" sz="900" dirty="0"/>
          </a:p>
        </p:txBody>
      </p:sp>
      <p:sp>
        <p:nvSpPr>
          <p:cNvPr id="53" name="Text 47"/>
          <p:cNvSpPr/>
          <p:nvPr/>
        </p:nvSpPr>
        <p:spPr>
          <a:xfrm>
            <a:off x="7297536" y="4893469"/>
            <a:ext cx="1040392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~138M</a:t>
            </a:r>
            <a:endParaRPr lang="en-US" sz="900" dirty="0"/>
          </a:p>
        </p:txBody>
      </p:sp>
      <p:sp>
        <p:nvSpPr>
          <p:cNvPr id="54" name="Text 48"/>
          <p:cNvSpPr/>
          <p:nvPr/>
        </p:nvSpPr>
        <p:spPr>
          <a:xfrm>
            <a:off x="8266491" y="4893469"/>
            <a:ext cx="556040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2014</a:t>
            </a:r>
            <a:endParaRPr lang="en-US" sz="900" dirty="0"/>
          </a:p>
        </p:txBody>
      </p:sp>
      <p:sp>
        <p:nvSpPr>
          <p:cNvPr id="55" name="Text 49"/>
          <p:cNvSpPr/>
          <p:nvPr/>
        </p:nvSpPr>
        <p:spPr>
          <a:xfrm>
            <a:off x="4850606" y="5186363"/>
            <a:ext cx="1106891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DenseNet</a:t>
            </a:r>
            <a:endParaRPr lang="en-US" sz="900" dirty="0"/>
          </a:p>
        </p:txBody>
      </p:sp>
      <p:sp>
        <p:nvSpPr>
          <p:cNvPr id="56" name="Text 50"/>
          <p:cNvSpPr/>
          <p:nvPr/>
        </p:nvSpPr>
        <p:spPr>
          <a:xfrm>
            <a:off x="5886059" y="5186363"/>
            <a:ext cx="1482914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 connectivity</a:t>
            </a:r>
            <a:endParaRPr lang="en-US" sz="900" dirty="0"/>
          </a:p>
        </p:txBody>
      </p:sp>
      <p:sp>
        <p:nvSpPr>
          <p:cNvPr id="57" name="Text 51"/>
          <p:cNvSpPr/>
          <p:nvPr/>
        </p:nvSpPr>
        <p:spPr>
          <a:xfrm>
            <a:off x="7297536" y="5186363"/>
            <a:ext cx="1040392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~7M</a:t>
            </a:r>
            <a:endParaRPr lang="en-US" sz="900" dirty="0"/>
          </a:p>
        </p:txBody>
      </p:sp>
      <p:sp>
        <p:nvSpPr>
          <p:cNvPr id="58" name="Text 52"/>
          <p:cNvSpPr/>
          <p:nvPr/>
        </p:nvSpPr>
        <p:spPr>
          <a:xfrm>
            <a:off x="8266491" y="5186363"/>
            <a:ext cx="556040" cy="29289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2017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00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Results Comparison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4114800" cy="27146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1100138"/>
            <a:ext cx="39004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Accuracy Comparison</a:t>
            </a:r>
            <a:endParaRPr lang="en-US" sz="11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85888"/>
            <a:ext cx="3829050" cy="214312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57263"/>
            <a:ext cx="4114800" cy="27146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4886325" y="1100138"/>
            <a:ext cx="39004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Training Time vs. Model Size</a:t>
            </a:r>
            <a:endParaRPr lang="en-US" sz="1125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385888"/>
            <a:ext cx="3829050" cy="2143125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285750" y="3886200"/>
            <a:ext cx="8572500" cy="281463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1" name="Text 6"/>
          <p:cNvSpPr/>
          <p:nvPr/>
        </p:nvSpPr>
        <p:spPr>
          <a:xfrm>
            <a:off x="428625" y="4029075"/>
            <a:ext cx="83581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Performance Ranking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428625" y="4314825"/>
            <a:ext cx="536870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Rank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894057" y="4314825"/>
            <a:ext cx="1061879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1884499" y="4314825"/>
            <a:ext cx="1306832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 Accuracy (%)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3119893" y="4314825"/>
            <a:ext cx="1232185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CV Accuracy (%)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4280641" y="4314825"/>
            <a:ext cx="1234334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Training Time (s)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5443538" y="4314825"/>
            <a:ext cx="915098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Parameters</a:t>
            </a:r>
            <a:endParaRPr lang="en-US" sz="900" dirty="0"/>
          </a:p>
        </p:txBody>
      </p:sp>
      <p:sp>
        <p:nvSpPr>
          <p:cNvPr id="18" name="Text 13"/>
          <p:cNvSpPr/>
          <p:nvPr/>
        </p:nvSpPr>
        <p:spPr>
          <a:xfrm>
            <a:off x="6287198" y="4314825"/>
            <a:ext cx="1194485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Size (MB)</a:t>
            </a:r>
            <a:endParaRPr lang="en-US" sz="900" dirty="0"/>
          </a:p>
        </p:txBody>
      </p:sp>
      <p:sp>
        <p:nvSpPr>
          <p:cNvPr id="19" name="Text 14"/>
          <p:cNvSpPr/>
          <p:nvPr/>
        </p:nvSpPr>
        <p:spPr>
          <a:xfrm>
            <a:off x="7410245" y="4314825"/>
            <a:ext cx="1376567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Overfitting Gap (%)</a:t>
            </a:r>
            <a:endParaRPr lang="en-US" sz="900" dirty="0"/>
          </a:p>
        </p:txBody>
      </p:sp>
      <p:sp>
        <p:nvSpPr>
          <p:cNvPr id="20" name="Shape 15"/>
          <p:cNvSpPr/>
          <p:nvPr/>
        </p:nvSpPr>
        <p:spPr>
          <a:xfrm>
            <a:off x="428625" y="4632722"/>
            <a:ext cx="8286750" cy="321469"/>
          </a:xfrm>
          <a:prstGeom prst="rect">
            <a:avLst/>
          </a:prstGeom>
          <a:solidFill>
            <a:srgbClr val="C1D3FE">
              <a:alpha val="20000"/>
            </a:srgbClr>
          </a:solidFill>
          <a:ln/>
        </p:spPr>
      </p:sp>
      <p:sp>
        <p:nvSpPr>
          <p:cNvPr id="21" name="Text 16"/>
          <p:cNvSpPr/>
          <p:nvPr/>
        </p:nvSpPr>
        <p:spPr>
          <a:xfrm>
            <a:off x="428625" y="4632722"/>
            <a:ext cx="53687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22" name="Text 17"/>
          <p:cNvSpPr/>
          <p:nvPr/>
        </p:nvSpPr>
        <p:spPr>
          <a:xfrm>
            <a:off x="894057" y="4632722"/>
            <a:ext cx="1061879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DenseNet121</a:t>
            </a:r>
            <a:endParaRPr lang="en-US" sz="900" dirty="0"/>
          </a:p>
        </p:txBody>
      </p:sp>
      <p:sp>
        <p:nvSpPr>
          <p:cNvPr id="23" name="Text 18"/>
          <p:cNvSpPr/>
          <p:nvPr/>
        </p:nvSpPr>
        <p:spPr>
          <a:xfrm>
            <a:off x="1884499" y="4632722"/>
            <a:ext cx="1306832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86.2</a:t>
            </a:r>
            <a:endParaRPr lang="en-US" sz="900" dirty="0"/>
          </a:p>
        </p:txBody>
      </p:sp>
      <p:sp>
        <p:nvSpPr>
          <p:cNvPr id="24" name="Text 19"/>
          <p:cNvSpPr/>
          <p:nvPr/>
        </p:nvSpPr>
        <p:spPr>
          <a:xfrm>
            <a:off x="3119893" y="4632722"/>
            <a:ext cx="12321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85.4 ± 1.6</a:t>
            </a:r>
            <a:endParaRPr lang="en-US" sz="900" dirty="0"/>
          </a:p>
        </p:txBody>
      </p:sp>
      <p:sp>
        <p:nvSpPr>
          <p:cNvPr id="25" name="Text 20"/>
          <p:cNvSpPr/>
          <p:nvPr/>
        </p:nvSpPr>
        <p:spPr>
          <a:xfrm>
            <a:off x="4280641" y="4632722"/>
            <a:ext cx="12343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523.1</a:t>
            </a:r>
            <a:endParaRPr lang="en-US" sz="900" dirty="0"/>
          </a:p>
        </p:txBody>
      </p:sp>
      <p:sp>
        <p:nvSpPr>
          <p:cNvPr id="26" name="Text 21"/>
          <p:cNvSpPr/>
          <p:nvPr/>
        </p:nvSpPr>
        <p:spPr>
          <a:xfrm>
            <a:off x="5443538" y="4632722"/>
            <a:ext cx="91509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6.96M</a:t>
            </a:r>
            <a:endParaRPr lang="en-US" sz="900" dirty="0"/>
          </a:p>
        </p:txBody>
      </p:sp>
      <p:sp>
        <p:nvSpPr>
          <p:cNvPr id="27" name="Text 22"/>
          <p:cNvSpPr/>
          <p:nvPr/>
        </p:nvSpPr>
        <p:spPr>
          <a:xfrm>
            <a:off x="6287198" y="4632722"/>
            <a:ext cx="11944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26.5</a:t>
            </a:r>
            <a:endParaRPr lang="en-US" sz="900" dirty="0"/>
          </a:p>
        </p:txBody>
      </p:sp>
      <p:sp>
        <p:nvSpPr>
          <p:cNvPr id="28" name="Text 23"/>
          <p:cNvSpPr/>
          <p:nvPr/>
        </p:nvSpPr>
        <p:spPr>
          <a:xfrm>
            <a:off x="7410245" y="4632722"/>
            <a:ext cx="137656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3.1</a:t>
            </a:r>
            <a:endParaRPr lang="en-US" sz="900" dirty="0"/>
          </a:p>
        </p:txBody>
      </p:sp>
      <p:sp>
        <p:nvSpPr>
          <p:cNvPr id="29" name="Text 24"/>
          <p:cNvSpPr/>
          <p:nvPr/>
        </p:nvSpPr>
        <p:spPr>
          <a:xfrm>
            <a:off x="428625" y="4954191"/>
            <a:ext cx="53687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30" name="Text 25"/>
          <p:cNvSpPr/>
          <p:nvPr/>
        </p:nvSpPr>
        <p:spPr>
          <a:xfrm>
            <a:off x="894057" y="4954191"/>
            <a:ext cx="1061879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ResNet18</a:t>
            </a:r>
            <a:endParaRPr lang="en-US" sz="900" dirty="0"/>
          </a:p>
        </p:txBody>
      </p:sp>
      <p:sp>
        <p:nvSpPr>
          <p:cNvPr id="31" name="Text 26"/>
          <p:cNvSpPr/>
          <p:nvPr/>
        </p:nvSpPr>
        <p:spPr>
          <a:xfrm>
            <a:off x="1884499" y="4954191"/>
            <a:ext cx="1306832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84.7</a:t>
            </a:r>
            <a:endParaRPr lang="en-US" sz="900" dirty="0"/>
          </a:p>
        </p:txBody>
      </p:sp>
      <p:sp>
        <p:nvSpPr>
          <p:cNvPr id="32" name="Text 27"/>
          <p:cNvSpPr/>
          <p:nvPr/>
        </p:nvSpPr>
        <p:spPr>
          <a:xfrm>
            <a:off x="3119893" y="4954191"/>
            <a:ext cx="12321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83.9 ± 1.8</a:t>
            </a:r>
            <a:endParaRPr lang="en-US" sz="900" dirty="0"/>
          </a:p>
        </p:txBody>
      </p:sp>
      <p:sp>
        <p:nvSpPr>
          <p:cNvPr id="33" name="Text 28"/>
          <p:cNvSpPr/>
          <p:nvPr/>
        </p:nvSpPr>
        <p:spPr>
          <a:xfrm>
            <a:off x="4280641" y="4954191"/>
            <a:ext cx="12343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412.3</a:t>
            </a:r>
            <a:endParaRPr lang="en-US" sz="900" dirty="0"/>
          </a:p>
        </p:txBody>
      </p:sp>
      <p:sp>
        <p:nvSpPr>
          <p:cNvPr id="34" name="Text 29"/>
          <p:cNvSpPr/>
          <p:nvPr/>
        </p:nvSpPr>
        <p:spPr>
          <a:xfrm>
            <a:off x="5443538" y="4954191"/>
            <a:ext cx="91509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11.69M</a:t>
            </a:r>
            <a:endParaRPr lang="en-US" sz="900" dirty="0"/>
          </a:p>
        </p:txBody>
      </p:sp>
      <p:sp>
        <p:nvSpPr>
          <p:cNvPr id="35" name="Text 30"/>
          <p:cNvSpPr/>
          <p:nvPr/>
        </p:nvSpPr>
        <p:spPr>
          <a:xfrm>
            <a:off x="6287198" y="4954191"/>
            <a:ext cx="11944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44.6</a:t>
            </a:r>
            <a:endParaRPr lang="en-US" sz="900" dirty="0"/>
          </a:p>
        </p:txBody>
      </p:sp>
      <p:sp>
        <p:nvSpPr>
          <p:cNvPr id="36" name="Text 31"/>
          <p:cNvSpPr/>
          <p:nvPr/>
        </p:nvSpPr>
        <p:spPr>
          <a:xfrm>
            <a:off x="7410245" y="4954191"/>
            <a:ext cx="137656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4.2</a:t>
            </a:r>
            <a:endParaRPr lang="en-US" sz="900" dirty="0"/>
          </a:p>
        </p:txBody>
      </p:sp>
      <p:sp>
        <p:nvSpPr>
          <p:cNvPr id="37" name="Text 32"/>
          <p:cNvSpPr/>
          <p:nvPr/>
        </p:nvSpPr>
        <p:spPr>
          <a:xfrm>
            <a:off x="428625" y="5275659"/>
            <a:ext cx="53687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38" name="Text 33"/>
          <p:cNvSpPr/>
          <p:nvPr/>
        </p:nvSpPr>
        <p:spPr>
          <a:xfrm>
            <a:off x="894057" y="5275659"/>
            <a:ext cx="1061879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VGG16</a:t>
            </a:r>
            <a:endParaRPr lang="en-US" sz="900" dirty="0"/>
          </a:p>
        </p:txBody>
      </p:sp>
      <p:sp>
        <p:nvSpPr>
          <p:cNvPr id="39" name="Text 34"/>
          <p:cNvSpPr/>
          <p:nvPr/>
        </p:nvSpPr>
        <p:spPr>
          <a:xfrm>
            <a:off x="1884499" y="5275659"/>
            <a:ext cx="1306832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82.1</a:t>
            </a:r>
            <a:endParaRPr lang="en-US" sz="900" dirty="0"/>
          </a:p>
        </p:txBody>
      </p:sp>
      <p:sp>
        <p:nvSpPr>
          <p:cNvPr id="40" name="Text 35"/>
          <p:cNvSpPr/>
          <p:nvPr/>
        </p:nvSpPr>
        <p:spPr>
          <a:xfrm>
            <a:off x="3119893" y="5275659"/>
            <a:ext cx="12321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81.3 ± 2.3</a:t>
            </a:r>
            <a:endParaRPr lang="en-US" sz="900" dirty="0"/>
          </a:p>
        </p:txBody>
      </p:sp>
      <p:sp>
        <p:nvSpPr>
          <p:cNvPr id="41" name="Text 36"/>
          <p:cNvSpPr/>
          <p:nvPr/>
        </p:nvSpPr>
        <p:spPr>
          <a:xfrm>
            <a:off x="4280641" y="5275659"/>
            <a:ext cx="12343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687.9</a:t>
            </a:r>
            <a:endParaRPr lang="en-US" sz="900" dirty="0"/>
          </a:p>
        </p:txBody>
      </p:sp>
      <p:sp>
        <p:nvSpPr>
          <p:cNvPr id="42" name="Text 37"/>
          <p:cNvSpPr/>
          <p:nvPr/>
        </p:nvSpPr>
        <p:spPr>
          <a:xfrm>
            <a:off x="5443538" y="5275659"/>
            <a:ext cx="91509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138.36M</a:t>
            </a:r>
            <a:endParaRPr lang="en-US" sz="900" dirty="0"/>
          </a:p>
        </p:txBody>
      </p:sp>
      <p:sp>
        <p:nvSpPr>
          <p:cNvPr id="43" name="Text 38"/>
          <p:cNvSpPr/>
          <p:nvPr/>
        </p:nvSpPr>
        <p:spPr>
          <a:xfrm>
            <a:off x="6287198" y="5275659"/>
            <a:ext cx="11944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527.8</a:t>
            </a:r>
            <a:endParaRPr lang="en-US" sz="900" dirty="0"/>
          </a:p>
        </p:txBody>
      </p:sp>
      <p:sp>
        <p:nvSpPr>
          <p:cNvPr id="44" name="Text 39"/>
          <p:cNvSpPr/>
          <p:nvPr/>
        </p:nvSpPr>
        <p:spPr>
          <a:xfrm>
            <a:off x="7410245" y="5275659"/>
            <a:ext cx="137656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6.8</a:t>
            </a:r>
            <a:endParaRPr lang="en-US" sz="900" dirty="0"/>
          </a:p>
        </p:txBody>
      </p:sp>
      <p:sp>
        <p:nvSpPr>
          <p:cNvPr id="45" name="Text 40"/>
          <p:cNvSpPr/>
          <p:nvPr/>
        </p:nvSpPr>
        <p:spPr>
          <a:xfrm>
            <a:off x="428625" y="5597128"/>
            <a:ext cx="53687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  <p:sp>
        <p:nvSpPr>
          <p:cNvPr id="46" name="Text 41"/>
          <p:cNvSpPr/>
          <p:nvPr/>
        </p:nvSpPr>
        <p:spPr>
          <a:xfrm>
            <a:off x="894057" y="5597128"/>
            <a:ext cx="1061879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SimpleCNN</a:t>
            </a:r>
            <a:endParaRPr lang="en-US" sz="900" dirty="0"/>
          </a:p>
        </p:txBody>
      </p:sp>
      <p:sp>
        <p:nvSpPr>
          <p:cNvPr id="47" name="Text 42"/>
          <p:cNvSpPr/>
          <p:nvPr/>
        </p:nvSpPr>
        <p:spPr>
          <a:xfrm>
            <a:off x="1884499" y="5597128"/>
            <a:ext cx="1306832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68.3</a:t>
            </a:r>
            <a:endParaRPr lang="en-US" sz="900" dirty="0"/>
          </a:p>
        </p:txBody>
      </p:sp>
      <p:sp>
        <p:nvSpPr>
          <p:cNvPr id="48" name="Text 43"/>
          <p:cNvSpPr/>
          <p:nvPr/>
        </p:nvSpPr>
        <p:spPr>
          <a:xfrm>
            <a:off x="3119893" y="5597128"/>
            <a:ext cx="12321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67.1 ± 2.1</a:t>
            </a:r>
            <a:endParaRPr lang="en-US" sz="900" dirty="0"/>
          </a:p>
        </p:txBody>
      </p:sp>
      <p:sp>
        <p:nvSpPr>
          <p:cNvPr id="49" name="Text 44"/>
          <p:cNvSpPr/>
          <p:nvPr/>
        </p:nvSpPr>
        <p:spPr>
          <a:xfrm>
            <a:off x="4280641" y="5597128"/>
            <a:ext cx="12343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245.6</a:t>
            </a:r>
            <a:endParaRPr lang="en-US" sz="900" dirty="0"/>
          </a:p>
        </p:txBody>
      </p:sp>
      <p:sp>
        <p:nvSpPr>
          <p:cNvPr id="50" name="Text 45"/>
          <p:cNvSpPr/>
          <p:nvPr/>
        </p:nvSpPr>
        <p:spPr>
          <a:xfrm>
            <a:off x="5443538" y="5597128"/>
            <a:ext cx="91509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1.25M</a:t>
            </a:r>
            <a:endParaRPr lang="en-US" sz="900" dirty="0"/>
          </a:p>
        </p:txBody>
      </p:sp>
      <p:sp>
        <p:nvSpPr>
          <p:cNvPr id="51" name="Text 46"/>
          <p:cNvSpPr/>
          <p:nvPr/>
        </p:nvSpPr>
        <p:spPr>
          <a:xfrm>
            <a:off x="6287198" y="5597128"/>
            <a:ext cx="11944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4.8</a:t>
            </a:r>
            <a:endParaRPr lang="en-US" sz="900" dirty="0"/>
          </a:p>
        </p:txBody>
      </p:sp>
      <p:sp>
        <p:nvSpPr>
          <p:cNvPr id="52" name="Text 47"/>
          <p:cNvSpPr/>
          <p:nvPr/>
        </p:nvSpPr>
        <p:spPr>
          <a:xfrm>
            <a:off x="7410245" y="5597128"/>
            <a:ext cx="137656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8.5</a:t>
            </a:r>
            <a:endParaRPr lang="en-US" sz="900" dirty="0"/>
          </a:p>
        </p:txBody>
      </p:sp>
      <p:sp>
        <p:nvSpPr>
          <p:cNvPr id="53" name="Text 48"/>
          <p:cNvSpPr/>
          <p:nvPr/>
        </p:nvSpPr>
        <p:spPr>
          <a:xfrm>
            <a:off x="428625" y="5918597"/>
            <a:ext cx="53687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900" dirty="0"/>
          </a:p>
        </p:txBody>
      </p:sp>
      <p:sp>
        <p:nvSpPr>
          <p:cNvPr id="54" name="Text 49"/>
          <p:cNvSpPr/>
          <p:nvPr/>
        </p:nvSpPr>
        <p:spPr>
          <a:xfrm>
            <a:off x="894057" y="5918597"/>
            <a:ext cx="1061879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XGBoost</a:t>
            </a:r>
            <a:endParaRPr lang="en-US" sz="900" dirty="0"/>
          </a:p>
        </p:txBody>
      </p:sp>
      <p:sp>
        <p:nvSpPr>
          <p:cNvPr id="55" name="Text 50"/>
          <p:cNvSpPr/>
          <p:nvPr/>
        </p:nvSpPr>
        <p:spPr>
          <a:xfrm>
            <a:off x="1884499" y="5918597"/>
            <a:ext cx="1306832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45.2</a:t>
            </a:r>
            <a:endParaRPr lang="en-US" sz="900" dirty="0"/>
          </a:p>
        </p:txBody>
      </p:sp>
      <p:sp>
        <p:nvSpPr>
          <p:cNvPr id="56" name="Text 51"/>
          <p:cNvSpPr/>
          <p:nvPr/>
        </p:nvSpPr>
        <p:spPr>
          <a:xfrm>
            <a:off x="3119893" y="5918597"/>
            <a:ext cx="12321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44.6 ± 1.5</a:t>
            </a:r>
            <a:endParaRPr lang="en-US" sz="900" dirty="0"/>
          </a:p>
        </p:txBody>
      </p:sp>
      <p:sp>
        <p:nvSpPr>
          <p:cNvPr id="57" name="Text 52"/>
          <p:cNvSpPr/>
          <p:nvPr/>
        </p:nvSpPr>
        <p:spPr>
          <a:xfrm>
            <a:off x="4280641" y="5918597"/>
            <a:ext cx="12343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28.7</a:t>
            </a:r>
            <a:endParaRPr lang="en-US" sz="900" dirty="0"/>
          </a:p>
        </p:txBody>
      </p:sp>
      <p:sp>
        <p:nvSpPr>
          <p:cNvPr id="58" name="Text 53"/>
          <p:cNvSpPr/>
          <p:nvPr/>
        </p:nvSpPr>
        <p:spPr>
          <a:xfrm>
            <a:off x="5443538" y="5918597"/>
            <a:ext cx="915098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N/A</a:t>
            </a:r>
            <a:endParaRPr lang="en-US" sz="900" dirty="0"/>
          </a:p>
        </p:txBody>
      </p:sp>
      <p:sp>
        <p:nvSpPr>
          <p:cNvPr id="59" name="Text 54"/>
          <p:cNvSpPr/>
          <p:nvPr/>
        </p:nvSpPr>
        <p:spPr>
          <a:xfrm>
            <a:off x="6287198" y="5918597"/>
            <a:ext cx="119448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N/A</a:t>
            </a:r>
            <a:endParaRPr lang="en-US" sz="900" dirty="0"/>
          </a:p>
        </p:txBody>
      </p:sp>
      <p:sp>
        <p:nvSpPr>
          <p:cNvPr id="60" name="Text 55"/>
          <p:cNvSpPr/>
          <p:nvPr/>
        </p:nvSpPr>
        <p:spPr>
          <a:xfrm>
            <a:off x="7410245" y="5918597"/>
            <a:ext cx="1376567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3.2</a:t>
            </a:r>
            <a:endParaRPr lang="en-US" sz="900" dirty="0"/>
          </a:p>
        </p:txBody>
      </p:sp>
      <p:sp>
        <p:nvSpPr>
          <p:cNvPr id="61" name="Text 56"/>
          <p:cNvSpPr/>
          <p:nvPr/>
        </p:nvSpPr>
        <p:spPr>
          <a:xfrm>
            <a:off x="428625" y="6240066"/>
            <a:ext cx="536870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</a:t>
            </a:r>
            <a:endParaRPr lang="en-US" sz="900" dirty="0"/>
          </a:p>
        </p:txBody>
      </p:sp>
      <p:sp>
        <p:nvSpPr>
          <p:cNvPr id="62" name="Text 57"/>
          <p:cNvSpPr/>
          <p:nvPr/>
        </p:nvSpPr>
        <p:spPr>
          <a:xfrm>
            <a:off x="894057" y="6240066"/>
            <a:ext cx="1061879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RandomForest</a:t>
            </a:r>
            <a:endParaRPr lang="en-US" sz="900" dirty="0"/>
          </a:p>
        </p:txBody>
      </p:sp>
      <p:sp>
        <p:nvSpPr>
          <p:cNvPr id="63" name="Text 58"/>
          <p:cNvSpPr/>
          <p:nvPr/>
        </p:nvSpPr>
        <p:spPr>
          <a:xfrm>
            <a:off x="1884499" y="6240066"/>
            <a:ext cx="1306832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42.5</a:t>
            </a:r>
            <a:endParaRPr lang="en-US" sz="900" dirty="0"/>
          </a:p>
        </p:txBody>
      </p:sp>
      <p:sp>
        <p:nvSpPr>
          <p:cNvPr id="64" name="Text 59"/>
          <p:cNvSpPr/>
          <p:nvPr/>
        </p:nvSpPr>
        <p:spPr>
          <a:xfrm>
            <a:off x="3119893" y="6240066"/>
            <a:ext cx="1232185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41.8 ± 1.2</a:t>
            </a:r>
            <a:endParaRPr lang="en-US" sz="900" dirty="0"/>
          </a:p>
        </p:txBody>
      </p:sp>
      <p:sp>
        <p:nvSpPr>
          <p:cNvPr id="65" name="Text 60"/>
          <p:cNvSpPr/>
          <p:nvPr/>
        </p:nvSpPr>
        <p:spPr>
          <a:xfrm>
            <a:off x="4280641" y="6240066"/>
            <a:ext cx="1234334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15.3</a:t>
            </a:r>
            <a:endParaRPr lang="en-US" sz="900" dirty="0"/>
          </a:p>
        </p:txBody>
      </p:sp>
      <p:sp>
        <p:nvSpPr>
          <p:cNvPr id="66" name="Text 61"/>
          <p:cNvSpPr/>
          <p:nvPr/>
        </p:nvSpPr>
        <p:spPr>
          <a:xfrm>
            <a:off x="5443538" y="6240066"/>
            <a:ext cx="915098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N/A</a:t>
            </a:r>
            <a:endParaRPr lang="en-US" sz="900" dirty="0"/>
          </a:p>
        </p:txBody>
      </p:sp>
      <p:sp>
        <p:nvSpPr>
          <p:cNvPr id="67" name="Text 62"/>
          <p:cNvSpPr/>
          <p:nvPr/>
        </p:nvSpPr>
        <p:spPr>
          <a:xfrm>
            <a:off x="6287198" y="6240066"/>
            <a:ext cx="1194485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N/A</a:t>
            </a:r>
            <a:endParaRPr lang="en-US" sz="900" dirty="0"/>
          </a:p>
        </p:txBody>
      </p:sp>
      <p:sp>
        <p:nvSpPr>
          <p:cNvPr id="68" name="Text 63"/>
          <p:cNvSpPr/>
          <p:nvPr/>
        </p:nvSpPr>
        <p:spPr>
          <a:xfrm>
            <a:off x="7410245" y="6240066"/>
            <a:ext cx="1376567" cy="31789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2.1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6219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Visualizations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4114800" cy="32004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1100138"/>
            <a:ext cx="39004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Confusion Matrix (DenseNet121)</a:t>
            </a:r>
            <a:endParaRPr lang="en-US" sz="11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421606"/>
            <a:ext cx="3829050" cy="21431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8625" y="3671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Class-wise prediction analysis showing strong diagonal pattern indicating good classification performance across all classes.</a:t>
            </a:r>
            <a:endParaRPr lang="en-US" sz="900" dirty="0"/>
          </a:p>
        </p:txBody>
      </p:sp>
      <p:sp>
        <p:nvSpPr>
          <p:cNvPr id="8" name="Shape 4"/>
          <p:cNvSpPr/>
          <p:nvPr/>
        </p:nvSpPr>
        <p:spPr>
          <a:xfrm>
            <a:off x="4743450" y="957263"/>
            <a:ext cx="4114800" cy="32004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886325" y="1100138"/>
            <a:ext cx="39004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Training Curves (DenseNet121)</a:t>
            </a:r>
            <a:endParaRPr lang="en-US" sz="1125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5" y="1421606"/>
            <a:ext cx="3829050" cy="214312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886325" y="3671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Training and validation metrics over time showing convergence, learning rate schedule, and overfitting analysis.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285750" y="4371975"/>
            <a:ext cx="8572500" cy="179017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8"/>
          <p:cNvSpPr/>
          <p:nvPr/>
        </p:nvSpPr>
        <p:spPr>
          <a:xfrm>
            <a:off x="428625" y="4514850"/>
            <a:ext cx="83581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Visualization Insights</a:t>
            </a:r>
            <a:endParaRPr lang="en-US" sz="1125" dirty="0"/>
          </a:p>
        </p:txBody>
      </p:sp>
      <p:sp>
        <p:nvSpPr>
          <p:cNvPr id="14" name="Shape 9"/>
          <p:cNvSpPr/>
          <p:nvPr/>
        </p:nvSpPr>
        <p:spPr>
          <a:xfrm>
            <a:off x="428625" y="4836319"/>
            <a:ext cx="2666991" cy="118296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81" y="4979194"/>
            <a:ext cx="171450" cy="17145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161892" y="5286375"/>
            <a:ext cx="1271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Training Convergence</a:t>
            </a:r>
            <a:endParaRPr lang="en-US" sz="900" dirty="0"/>
          </a:p>
        </p:txBody>
      </p:sp>
      <p:sp>
        <p:nvSpPr>
          <p:cNvPr id="17" name="Text 11"/>
          <p:cNvSpPr/>
          <p:nvPr/>
        </p:nvSpPr>
        <p:spPr>
          <a:xfrm>
            <a:off x="786845" y="5446384"/>
            <a:ext cx="2021960" cy="448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All deep learning models show proper convergence with diminishing loss and increasing accuracy over time.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3238491" y="4836319"/>
            <a:ext cx="2666991" cy="118296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816" y="4979194"/>
            <a:ext cx="214313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4184396" y="5286375"/>
            <a:ext cx="84659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Class Balance</a:t>
            </a:r>
            <a:endParaRPr lang="en-US" sz="900" dirty="0"/>
          </a:p>
        </p:txBody>
      </p:sp>
      <p:sp>
        <p:nvSpPr>
          <p:cNvPr id="21" name="Text 14"/>
          <p:cNvSpPr/>
          <p:nvPr/>
        </p:nvSpPr>
        <p:spPr>
          <a:xfrm>
            <a:off x="3511042" y="5446384"/>
            <a:ext cx="2193299" cy="448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Confusion matrices reveal balanced performance across all 10 classes with no significant bias.</a:t>
            </a:r>
            <a:endParaRPr lang="en-US" sz="900" dirty="0"/>
          </a:p>
        </p:txBody>
      </p:sp>
      <p:sp>
        <p:nvSpPr>
          <p:cNvPr id="22" name="Shape 15"/>
          <p:cNvSpPr/>
          <p:nvPr/>
        </p:nvSpPr>
        <p:spPr>
          <a:xfrm>
            <a:off x="6048356" y="4836319"/>
            <a:ext cx="2667019" cy="118296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6141" y="4979194"/>
            <a:ext cx="171450" cy="17145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6816672" y="5286375"/>
            <a:ext cx="120182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Overfitting Detection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6184339" y="5446384"/>
            <a:ext cx="2466491" cy="448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Training-validation accuracy gap reveals moderate overfitting in VGG16 and SimpleCNN models.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091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Findings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1471557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028700"/>
            <a:ext cx="160734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078" y="992981"/>
            <a:ext cx="131818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Performance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35781" y="1278731"/>
            <a:ext cx="38290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DenseNet121 achieved the highest accuracy (86.2%) with good generalization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535781" y="1655899"/>
            <a:ext cx="38290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Deep learning models significantly outperformed traditional ML approaches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535781" y="2033067"/>
            <a:ext cx="38290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ResNet18 offered excellent balance of accuracy (84.7%) and training time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>
            <a:off x="285750" y="2464538"/>
            <a:ext cx="4114800" cy="131154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607413"/>
            <a:ext cx="107156" cy="1428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71500" y="2571694"/>
            <a:ext cx="124410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Efficiency Analysis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535781" y="2857444"/>
            <a:ext cx="38290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Traditional ML models train 15-30x faster but with lower accuracy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535781" y="3074603"/>
            <a:ext cx="38290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VGG16 has the largest model size (527.8MB) with diminishing returns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535781" y="3291762"/>
            <a:ext cx="38290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DenseNet121 offers the best accuracy-to-parameter ratio (86.2% with only 7M parameters)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4743450" y="885825"/>
            <a:ext cx="4114800" cy="269743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06" y="1028700"/>
            <a:ext cx="178594" cy="1428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100638" y="992981"/>
            <a:ext cx="177100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Generalization Capabilities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4993481" y="1278731"/>
            <a:ext cx="38290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VGG16 and SimpleCNN showed moderate overfitting (6.8% and 8.5% gaps)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4993481" y="1655899"/>
            <a:ext cx="38290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DenseNet121 and ResNet18 demonstrated good generalization (3.1% and 4.2% gaps)</a:t>
            </a:r>
            <a:endParaRPr lang="en-US" sz="900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6" y="2047354"/>
            <a:ext cx="3900488" cy="1428750"/>
          </a:xfrm>
          <a:prstGeom prst="rect">
            <a:avLst/>
          </a:prstGeom>
        </p:spPr>
      </p:pic>
      <p:sp>
        <p:nvSpPr>
          <p:cNvPr id="22" name="Shape 15"/>
          <p:cNvSpPr/>
          <p:nvPr/>
        </p:nvSpPr>
        <p:spPr>
          <a:xfrm>
            <a:off x="4743450" y="3690417"/>
            <a:ext cx="4114800" cy="131154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606" y="3833292"/>
            <a:ext cx="107156" cy="142875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5029200" y="3797573"/>
            <a:ext cx="84971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Insights</a:t>
            </a:r>
            <a:endParaRPr lang="en-US" sz="1125" dirty="0"/>
          </a:p>
        </p:txBody>
      </p:sp>
      <p:sp>
        <p:nvSpPr>
          <p:cNvPr id="25" name="Text 17"/>
          <p:cNvSpPr/>
          <p:nvPr/>
        </p:nvSpPr>
        <p:spPr>
          <a:xfrm>
            <a:off x="4993481" y="4083323"/>
            <a:ext cx="38290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matters more than parameter count for image classification</a:t>
            </a:r>
            <a:endParaRPr lang="en-US" sz="900" dirty="0"/>
          </a:p>
        </p:txBody>
      </p:sp>
      <p:sp>
        <p:nvSpPr>
          <p:cNvPr id="26" name="Text 18"/>
          <p:cNvSpPr/>
          <p:nvPr/>
        </p:nvSpPr>
        <p:spPr>
          <a:xfrm>
            <a:off x="4993481" y="4300482"/>
            <a:ext cx="38290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Skip connections (ResNet) and dense connectivity (DenseNet) significantly improve performance</a:t>
            </a:r>
            <a:endParaRPr lang="en-US" sz="900" dirty="0"/>
          </a:p>
        </p:txBody>
      </p:sp>
      <p:sp>
        <p:nvSpPr>
          <p:cNvPr id="27" name="Text 19"/>
          <p:cNvSpPr/>
          <p:nvPr/>
        </p:nvSpPr>
        <p:spPr>
          <a:xfrm>
            <a:off x="4993481" y="4677649"/>
            <a:ext cx="38290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cross-validation is essential for reliable model selection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Conclusion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50006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Takeaways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78731"/>
            <a:ext cx="128588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650" y="1250156"/>
            <a:ext cx="465772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Deep learning models significantly outperform traditional ML approaches for image classification tasks</a:t>
            </a:r>
            <a:endParaRPr lang="en-US" sz="1013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35931"/>
            <a:ext cx="128588" cy="1285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650" y="1707356"/>
            <a:ext cx="465772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design matters more than raw parameter count for model performance</a:t>
            </a:r>
            <a:endParaRPr lang="en-US" sz="1013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193131"/>
            <a:ext cx="128588" cy="12858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8650" y="2164556"/>
            <a:ext cx="449579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cross-validation is essential for reliable model selection and evaluation</a:t>
            </a:r>
            <a:endParaRPr lang="en-US" sz="1013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457450"/>
            <a:ext cx="128588" cy="12858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650" y="2428875"/>
            <a:ext cx="465772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Trade-offs between accuracy, training time, and model size must be considered for production deployment</a:t>
            </a:r>
            <a:endParaRPr lang="en-US" sz="1013" dirty="0"/>
          </a:p>
        </p:txBody>
      </p:sp>
      <p:sp>
        <p:nvSpPr>
          <p:cNvPr id="13" name="Text 6"/>
          <p:cNvSpPr/>
          <p:nvPr/>
        </p:nvSpPr>
        <p:spPr>
          <a:xfrm>
            <a:off x="285750" y="2957513"/>
            <a:ext cx="50006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Lessons Learned</a:t>
            </a:r>
            <a:endParaRPr lang="en-US" sz="135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3350419"/>
            <a:ext cx="96441" cy="12858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96503" y="3321844"/>
            <a:ext cx="468987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Automated experiment frameworks enable efficient model comparison and selection</a:t>
            </a:r>
            <a:endParaRPr lang="en-US" sz="1013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3807619"/>
            <a:ext cx="96441" cy="128588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596503" y="3779044"/>
            <a:ext cx="468987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Multiple evaluation metrics provide comprehensive understanding of model performance</a:t>
            </a:r>
            <a:endParaRPr lang="en-US" sz="1013" dirty="0"/>
          </a:p>
        </p:txBody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" y="4264819"/>
            <a:ext cx="96441" cy="128588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596503" y="4236244"/>
            <a:ext cx="45362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Visualizations are crucial for detecting patterns and making informed decisions</a:t>
            </a:r>
            <a:endParaRPr lang="en-US" sz="1013" dirty="0"/>
          </a:p>
        </p:txBody>
      </p:sp>
      <p:sp>
        <p:nvSpPr>
          <p:cNvPr id="20" name="Shape 10"/>
          <p:cNvSpPr/>
          <p:nvPr/>
        </p:nvSpPr>
        <p:spPr>
          <a:xfrm>
            <a:off x="5429250" y="885825"/>
            <a:ext cx="3429000" cy="138588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1"/>
          <p:cNvSpPr/>
          <p:nvPr/>
        </p:nvSpPr>
        <p:spPr>
          <a:xfrm>
            <a:off x="5572125" y="1028700"/>
            <a:ext cx="32146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Best Performing Model</a:t>
            </a:r>
            <a:endParaRPr lang="en-US" sz="1125" dirty="0"/>
          </a:p>
        </p:txBody>
      </p:sp>
      <p:sp>
        <p:nvSpPr>
          <p:cNvPr id="22" name="Text 12"/>
          <p:cNvSpPr/>
          <p:nvPr/>
        </p:nvSpPr>
        <p:spPr>
          <a:xfrm>
            <a:off x="5572125" y="1314450"/>
            <a:ext cx="321468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DenseNet121</a:t>
            </a:r>
            <a:endParaRPr lang="en-US" sz="1575" dirty="0"/>
          </a:p>
        </p:txBody>
      </p:sp>
      <p:sp>
        <p:nvSpPr>
          <p:cNvPr id="23" name="Text 13"/>
          <p:cNvSpPr/>
          <p:nvPr/>
        </p:nvSpPr>
        <p:spPr>
          <a:xfrm>
            <a:off x="5816715" y="1721644"/>
            <a:ext cx="5575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86.2%</a:t>
            </a:r>
            <a:endParaRPr lang="en-US" sz="1350" dirty="0"/>
          </a:p>
        </p:txBody>
      </p:sp>
      <p:sp>
        <p:nvSpPr>
          <p:cNvPr id="24" name="Text 14"/>
          <p:cNvSpPr/>
          <p:nvPr/>
        </p:nvSpPr>
        <p:spPr>
          <a:xfrm>
            <a:off x="5854136" y="1978819"/>
            <a:ext cx="48273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Accuracy</a:t>
            </a:r>
            <a:endParaRPr lang="en-US" sz="788" dirty="0"/>
          </a:p>
        </p:txBody>
      </p:sp>
      <p:sp>
        <p:nvSpPr>
          <p:cNvPr id="25" name="Text 15"/>
          <p:cNvSpPr/>
          <p:nvPr/>
        </p:nvSpPr>
        <p:spPr>
          <a:xfrm>
            <a:off x="6931391" y="1721644"/>
            <a:ext cx="30960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7M</a:t>
            </a:r>
            <a:endParaRPr lang="en-US" sz="1350" dirty="0"/>
          </a:p>
        </p:txBody>
      </p:sp>
      <p:sp>
        <p:nvSpPr>
          <p:cNvPr id="26" name="Text 16"/>
          <p:cNvSpPr/>
          <p:nvPr/>
        </p:nvSpPr>
        <p:spPr>
          <a:xfrm>
            <a:off x="6792032" y="1978819"/>
            <a:ext cx="58835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Parameters</a:t>
            </a:r>
            <a:endParaRPr lang="en-US" sz="788" dirty="0"/>
          </a:p>
        </p:txBody>
      </p:sp>
      <p:sp>
        <p:nvSpPr>
          <p:cNvPr id="27" name="Text 17"/>
          <p:cNvSpPr/>
          <p:nvPr/>
        </p:nvSpPr>
        <p:spPr>
          <a:xfrm>
            <a:off x="7939022" y="1721644"/>
            <a:ext cx="46222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3.1%</a:t>
            </a:r>
            <a:endParaRPr lang="en-US" sz="1350" dirty="0"/>
          </a:p>
        </p:txBody>
      </p:sp>
      <p:sp>
        <p:nvSpPr>
          <p:cNvPr id="28" name="Text 18"/>
          <p:cNvSpPr/>
          <p:nvPr/>
        </p:nvSpPr>
        <p:spPr>
          <a:xfrm>
            <a:off x="7798129" y="1978819"/>
            <a:ext cx="74403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Overfitting Gap</a:t>
            </a:r>
            <a:endParaRPr lang="en-US" sz="788" dirty="0"/>
          </a:p>
        </p:txBody>
      </p:sp>
      <p:sp>
        <p:nvSpPr>
          <p:cNvPr id="29" name="Shape 19"/>
          <p:cNvSpPr/>
          <p:nvPr/>
        </p:nvSpPr>
        <p:spPr>
          <a:xfrm>
            <a:off x="5429250" y="2786063"/>
            <a:ext cx="3429000" cy="130016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0" name="Text 20"/>
          <p:cNvSpPr/>
          <p:nvPr/>
        </p:nvSpPr>
        <p:spPr>
          <a:xfrm>
            <a:off x="5572125" y="2928938"/>
            <a:ext cx="32146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C1D3F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Future Work</a:t>
            </a:r>
            <a:endParaRPr lang="en-US" sz="1125" dirty="0"/>
          </a:p>
        </p:txBody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25" y="3243263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757863" y="3214688"/>
            <a:ext cx="10498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Ensemble methods</a:t>
            </a:r>
            <a:endParaRPr lang="en-US" sz="900" dirty="0"/>
          </a:p>
        </p:txBody>
      </p:sp>
      <p:pic>
        <p:nvPicPr>
          <p:cNvPr id="3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6621" y="3243263"/>
            <a:ext cx="114300" cy="114300"/>
          </a:xfrm>
          <a:prstGeom prst="rect">
            <a:avLst/>
          </a:prstGeom>
        </p:spPr>
      </p:pic>
      <p:sp>
        <p:nvSpPr>
          <p:cNvPr id="34" name="Text 22"/>
          <p:cNvSpPr/>
          <p:nvPr/>
        </p:nvSpPr>
        <p:spPr>
          <a:xfrm>
            <a:off x="7392358" y="3214688"/>
            <a:ext cx="106246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compression</a:t>
            </a:r>
            <a:endParaRPr lang="en-US" sz="900" dirty="0"/>
          </a:p>
        </p:txBody>
      </p:sp>
      <p:pic>
        <p:nvPicPr>
          <p:cNvPr id="3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2125" y="3486150"/>
            <a:ext cx="114300" cy="114300"/>
          </a:xfrm>
          <a:prstGeom prst="rect">
            <a:avLst/>
          </a:prstGeom>
        </p:spPr>
      </p:pic>
      <p:sp>
        <p:nvSpPr>
          <p:cNvPr id="36" name="Text 23"/>
          <p:cNvSpPr/>
          <p:nvPr/>
        </p:nvSpPr>
        <p:spPr>
          <a:xfrm>
            <a:off x="5757863" y="3457575"/>
            <a:ext cx="10856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Vision Transformers</a:t>
            </a:r>
            <a:endParaRPr lang="en-US" sz="900" dirty="0"/>
          </a:p>
        </p:txBody>
      </p:sp>
      <p:pic>
        <p:nvPicPr>
          <p:cNvPr id="3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6621" y="3486150"/>
            <a:ext cx="114300" cy="114300"/>
          </a:xfrm>
          <a:prstGeom prst="rect">
            <a:avLst/>
          </a:prstGeom>
        </p:spPr>
      </p:pic>
      <p:sp>
        <p:nvSpPr>
          <p:cNvPr id="38" name="Text 24"/>
          <p:cNvSpPr/>
          <p:nvPr/>
        </p:nvSpPr>
        <p:spPr>
          <a:xfrm>
            <a:off x="7392358" y="3457575"/>
            <a:ext cx="10244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Distributed training</a:t>
            </a:r>
            <a:endParaRPr lang="en-US" sz="900" dirty="0"/>
          </a:p>
        </p:txBody>
      </p:sp>
      <p:pic>
        <p:nvPicPr>
          <p:cNvPr id="3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72125" y="3729038"/>
            <a:ext cx="114300" cy="114300"/>
          </a:xfrm>
          <a:prstGeom prst="rect">
            <a:avLst/>
          </a:prstGeom>
        </p:spPr>
      </p:pic>
      <p:sp>
        <p:nvSpPr>
          <p:cNvPr id="40" name="Text 25"/>
          <p:cNvSpPr/>
          <p:nvPr/>
        </p:nvSpPr>
        <p:spPr>
          <a:xfrm>
            <a:off x="5757863" y="3700463"/>
            <a:ext cx="11071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Deployment pipeline</a:t>
            </a:r>
            <a:endParaRPr lang="en-US" sz="900" dirty="0"/>
          </a:p>
        </p:txBody>
      </p:sp>
      <p:pic>
        <p:nvPicPr>
          <p:cNvPr id="41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6621" y="3729038"/>
            <a:ext cx="114300" cy="114300"/>
          </a:xfrm>
          <a:prstGeom prst="rect">
            <a:avLst/>
          </a:prstGeom>
        </p:spPr>
      </p:pic>
      <p:sp>
        <p:nvSpPr>
          <p:cNvPr id="42" name="Text 26"/>
          <p:cNvSpPr/>
          <p:nvPr/>
        </p:nvSpPr>
        <p:spPr>
          <a:xfrm>
            <a:off x="7392358" y="3700463"/>
            <a:ext cx="10117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Explainability tools</a:t>
            </a:r>
            <a:endParaRPr lang="en-US" sz="900" dirty="0"/>
          </a:p>
        </p:txBody>
      </p:sp>
      <p:sp>
        <p:nvSpPr>
          <p:cNvPr id="43" name="Text 27"/>
          <p:cNvSpPr/>
          <p:nvPr/>
        </p:nvSpPr>
        <p:spPr>
          <a:xfrm>
            <a:off x="5429250" y="4600575"/>
            <a:ext cx="35004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i="1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2025-06-29T22:14:48Z</dcterms:created>
  <dcterms:modified xsi:type="dcterms:W3CDTF">2025-06-29T22:14:48Z</dcterms:modified>
</cp:coreProperties>
</file>