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image" Target="../media/image-10-6.png"/><Relationship Id="rId7" Type="http://schemas.openxmlformats.org/officeDocument/2006/relationships/image" Target="../media/image-10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000875" y="-714375"/>
            <a:ext cx="2857500" cy="2857500"/>
          </a:xfrm>
          <a:prstGeom prst="ellipse">
            <a:avLst/>
          </a:prstGeom>
          <a:solidFill>
            <a:srgbClr val="E94560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571500" y="3571875"/>
            <a:ext cx="2143125" cy="2143125"/>
          </a:xfrm>
          <a:prstGeom prst="ellipse">
            <a:avLst/>
          </a:prstGeom>
          <a:solidFill>
            <a:srgbClr val="0F3460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914400" y="2571750"/>
            <a:ext cx="1428750" cy="1428750"/>
          </a:xfrm>
          <a:prstGeom prst="ellipse">
            <a:avLst/>
          </a:prstGeom>
          <a:solidFill>
            <a:srgbClr val="E94560">
              <a:alpha val="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993930" y="799402"/>
            <a:ext cx="7156140" cy="6172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Survey of Existing Research </a:t>
            </a:r>
            <a:endParaRPr lang="en-US" sz="4050" dirty="0"/>
          </a:p>
        </p:txBody>
      </p:sp>
      <p:sp>
        <p:nvSpPr>
          <p:cNvPr id="7" name="Text 4"/>
          <p:cNvSpPr/>
          <p:nvPr/>
        </p:nvSpPr>
        <p:spPr>
          <a:xfrm>
            <a:off x="993930" y="1630924"/>
            <a:ext cx="715614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Military Vehicle Recognition with Deep Learning </a:t>
            </a:r>
            <a:endParaRPr lang="en-US" sz="2025" dirty="0"/>
          </a:p>
        </p:txBody>
      </p:sp>
      <p:sp>
        <p:nvSpPr>
          <p:cNvPr id="8" name="Shape 5"/>
          <p:cNvSpPr/>
          <p:nvPr/>
        </p:nvSpPr>
        <p:spPr>
          <a:xfrm>
            <a:off x="3857625" y="2373874"/>
            <a:ext cx="1428750" cy="21431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9" name="Text 6"/>
          <p:cNvSpPr/>
          <p:nvPr/>
        </p:nvSpPr>
        <p:spPr>
          <a:xfrm>
            <a:off x="1347267" y="2716774"/>
            <a:ext cx="146555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Capstone Project:</a:t>
            </a:r>
            <a:endParaRPr lang="en-US" sz="1350" dirty="0"/>
          </a:p>
        </p:txBody>
      </p:sp>
      <p:sp>
        <p:nvSpPr>
          <p:cNvPr id="10" name="Text 7"/>
          <p:cNvSpPr/>
          <p:nvPr/>
        </p:nvSpPr>
        <p:spPr>
          <a:xfrm>
            <a:off x="2812824" y="2716774"/>
            <a:ext cx="498388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Autonomous Military Vehicle Recognition and Tactical AI System 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1945109" y="3132534"/>
            <a:ext cx="56134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Step 4:</a:t>
            </a:r>
            <a:endParaRPr lang="en-US" sz="1350" dirty="0"/>
          </a:p>
        </p:txBody>
      </p:sp>
      <p:sp>
        <p:nvSpPr>
          <p:cNvPr id="12" name="Text 9"/>
          <p:cNvSpPr/>
          <p:nvPr/>
        </p:nvSpPr>
        <p:spPr>
          <a:xfrm>
            <a:off x="2506452" y="3132534"/>
            <a:ext cx="469243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Survey Existing Research and Reproduce Available Solutions 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3651210" y="3548295"/>
            <a:ext cx="44405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Date: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4095266" y="3548295"/>
            <a:ext cx="139749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October 11, 2025 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3868955" y="3964056"/>
            <a:ext cx="633171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Author: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4502125" y="3964056"/>
            <a:ext cx="772920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Manus AI 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864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4344" y="321469"/>
            <a:ext cx="8215313" cy="607219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Proposed Enhancements for Capstone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64344" y="1107281"/>
            <a:ext cx="4036219" cy="1450181"/>
          </a:xfrm>
          <a:prstGeom prst="rect">
            <a:avLst/>
          </a:prstGeom>
          <a:solidFill>
            <a:srgbClr val="0F3460">
              <a:alpha val="1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64344" y="1107281"/>
            <a:ext cx="28575" cy="1450181"/>
          </a:xfrm>
          <a:prstGeom prst="rect">
            <a:avLst/>
          </a:prstGeom>
          <a:solidFill>
            <a:srgbClr val="E94560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" y="1287661"/>
            <a:ext cx="200025" cy="2000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07256" y="1257300"/>
            <a:ext cx="164540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Hybrid Architecture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621506" y="1607344"/>
            <a:ext cx="3721894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Combine YOLOv8 for real-time detection with Mask R-CNN for high-precision segmentation. Switchable modes based on operational requirements. 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621506" y="2257425"/>
            <a:ext cx="37218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i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Impact: Best-of-both-worlds performance</a:t>
            </a:r>
            <a:endParaRPr lang="en-US" sz="837" dirty="0"/>
          </a:p>
        </p:txBody>
      </p:sp>
      <p:sp>
        <p:nvSpPr>
          <p:cNvPr id="10" name="Shape 6"/>
          <p:cNvSpPr/>
          <p:nvPr/>
        </p:nvSpPr>
        <p:spPr>
          <a:xfrm>
            <a:off x="4643438" y="1107281"/>
            <a:ext cx="4036219" cy="1450181"/>
          </a:xfrm>
          <a:prstGeom prst="rect">
            <a:avLst/>
          </a:prstGeom>
          <a:solidFill>
            <a:srgbClr val="0F3460">
              <a:alpha val="15000"/>
            </a:srgbClr>
          </a:solidFill>
          <a:ln/>
        </p:spPr>
      </p:sp>
      <p:sp>
        <p:nvSpPr>
          <p:cNvPr id="11" name="Shape 7"/>
          <p:cNvSpPr/>
          <p:nvPr/>
        </p:nvSpPr>
        <p:spPr>
          <a:xfrm>
            <a:off x="4643438" y="1107281"/>
            <a:ext cx="28575" cy="1450181"/>
          </a:xfrm>
          <a:prstGeom prst="rect">
            <a:avLst/>
          </a:prstGeom>
          <a:solidFill>
            <a:srgbClr val="E94560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287661"/>
            <a:ext cx="175022" cy="20002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5061347" y="1257300"/>
            <a:ext cx="2144688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Multi-Dataset Integration</a:t>
            </a:r>
            <a:endParaRPr lang="en-US" sz="1350" dirty="0"/>
          </a:p>
        </p:txBody>
      </p:sp>
      <p:sp>
        <p:nvSpPr>
          <p:cNvPr id="14" name="Text 9"/>
          <p:cNvSpPr/>
          <p:nvPr/>
        </p:nvSpPr>
        <p:spPr>
          <a:xfrm>
            <a:off x="4800600" y="1607344"/>
            <a:ext cx="3721894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Merge Indian Vehicle Dataset with Military Assets and ADOMVI datasets for 29 vehicle classes and 65,000+ training samples. </a:t>
            </a:r>
            <a:endParaRPr lang="en-US" sz="942" dirty="0"/>
          </a:p>
        </p:txBody>
      </p:sp>
      <p:sp>
        <p:nvSpPr>
          <p:cNvPr id="15" name="Text 10"/>
          <p:cNvSpPr/>
          <p:nvPr/>
        </p:nvSpPr>
        <p:spPr>
          <a:xfrm>
            <a:off x="4800600" y="2064544"/>
            <a:ext cx="37218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i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Impact: Broader coverage and generalization</a:t>
            </a:r>
            <a:endParaRPr lang="en-US" sz="837" dirty="0"/>
          </a:p>
        </p:txBody>
      </p:sp>
      <p:sp>
        <p:nvSpPr>
          <p:cNvPr id="16" name="Shape 11"/>
          <p:cNvSpPr/>
          <p:nvPr/>
        </p:nvSpPr>
        <p:spPr>
          <a:xfrm>
            <a:off x="464344" y="2700338"/>
            <a:ext cx="4036219" cy="1450181"/>
          </a:xfrm>
          <a:prstGeom prst="rect">
            <a:avLst/>
          </a:prstGeom>
          <a:solidFill>
            <a:srgbClr val="0F3460">
              <a:alpha val="15000"/>
            </a:srgbClr>
          </a:solidFill>
          <a:ln/>
        </p:spPr>
      </p:sp>
      <p:sp>
        <p:nvSpPr>
          <p:cNvPr id="17" name="Shape 12"/>
          <p:cNvSpPr/>
          <p:nvPr/>
        </p:nvSpPr>
        <p:spPr>
          <a:xfrm>
            <a:off x="464344" y="2700338"/>
            <a:ext cx="28575" cy="1450181"/>
          </a:xfrm>
          <a:prstGeom prst="rect">
            <a:avLst/>
          </a:prstGeom>
          <a:solidFill>
            <a:srgbClr val="E94560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06" y="2880717"/>
            <a:ext cx="200025" cy="200025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907256" y="2850356"/>
            <a:ext cx="193911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Synthetic Data Pipeline</a:t>
            </a:r>
            <a:endParaRPr lang="en-US" sz="1350" dirty="0"/>
          </a:p>
        </p:txBody>
      </p:sp>
      <p:sp>
        <p:nvSpPr>
          <p:cNvPr id="20" name="Text 14"/>
          <p:cNvSpPr/>
          <p:nvPr/>
        </p:nvSpPr>
        <p:spPr>
          <a:xfrm>
            <a:off x="621506" y="3200400"/>
            <a:ext cx="3721894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Implement Dreambooth fine-tuning of Stable Diffusion for automated generation of rare scenarios and balanced class distributions. </a:t>
            </a:r>
            <a:endParaRPr lang="en-US" sz="942" dirty="0"/>
          </a:p>
        </p:txBody>
      </p:sp>
      <p:sp>
        <p:nvSpPr>
          <p:cNvPr id="21" name="Text 15"/>
          <p:cNvSpPr/>
          <p:nvPr/>
        </p:nvSpPr>
        <p:spPr>
          <a:xfrm>
            <a:off x="621506" y="3850481"/>
            <a:ext cx="37218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i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Impact: Enhanced data diversity and balance</a:t>
            </a:r>
            <a:endParaRPr lang="en-US" sz="837" dirty="0"/>
          </a:p>
        </p:txBody>
      </p:sp>
      <p:sp>
        <p:nvSpPr>
          <p:cNvPr id="22" name="Shape 16"/>
          <p:cNvSpPr/>
          <p:nvPr/>
        </p:nvSpPr>
        <p:spPr>
          <a:xfrm>
            <a:off x="4643438" y="2700338"/>
            <a:ext cx="4036219" cy="1450181"/>
          </a:xfrm>
          <a:prstGeom prst="rect">
            <a:avLst/>
          </a:prstGeom>
          <a:solidFill>
            <a:srgbClr val="0F3460">
              <a:alpha val="15000"/>
            </a:srgbClr>
          </a:solidFill>
          <a:ln/>
        </p:spPr>
      </p:sp>
      <p:sp>
        <p:nvSpPr>
          <p:cNvPr id="23" name="Shape 17"/>
          <p:cNvSpPr/>
          <p:nvPr/>
        </p:nvSpPr>
        <p:spPr>
          <a:xfrm>
            <a:off x="4643438" y="2700338"/>
            <a:ext cx="28575" cy="1450181"/>
          </a:xfrm>
          <a:prstGeom prst="rect">
            <a:avLst/>
          </a:prstGeom>
          <a:solidFill>
            <a:srgbClr val="E94560"/>
          </a:solidFill>
          <a:ln/>
        </p:spPr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2880717"/>
            <a:ext cx="250031" cy="200025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5136356" y="2850356"/>
            <a:ext cx="262371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Transfer Learning Optimization</a:t>
            </a:r>
            <a:endParaRPr lang="en-US" sz="1350" dirty="0"/>
          </a:p>
        </p:txBody>
      </p:sp>
      <p:sp>
        <p:nvSpPr>
          <p:cNvPr id="26" name="Text 19"/>
          <p:cNvSpPr/>
          <p:nvPr/>
        </p:nvSpPr>
        <p:spPr>
          <a:xfrm>
            <a:off x="4800600" y="3200400"/>
            <a:ext cx="3721894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Progressive fine-tuning strategy starting from COCO weights, then domain-specific pre-training on general vehicles before military-specific training. </a:t>
            </a:r>
            <a:endParaRPr lang="en-US" sz="942" dirty="0"/>
          </a:p>
        </p:txBody>
      </p:sp>
      <p:sp>
        <p:nvSpPr>
          <p:cNvPr id="27" name="Text 20"/>
          <p:cNvSpPr/>
          <p:nvPr/>
        </p:nvSpPr>
        <p:spPr>
          <a:xfrm>
            <a:off x="4800600" y="3850481"/>
            <a:ext cx="37218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i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Impact: Faster convergence and better accuracy</a:t>
            </a:r>
            <a:endParaRPr lang="en-US" sz="837" dirty="0"/>
          </a:p>
        </p:txBody>
      </p:sp>
      <p:sp>
        <p:nvSpPr>
          <p:cNvPr id="28" name="Shape 21"/>
          <p:cNvSpPr/>
          <p:nvPr/>
        </p:nvSpPr>
        <p:spPr>
          <a:xfrm>
            <a:off x="464344" y="4293394"/>
            <a:ext cx="4036219" cy="1450181"/>
          </a:xfrm>
          <a:prstGeom prst="rect">
            <a:avLst/>
          </a:prstGeom>
          <a:solidFill>
            <a:srgbClr val="0F3460">
              <a:alpha val="15000"/>
            </a:srgbClr>
          </a:solidFill>
          <a:ln/>
        </p:spPr>
      </p:sp>
      <p:sp>
        <p:nvSpPr>
          <p:cNvPr id="29" name="Shape 22"/>
          <p:cNvSpPr/>
          <p:nvPr/>
        </p:nvSpPr>
        <p:spPr>
          <a:xfrm>
            <a:off x="464344" y="4293394"/>
            <a:ext cx="28575" cy="1450181"/>
          </a:xfrm>
          <a:prstGeom prst="rect">
            <a:avLst/>
          </a:prstGeom>
          <a:solidFill>
            <a:srgbClr val="E94560"/>
          </a:solidFill>
          <a:ln/>
        </p:spPr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06" y="4473773"/>
            <a:ext cx="200025" cy="200025"/>
          </a:xfrm>
          <a:prstGeom prst="rect">
            <a:avLst/>
          </a:prstGeom>
        </p:spPr>
      </p:pic>
      <p:sp>
        <p:nvSpPr>
          <p:cNvPr id="31" name="Text 23"/>
          <p:cNvSpPr/>
          <p:nvPr/>
        </p:nvSpPr>
        <p:spPr>
          <a:xfrm>
            <a:off x="907256" y="4443413"/>
            <a:ext cx="261514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Edge Deployment Optimization</a:t>
            </a:r>
            <a:endParaRPr lang="en-US" sz="1350" dirty="0"/>
          </a:p>
        </p:txBody>
      </p:sp>
      <p:sp>
        <p:nvSpPr>
          <p:cNvPr id="32" name="Text 24"/>
          <p:cNvSpPr/>
          <p:nvPr/>
        </p:nvSpPr>
        <p:spPr>
          <a:xfrm>
            <a:off x="621506" y="4793456"/>
            <a:ext cx="3721894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Implement quantization, pruning, and knowledge distillation to create lightweight models for NVIDIA Jetson and mobile platforms. </a:t>
            </a:r>
            <a:endParaRPr lang="en-US" sz="942" dirty="0"/>
          </a:p>
        </p:txBody>
      </p:sp>
      <p:sp>
        <p:nvSpPr>
          <p:cNvPr id="33" name="Text 25"/>
          <p:cNvSpPr/>
          <p:nvPr/>
        </p:nvSpPr>
        <p:spPr>
          <a:xfrm>
            <a:off x="621506" y="5443538"/>
            <a:ext cx="37218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i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Impact: Real-time edge inference capability</a:t>
            </a:r>
            <a:endParaRPr lang="en-US" sz="837" dirty="0"/>
          </a:p>
        </p:txBody>
      </p:sp>
      <p:sp>
        <p:nvSpPr>
          <p:cNvPr id="34" name="Shape 26"/>
          <p:cNvSpPr/>
          <p:nvPr/>
        </p:nvSpPr>
        <p:spPr>
          <a:xfrm>
            <a:off x="4643438" y="4293394"/>
            <a:ext cx="4036219" cy="1450181"/>
          </a:xfrm>
          <a:prstGeom prst="rect">
            <a:avLst/>
          </a:prstGeom>
          <a:solidFill>
            <a:srgbClr val="0F3460">
              <a:alpha val="15000"/>
            </a:srgbClr>
          </a:solidFill>
          <a:ln/>
        </p:spPr>
      </p:sp>
      <p:sp>
        <p:nvSpPr>
          <p:cNvPr id="35" name="Shape 27"/>
          <p:cNvSpPr/>
          <p:nvPr/>
        </p:nvSpPr>
        <p:spPr>
          <a:xfrm>
            <a:off x="4643438" y="4293394"/>
            <a:ext cx="28575" cy="1450181"/>
          </a:xfrm>
          <a:prstGeom prst="rect">
            <a:avLst/>
          </a:prstGeom>
          <a:solidFill>
            <a:srgbClr val="E94560"/>
          </a:solidFill>
          <a:ln/>
        </p:spPr>
      </p:sp>
      <p:pic>
        <p:nvPicPr>
          <p:cNvPr id="3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4473773"/>
            <a:ext cx="225028" cy="200025"/>
          </a:xfrm>
          <a:prstGeom prst="rect">
            <a:avLst/>
          </a:prstGeom>
        </p:spPr>
      </p:pic>
      <p:sp>
        <p:nvSpPr>
          <p:cNvPr id="37" name="Text 28"/>
          <p:cNvSpPr/>
          <p:nvPr/>
        </p:nvSpPr>
        <p:spPr>
          <a:xfrm>
            <a:off x="5111353" y="4443413"/>
            <a:ext cx="2189783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Explainable AI Integration</a:t>
            </a:r>
            <a:endParaRPr lang="en-US" sz="1350" dirty="0"/>
          </a:p>
        </p:txBody>
      </p:sp>
      <p:sp>
        <p:nvSpPr>
          <p:cNvPr id="38" name="Text 29"/>
          <p:cNvSpPr/>
          <p:nvPr/>
        </p:nvSpPr>
        <p:spPr>
          <a:xfrm>
            <a:off x="4800600" y="4793456"/>
            <a:ext cx="3721894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Add Grad-CAM visualization and attention mechanisms to provide interpretable decision-making support for tactical operations. </a:t>
            </a:r>
            <a:endParaRPr lang="en-US" sz="942" dirty="0"/>
          </a:p>
        </p:txBody>
      </p:sp>
      <p:sp>
        <p:nvSpPr>
          <p:cNvPr id="39" name="Text 30"/>
          <p:cNvSpPr/>
          <p:nvPr/>
        </p:nvSpPr>
        <p:spPr>
          <a:xfrm>
            <a:off x="4800600" y="5443538"/>
            <a:ext cx="37218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i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Impact: Trustworthy AI for critical applications</a:t>
            </a:r>
            <a:endParaRPr lang="en-US" sz="83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40933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64344" y="321469"/>
            <a:ext cx="8215313" cy="607219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Targets vs Baselines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464344" y="1107281"/>
            <a:ext cx="2464594" cy="414338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5" name="Text 2"/>
          <p:cNvSpPr/>
          <p:nvPr/>
        </p:nvSpPr>
        <p:spPr>
          <a:xfrm>
            <a:off x="464344" y="1107281"/>
            <a:ext cx="2464594" cy="414338"/>
          </a:xfrm>
          <a:prstGeom prst="rect">
            <a:avLst/>
          </a:prstGeom>
          <a:noFill/>
          <a:ln/>
        </p:spPr>
        <p:txBody>
          <a:bodyPr wrap="square" lIns="102108" tIns="119126" rIns="102108" bIns="119126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Metric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928938" y="1107281"/>
            <a:ext cx="1889522" cy="414338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7" name="Text 4"/>
          <p:cNvSpPr/>
          <p:nvPr/>
        </p:nvSpPr>
        <p:spPr>
          <a:xfrm>
            <a:off x="2928938" y="1107281"/>
            <a:ext cx="1889522" cy="414338"/>
          </a:xfrm>
          <a:prstGeom prst="rect">
            <a:avLst/>
          </a:prstGeom>
          <a:noFill/>
          <a:ln/>
        </p:spPr>
        <p:txBody>
          <a:bodyPr wrap="square" lIns="102108" tIns="119126" rIns="102108" bIns="119126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 SOTA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4818459" y="1107281"/>
            <a:ext cx="1889522" cy="414338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9" name="Text 6"/>
          <p:cNvSpPr/>
          <p:nvPr/>
        </p:nvSpPr>
        <p:spPr>
          <a:xfrm>
            <a:off x="4818459" y="1107281"/>
            <a:ext cx="1889522" cy="414338"/>
          </a:xfrm>
          <a:prstGeom prst="rect">
            <a:avLst/>
          </a:prstGeom>
          <a:noFill/>
          <a:ln/>
        </p:spPr>
        <p:txBody>
          <a:bodyPr wrap="square" lIns="102108" tIns="119126" rIns="102108" bIns="119126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Capstone Target</a:t>
            </a:r>
            <a:endParaRPr lang="en-US" sz="1046" dirty="0"/>
          </a:p>
        </p:txBody>
      </p:sp>
      <p:sp>
        <p:nvSpPr>
          <p:cNvPr id="10" name="Shape 7"/>
          <p:cNvSpPr/>
          <p:nvPr/>
        </p:nvSpPr>
        <p:spPr>
          <a:xfrm>
            <a:off x="6707981" y="1107281"/>
            <a:ext cx="1971675" cy="414338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1" name="Text 8"/>
          <p:cNvSpPr/>
          <p:nvPr/>
        </p:nvSpPr>
        <p:spPr>
          <a:xfrm>
            <a:off x="6707981" y="1107281"/>
            <a:ext cx="1971675" cy="414338"/>
          </a:xfrm>
          <a:prstGeom prst="rect">
            <a:avLst/>
          </a:prstGeom>
          <a:noFill/>
          <a:ln/>
        </p:spPr>
        <p:txBody>
          <a:bodyPr wrap="square" lIns="102108" tIns="119126" rIns="102108" bIns="119126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Improvement</a:t>
            </a:r>
            <a:endParaRPr lang="en-US" sz="1046" dirty="0"/>
          </a:p>
        </p:txBody>
      </p:sp>
      <p:sp>
        <p:nvSpPr>
          <p:cNvPr id="12" name="Shape 9"/>
          <p:cNvSpPr/>
          <p:nvPr/>
        </p:nvSpPr>
        <p:spPr>
          <a:xfrm>
            <a:off x="464344" y="1521619"/>
            <a:ext cx="8215313" cy="375047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464344" y="1521619"/>
            <a:ext cx="2464594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mAP@0.5 (Real-time mode)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2928938" y="1521619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85-90%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4818459" y="1521619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90-93%</a:t>
            </a:r>
            <a:endParaRPr lang="en-US" sz="942" dirty="0"/>
          </a:p>
        </p:txBody>
      </p:sp>
      <p:sp>
        <p:nvSpPr>
          <p:cNvPr id="16" name="Shape 13"/>
          <p:cNvSpPr/>
          <p:nvPr/>
        </p:nvSpPr>
        <p:spPr>
          <a:xfrm>
            <a:off x="7508835" y="1625203"/>
            <a:ext cx="405659" cy="178594"/>
          </a:xfrm>
          <a:prstGeom prst="rect">
            <a:avLst/>
          </a:prstGeom>
          <a:solidFill>
            <a:srgbClr val="E94560">
              <a:alpha val="20000"/>
            </a:srgbClr>
          </a:solidFill>
          <a:ln/>
        </p:spPr>
      </p:sp>
      <p:sp>
        <p:nvSpPr>
          <p:cNvPr id="17" name="Text 14"/>
          <p:cNvSpPr/>
          <p:nvPr/>
        </p:nvSpPr>
        <p:spPr>
          <a:xfrm>
            <a:off x="7508835" y="1625203"/>
            <a:ext cx="405659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+3-5%</a:t>
            </a:r>
            <a:endParaRPr lang="en-US" sz="732" dirty="0"/>
          </a:p>
        </p:txBody>
      </p:sp>
      <p:sp>
        <p:nvSpPr>
          <p:cNvPr id="18" name="Shape 15"/>
          <p:cNvSpPr/>
          <p:nvPr/>
        </p:nvSpPr>
        <p:spPr>
          <a:xfrm>
            <a:off x="464344" y="1896666"/>
            <a:ext cx="8215313" cy="375047"/>
          </a:xfrm>
          <a:prstGeom prst="rect">
            <a:avLst/>
          </a:prstGeom>
          <a:solidFill>
            <a:srgbClr val="0F3460">
              <a:alpha val="35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464344" y="1896666"/>
            <a:ext cx="2464594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mAP@0.5 (Precision mode)</a:t>
            </a:r>
            <a:endParaRPr lang="en-US" sz="942" dirty="0"/>
          </a:p>
        </p:txBody>
      </p:sp>
      <p:sp>
        <p:nvSpPr>
          <p:cNvPr id="20" name="Text 17"/>
          <p:cNvSpPr/>
          <p:nvPr/>
        </p:nvSpPr>
        <p:spPr>
          <a:xfrm>
            <a:off x="2928938" y="1896666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88-92%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4818459" y="1896666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92-95%</a:t>
            </a:r>
            <a:endParaRPr lang="en-US" sz="942" dirty="0"/>
          </a:p>
        </p:txBody>
      </p:sp>
      <p:sp>
        <p:nvSpPr>
          <p:cNvPr id="22" name="Shape 19"/>
          <p:cNvSpPr/>
          <p:nvPr/>
        </p:nvSpPr>
        <p:spPr>
          <a:xfrm>
            <a:off x="7508835" y="2000250"/>
            <a:ext cx="405659" cy="178594"/>
          </a:xfrm>
          <a:prstGeom prst="rect">
            <a:avLst/>
          </a:prstGeom>
          <a:solidFill>
            <a:srgbClr val="E94560">
              <a:alpha val="20000"/>
            </a:srgbClr>
          </a:solidFill>
          <a:ln/>
        </p:spPr>
      </p:sp>
      <p:sp>
        <p:nvSpPr>
          <p:cNvPr id="23" name="Text 20"/>
          <p:cNvSpPr/>
          <p:nvPr/>
        </p:nvSpPr>
        <p:spPr>
          <a:xfrm>
            <a:off x="7508835" y="2000250"/>
            <a:ext cx="405659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+3-4%</a:t>
            </a:r>
            <a:endParaRPr lang="en-US" sz="732" dirty="0"/>
          </a:p>
        </p:txBody>
      </p:sp>
      <p:sp>
        <p:nvSpPr>
          <p:cNvPr id="24" name="Shape 21"/>
          <p:cNvSpPr/>
          <p:nvPr/>
        </p:nvSpPr>
        <p:spPr>
          <a:xfrm>
            <a:off x="464344" y="2271713"/>
            <a:ext cx="8215313" cy="375047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25" name="Text 22"/>
          <p:cNvSpPr/>
          <p:nvPr/>
        </p:nvSpPr>
        <p:spPr>
          <a:xfrm>
            <a:off x="464344" y="2271713"/>
            <a:ext cx="2464594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Inference Speed (GPU)</a:t>
            </a:r>
            <a:endParaRPr lang="en-US" sz="942" dirty="0"/>
          </a:p>
        </p:txBody>
      </p:sp>
      <p:sp>
        <p:nvSpPr>
          <p:cNvPr id="26" name="Text 23"/>
          <p:cNvSpPr/>
          <p:nvPr/>
        </p:nvSpPr>
        <p:spPr>
          <a:xfrm>
            <a:off x="2928938" y="2271713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30-60 FPS</a:t>
            </a:r>
            <a:endParaRPr lang="en-US" sz="942" dirty="0"/>
          </a:p>
        </p:txBody>
      </p:sp>
      <p:sp>
        <p:nvSpPr>
          <p:cNvPr id="27" name="Text 24"/>
          <p:cNvSpPr/>
          <p:nvPr/>
        </p:nvSpPr>
        <p:spPr>
          <a:xfrm>
            <a:off x="4818459" y="2271713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40-70 FPS</a:t>
            </a:r>
            <a:endParaRPr lang="en-US" sz="942" dirty="0"/>
          </a:p>
        </p:txBody>
      </p:sp>
      <p:sp>
        <p:nvSpPr>
          <p:cNvPr id="28" name="Shape 25"/>
          <p:cNvSpPr/>
          <p:nvPr/>
        </p:nvSpPr>
        <p:spPr>
          <a:xfrm>
            <a:off x="7451629" y="2375297"/>
            <a:ext cx="520071" cy="178594"/>
          </a:xfrm>
          <a:prstGeom prst="rect">
            <a:avLst/>
          </a:prstGeom>
          <a:solidFill>
            <a:srgbClr val="E94560">
              <a:alpha val="20000"/>
            </a:srgbClr>
          </a:solidFill>
          <a:ln/>
        </p:spPr>
      </p:sp>
      <p:sp>
        <p:nvSpPr>
          <p:cNvPr id="29" name="Text 26"/>
          <p:cNvSpPr/>
          <p:nvPr/>
        </p:nvSpPr>
        <p:spPr>
          <a:xfrm>
            <a:off x="7451629" y="2375297"/>
            <a:ext cx="520071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+10-15%</a:t>
            </a:r>
            <a:endParaRPr lang="en-US" sz="732" dirty="0"/>
          </a:p>
        </p:txBody>
      </p:sp>
      <p:sp>
        <p:nvSpPr>
          <p:cNvPr id="30" name="Shape 27"/>
          <p:cNvSpPr/>
          <p:nvPr/>
        </p:nvSpPr>
        <p:spPr>
          <a:xfrm>
            <a:off x="464344" y="2646759"/>
            <a:ext cx="8215313" cy="375047"/>
          </a:xfrm>
          <a:prstGeom prst="rect">
            <a:avLst/>
          </a:prstGeom>
          <a:solidFill>
            <a:srgbClr val="0F3460">
              <a:alpha val="35000"/>
            </a:srgbClr>
          </a:solidFill>
          <a:ln/>
        </p:spPr>
      </p:sp>
      <p:sp>
        <p:nvSpPr>
          <p:cNvPr id="31" name="Text 28"/>
          <p:cNvSpPr/>
          <p:nvPr/>
        </p:nvSpPr>
        <p:spPr>
          <a:xfrm>
            <a:off x="464344" y="2646759"/>
            <a:ext cx="2464594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Small Object Detection</a:t>
            </a:r>
            <a:endParaRPr lang="en-US" sz="942" dirty="0"/>
          </a:p>
        </p:txBody>
      </p:sp>
      <p:sp>
        <p:nvSpPr>
          <p:cNvPr id="32" name="Text 29"/>
          <p:cNvSpPr/>
          <p:nvPr/>
        </p:nvSpPr>
        <p:spPr>
          <a:xfrm>
            <a:off x="2928938" y="2646759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65-70%</a:t>
            </a:r>
            <a:endParaRPr lang="en-US" sz="942" dirty="0"/>
          </a:p>
        </p:txBody>
      </p:sp>
      <p:sp>
        <p:nvSpPr>
          <p:cNvPr id="33" name="Text 30"/>
          <p:cNvSpPr/>
          <p:nvPr/>
        </p:nvSpPr>
        <p:spPr>
          <a:xfrm>
            <a:off x="4818459" y="2646759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75-80%</a:t>
            </a:r>
            <a:endParaRPr lang="en-US" sz="942" dirty="0"/>
          </a:p>
        </p:txBody>
      </p:sp>
      <p:sp>
        <p:nvSpPr>
          <p:cNvPr id="34" name="Shape 31"/>
          <p:cNvSpPr/>
          <p:nvPr/>
        </p:nvSpPr>
        <p:spPr>
          <a:xfrm>
            <a:off x="7524936" y="2750344"/>
            <a:ext cx="373456" cy="178594"/>
          </a:xfrm>
          <a:prstGeom prst="rect">
            <a:avLst/>
          </a:prstGeom>
          <a:solidFill>
            <a:srgbClr val="E94560">
              <a:alpha val="20000"/>
            </a:srgbClr>
          </a:solidFill>
          <a:ln/>
        </p:spPr>
      </p:sp>
      <p:sp>
        <p:nvSpPr>
          <p:cNvPr id="35" name="Text 32"/>
          <p:cNvSpPr/>
          <p:nvPr/>
        </p:nvSpPr>
        <p:spPr>
          <a:xfrm>
            <a:off x="7524936" y="2750344"/>
            <a:ext cx="373456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+10%</a:t>
            </a:r>
            <a:endParaRPr lang="en-US" sz="732" dirty="0"/>
          </a:p>
        </p:txBody>
      </p:sp>
      <p:sp>
        <p:nvSpPr>
          <p:cNvPr id="36" name="Shape 33"/>
          <p:cNvSpPr/>
          <p:nvPr/>
        </p:nvSpPr>
        <p:spPr>
          <a:xfrm>
            <a:off x="464344" y="3021806"/>
            <a:ext cx="8215313" cy="375047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37" name="Text 34"/>
          <p:cNvSpPr/>
          <p:nvPr/>
        </p:nvSpPr>
        <p:spPr>
          <a:xfrm>
            <a:off x="464344" y="3021806"/>
            <a:ext cx="2464594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Vehicle Classes Supported</a:t>
            </a:r>
            <a:endParaRPr lang="en-US" sz="942" dirty="0"/>
          </a:p>
        </p:txBody>
      </p:sp>
      <p:sp>
        <p:nvSpPr>
          <p:cNvPr id="38" name="Text 35"/>
          <p:cNvSpPr/>
          <p:nvPr/>
        </p:nvSpPr>
        <p:spPr>
          <a:xfrm>
            <a:off x="2928938" y="3021806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4-12 classes</a:t>
            </a:r>
            <a:endParaRPr lang="en-US" sz="942" dirty="0"/>
          </a:p>
        </p:txBody>
      </p:sp>
      <p:sp>
        <p:nvSpPr>
          <p:cNvPr id="39" name="Text 36"/>
          <p:cNvSpPr/>
          <p:nvPr/>
        </p:nvSpPr>
        <p:spPr>
          <a:xfrm>
            <a:off x="4818459" y="3021806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 classes</a:t>
            </a:r>
            <a:endParaRPr lang="en-US" sz="942" dirty="0"/>
          </a:p>
        </p:txBody>
      </p:sp>
      <p:sp>
        <p:nvSpPr>
          <p:cNvPr id="40" name="Shape 37"/>
          <p:cNvSpPr/>
          <p:nvPr/>
        </p:nvSpPr>
        <p:spPr>
          <a:xfrm>
            <a:off x="7496333" y="3125391"/>
            <a:ext cx="430662" cy="178594"/>
          </a:xfrm>
          <a:prstGeom prst="rect">
            <a:avLst/>
          </a:prstGeom>
          <a:solidFill>
            <a:srgbClr val="E94560">
              <a:alpha val="20000"/>
            </a:srgbClr>
          </a:solidFill>
          <a:ln/>
        </p:spPr>
      </p:sp>
      <p:sp>
        <p:nvSpPr>
          <p:cNvPr id="41" name="Text 38"/>
          <p:cNvSpPr/>
          <p:nvPr/>
        </p:nvSpPr>
        <p:spPr>
          <a:xfrm>
            <a:off x="7496333" y="3125391"/>
            <a:ext cx="43066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+140%</a:t>
            </a:r>
            <a:endParaRPr lang="en-US" sz="732" dirty="0"/>
          </a:p>
        </p:txBody>
      </p:sp>
      <p:sp>
        <p:nvSpPr>
          <p:cNvPr id="42" name="Shape 39"/>
          <p:cNvSpPr/>
          <p:nvPr/>
        </p:nvSpPr>
        <p:spPr>
          <a:xfrm>
            <a:off x="464344" y="3396853"/>
            <a:ext cx="8215313" cy="375047"/>
          </a:xfrm>
          <a:prstGeom prst="rect">
            <a:avLst/>
          </a:prstGeom>
          <a:solidFill>
            <a:srgbClr val="0F3460">
              <a:alpha val="35000"/>
            </a:srgbClr>
          </a:solidFill>
          <a:ln/>
        </p:spPr>
      </p:sp>
      <p:sp>
        <p:nvSpPr>
          <p:cNvPr id="43" name="Text 40"/>
          <p:cNvSpPr/>
          <p:nvPr/>
        </p:nvSpPr>
        <p:spPr>
          <a:xfrm>
            <a:off x="464344" y="3396853"/>
            <a:ext cx="2464594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Edge Device Performance</a:t>
            </a:r>
            <a:endParaRPr lang="en-US" sz="942" dirty="0"/>
          </a:p>
        </p:txBody>
      </p:sp>
      <p:sp>
        <p:nvSpPr>
          <p:cNvPr id="44" name="Text 41"/>
          <p:cNvSpPr/>
          <p:nvPr/>
        </p:nvSpPr>
        <p:spPr>
          <a:xfrm>
            <a:off x="2928938" y="3396853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10-15 FPS</a:t>
            </a:r>
            <a:endParaRPr lang="en-US" sz="942" dirty="0"/>
          </a:p>
        </p:txBody>
      </p:sp>
      <p:sp>
        <p:nvSpPr>
          <p:cNvPr id="45" name="Text 42"/>
          <p:cNvSpPr/>
          <p:nvPr/>
        </p:nvSpPr>
        <p:spPr>
          <a:xfrm>
            <a:off x="4818459" y="3396853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20-25 FPS</a:t>
            </a:r>
            <a:endParaRPr lang="en-US" sz="942" dirty="0"/>
          </a:p>
        </p:txBody>
      </p:sp>
      <p:sp>
        <p:nvSpPr>
          <p:cNvPr id="46" name="Shape 43"/>
          <p:cNvSpPr/>
          <p:nvPr/>
        </p:nvSpPr>
        <p:spPr>
          <a:xfrm>
            <a:off x="7524936" y="3500438"/>
            <a:ext cx="373456" cy="178594"/>
          </a:xfrm>
          <a:prstGeom prst="rect">
            <a:avLst/>
          </a:prstGeom>
          <a:solidFill>
            <a:srgbClr val="E94560">
              <a:alpha val="20000"/>
            </a:srgbClr>
          </a:solidFill>
          <a:ln/>
        </p:spPr>
      </p:sp>
      <p:sp>
        <p:nvSpPr>
          <p:cNvPr id="47" name="Text 44"/>
          <p:cNvSpPr/>
          <p:nvPr/>
        </p:nvSpPr>
        <p:spPr>
          <a:xfrm>
            <a:off x="7524936" y="3500438"/>
            <a:ext cx="373456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+60%</a:t>
            </a:r>
            <a:endParaRPr lang="en-US" sz="732" dirty="0"/>
          </a:p>
        </p:txBody>
      </p:sp>
      <p:sp>
        <p:nvSpPr>
          <p:cNvPr id="48" name="Shape 45"/>
          <p:cNvSpPr/>
          <p:nvPr/>
        </p:nvSpPr>
        <p:spPr>
          <a:xfrm>
            <a:off x="464344" y="3771900"/>
            <a:ext cx="8215313" cy="375047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49" name="Text 46"/>
          <p:cNvSpPr/>
          <p:nvPr/>
        </p:nvSpPr>
        <p:spPr>
          <a:xfrm>
            <a:off x="464344" y="3771900"/>
            <a:ext cx="2464594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Interpretability</a:t>
            </a:r>
            <a:endParaRPr lang="en-US" sz="942" dirty="0"/>
          </a:p>
        </p:txBody>
      </p:sp>
      <p:sp>
        <p:nvSpPr>
          <p:cNvPr id="50" name="Text 47"/>
          <p:cNvSpPr/>
          <p:nvPr/>
        </p:nvSpPr>
        <p:spPr>
          <a:xfrm>
            <a:off x="2928938" y="3771900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None</a:t>
            </a:r>
            <a:endParaRPr lang="en-US" sz="942" dirty="0"/>
          </a:p>
        </p:txBody>
      </p:sp>
      <p:sp>
        <p:nvSpPr>
          <p:cNvPr id="51" name="Text 48"/>
          <p:cNvSpPr/>
          <p:nvPr/>
        </p:nvSpPr>
        <p:spPr>
          <a:xfrm>
            <a:off x="4818459" y="3771900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Grad-CAM</a:t>
            </a:r>
            <a:endParaRPr lang="en-US" sz="942" dirty="0"/>
          </a:p>
        </p:txBody>
      </p:sp>
      <p:sp>
        <p:nvSpPr>
          <p:cNvPr id="52" name="Shape 49"/>
          <p:cNvSpPr/>
          <p:nvPr/>
        </p:nvSpPr>
        <p:spPr>
          <a:xfrm>
            <a:off x="7545307" y="3875484"/>
            <a:ext cx="332742" cy="178594"/>
          </a:xfrm>
          <a:prstGeom prst="rect">
            <a:avLst/>
          </a:prstGeom>
          <a:solidFill>
            <a:srgbClr val="E94560">
              <a:alpha val="20000"/>
            </a:srgbClr>
          </a:solidFill>
          <a:ln/>
        </p:spPr>
      </p:sp>
      <p:sp>
        <p:nvSpPr>
          <p:cNvPr id="53" name="Text 50"/>
          <p:cNvSpPr/>
          <p:nvPr/>
        </p:nvSpPr>
        <p:spPr>
          <a:xfrm>
            <a:off x="7545307" y="3875484"/>
            <a:ext cx="3327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New</a:t>
            </a:r>
            <a:endParaRPr lang="en-US" sz="732" dirty="0"/>
          </a:p>
        </p:txBody>
      </p:sp>
      <p:sp>
        <p:nvSpPr>
          <p:cNvPr id="54" name="Shape 51"/>
          <p:cNvSpPr/>
          <p:nvPr/>
        </p:nvSpPr>
        <p:spPr>
          <a:xfrm>
            <a:off x="464344" y="4146947"/>
            <a:ext cx="8215313" cy="375047"/>
          </a:xfrm>
          <a:prstGeom prst="rect">
            <a:avLst/>
          </a:prstGeom>
          <a:solidFill>
            <a:srgbClr val="0F3460">
              <a:alpha val="35000"/>
            </a:srgbClr>
          </a:solidFill>
          <a:ln/>
        </p:spPr>
      </p:sp>
      <p:sp>
        <p:nvSpPr>
          <p:cNvPr id="55" name="Text 52"/>
          <p:cNvSpPr/>
          <p:nvPr/>
        </p:nvSpPr>
        <p:spPr>
          <a:xfrm>
            <a:off x="464344" y="4146947"/>
            <a:ext cx="2464594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Production Deployment</a:t>
            </a:r>
            <a:endParaRPr lang="en-US" sz="942" dirty="0"/>
          </a:p>
        </p:txBody>
      </p:sp>
      <p:sp>
        <p:nvSpPr>
          <p:cNvPr id="56" name="Text 53"/>
          <p:cNvSpPr/>
          <p:nvPr/>
        </p:nvSpPr>
        <p:spPr>
          <a:xfrm>
            <a:off x="2928938" y="4146947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Local only</a:t>
            </a:r>
            <a:endParaRPr lang="en-US" sz="942" dirty="0"/>
          </a:p>
        </p:txBody>
      </p:sp>
      <p:sp>
        <p:nvSpPr>
          <p:cNvPr id="57" name="Text 54"/>
          <p:cNvSpPr/>
          <p:nvPr/>
        </p:nvSpPr>
        <p:spPr>
          <a:xfrm>
            <a:off x="4818459" y="4146947"/>
            <a:ext cx="1889522" cy="37504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AWS SageMaker</a:t>
            </a:r>
            <a:endParaRPr lang="en-US" sz="942" dirty="0"/>
          </a:p>
        </p:txBody>
      </p:sp>
      <p:sp>
        <p:nvSpPr>
          <p:cNvPr id="58" name="Shape 55"/>
          <p:cNvSpPr/>
          <p:nvPr/>
        </p:nvSpPr>
        <p:spPr>
          <a:xfrm>
            <a:off x="7545307" y="4250531"/>
            <a:ext cx="332742" cy="178594"/>
          </a:xfrm>
          <a:prstGeom prst="rect">
            <a:avLst/>
          </a:prstGeom>
          <a:solidFill>
            <a:srgbClr val="E94560">
              <a:alpha val="20000"/>
            </a:srgbClr>
          </a:solidFill>
          <a:ln/>
        </p:spPr>
      </p:sp>
      <p:sp>
        <p:nvSpPr>
          <p:cNvPr id="59" name="Text 56"/>
          <p:cNvSpPr/>
          <p:nvPr/>
        </p:nvSpPr>
        <p:spPr>
          <a:xfrm>
            <a:off x="7545307" y="4250531"/>
            <a:ext cx="3327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New</a:t>
            </a:r>
            <a:endParaRPr lang="en-US" sz="732" dirty="0"/>
          </a:p>
        </p:txBody>
      </p:sp>
      <p:sp>
        <p:nvSpPr>
          <p:cNvPr id="60" name="Text 57"/>
          <p:cNvSpPr/>
          <p:nvPr/>
        </p:nvSpPr>
        <p:spPr>
          <a:xfrm>
            <a:off x="464344" y="4700588"/>
            <a:ext cx="8215313" cy="1943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Target Achievement Strategy:</a:t>
            </a:r>
            <a:endParaRPr lang="en-US" sz="889" dirty="0"/>
          </a:p>
        </p:txBody>
      </p:sp>
      <p:sp>
        <p:nvSpPr>
          <p:cNvPr id="61" name="Text 58"/>
          <p:cNvSpPr/>
          <p:nvPr/>
        </p:nvSpPr>
        <p:spPr>
          <a:xfrm>
            <a:off x="464344" y="4964543"/>
            <a:ext cx="7791962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Improvements will be achieved through hybrid architecture implementation, multi-dataset training with 65,000+ samples, progressive transfer </a:t>
            </a:r>
            <a:endParaRPr lang="en-US" sz="889" dirty="0"/>
          </a:p>
        </p:txBody>
      </p:sp>
      <p:sp>
        <p:nvSpPr>
          <p:cNvPr id="62" name="Text 59"/>
          <p:cNvSpPr/>
          <p:nvPr/>
        </p:nvSpPr>
        <p:spPr>
          <a:xfrm>
            <a:off x="464344" y="5158848"/>
            <a:ext cx="7857316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learning, synthetic data augmentation via Dreambooth, and optimization techniques including quantization and knowledge distillation for edge </a:t>
            </a:r>
            <a:endParaRPr lang="en-US" sz="889" dirty="0"/>
          </a:p>
        </p:txBody>
      </p:sp>
      <p:sp>
        <p:nvSpPr>
          <p:cNvPr id="63" name="Text 60"/>
          <p:cNvSpPr/>
          <p:nvPr/>
        </p:nvSpPr>
        <p:spPr>
          <a:xfrm>
            <a:off x="464344" y="5353152"/>
            <a:ext cx="685940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deployment. </a:t>
            </a:r>
            <a:endParaRPr lang="en-US" sz="889" dirty="0"/>
          </a:p>
        </p:txBody>
      </p:sp>
      <p:sp>
        <p:nvSpPr>
          <p:cNvPr id="64" name="Text 61"/>
          <p:cNvSpPr/>
          <p:nvPr/>
        </p:nvSpPr>
        <p:spPr>
          <a:xfrm>
            <a:off x="464344" y="5620680"/>
            <a:ext cx="8215313" cy="19430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Baseline Sources:</a:t>
            </a:r>
            <a:endParaRPr lang="en-US" sz="889" dirty="0"/>
          </a:p>
        </p:txBody>
      </p:sp>
      <p:sp>
        <p:nvSpPr>
          <p:cNvPr id="65" name="Text 62"/>
          <p:cNvSpPr/>
          <p:nvPr/>
        </p:nvSpPr>
        <p:spPr>
          <a:xfrm>
            <a:off x="464344" y="5884636"/>
            <a:ext cx="6322023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ADOMVI (Renault, 2024), Detectron2 MVD (Narcisse, 2023), IEEE YOLO papers, Springer edge optimization research </a:t>
            </a:r>
            <a:endParaRPr lang="en-US" sz="889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557112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215188" y="-571500"/>
            <a:ext cx="2500313" cy="2500313"/>
          </a:xfrm>
          <a:prstGeom prst="ellipse">
            <a:avLst/>
          </a:prstGeom>
          <a:solidFill>
            <a:srgbClr val="E94560">
              <a:alpha val="8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500062" y="4056924"/>
            <a:ext cx="2000250" cy="2000250"/>
          </a:xfrm>
          <a:prstGeom prst="ellipse">
            <a:avLst/>
          </a:prstGeom>
          <a:solidFill>
            <a:srgbClr val="0F3460">
              <a:alpha val="8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1214438" y="250031"/>
            <a:ext cx="6715125" cy="6000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15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Conclusion &amp; Next Steps</a:t>
            </a:r>
            <a:endParaRPr lang="en-US" sz="3150" dirty="0"/>
          </a:p>
        </p:txBody>
      </p:sp>
      <p:sp>
        <p:nvSpPr>
          <p:cNvPr id="6" name="Shape 3"/>
          <p:cNvSpPr/>
          <p:nvPr/>
        </p:nvSpPr>
        <p:spPr>
          <a:xfrm>
            <a:off x="1214438" y="1028700"/>
            <a:ext cx="2143125" cy="1263718"/>
          </a:xfrm>
          <a:prstGeom prst="rect">
            <a:avLst/>
          </a:prstGeom>
          <a:solidFill>
            <a:srgbClr val="0F3460">
              <a:alpha val="40000"/>
            </a:srgbClr>
          </a:solidFill>
          <a:ln w="298">
            <a:solidFill>
              <a:srgbClr val="E94560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556" y="1198364"/>
            <a:ext cx="242888" cy="24288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300163" y="1557338"/>
            <a:ext cx="19716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Baselines Established</a:t>
            </a:r>
            <a:endParaRPr lang="en-US" sz="1238" dirty="0"/>
          </a:p>
        </p:txBody>
      </p:sp>
      <p:sp>
        <p:nvSpPr>
          <p:cNvPr id="9" name="Text 5"/>
          <p:cNvSpPr/>
          <p:nvPr/>
        </p:nvSpPr>
        <p:spPr>
          <a:xfrm>
            <a:off x="1300163" y="1835944"/>
            <a:ext cx="1971675" cy="3278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YOLOv8: 85-90% mAP, Mask R-CNN: 88-92% mAP across 15 papers</a:t>
            </a:r>
            <a:endParaRPr lang="en-US" sz="889" dirty="0"/>
          </a:p>
        </p:txBody>
      </p:sp>
      <p:sp>
        <p:nvSpPr>
          <p:cNvPr id="10" name="Shape 6"/>
          <p:cNvSpPr/>
          <p:nvPr/>
        </p:nvSpPr>
        <p:spPr>
          <a:xfrm>
            <a:off x="3500438" y="1028700"/>
            <a:ext cx="2143125" cy="1263718"/>
          </a:xfrm>
          <a:prstGeom prst="rect">
            <a:avLst/>
          </a:prstGeom>
          <a:solidFill>
            <a:srgbClr val="0F3460">
              <a:alpha val="40000"/>
            </a:srgbClr>
          </a:solidFill>
          <a:ln w="298">
            <a:solidFill>
              <a:srgbClr val="E94560"/>
            </a:solidFill>
            <a:prstDash val="solid"/>
          </a:ln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737" y="1198364"/>
            <a:ext cx="212527" cy="24288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586163" y="1557338"/>
            <a:ext cx="19716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Solutions Reproduced</a:t>
            </a:r>
            <a:endParaRPr lang="en-US" sz="1238" dirty="0"/>
          </a:p>
        </p:txBody>
      </p:sp>
      <p:sp>
        <p:nvSpPr>
          <p:cNvPr id="13" name="Text 8"/>
          <p:cNvSpPr/>
          <p:nvPr/>
        </p:nvSpPr>
        <p:spPr>
          <a:xfrm>
            <a:off x="3586163" y="1835944"/>
            <a:ext cx="1971675" cy="3278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ADOMVI, Detectron2, and Kaggle implementations analyzed</a:t>
            </a:r>
            <a:endParaRPr lang="en-US" sz="889" dirty="0"/>
          </a:p>
        </p:txBody>
      </p:sp>
      <p:sp>
        <p:nvSpPr>
          <p:cNvPr id="14" name="Shape 9"/>
          <p:cNvSpPr/>
          <p:nvPr/>
        </p:nvSpPr>
        <p:spPr>
          <a:xfrm>
            <a:off x="5786438" y="1028700"/>
            <a:ext cx="2143125" cy="1263718"/>
          </a:xfrm>
          <a:prstGeom prst="rect">
            <a:avLst/>
          </a:prstGeom>
          <a:solidFill>
            <a:srgbClr val="0F3460">
              <a:alpha val="40000"/>
            </a:srgbClr>
          </a:solidFill>
          <a:ln w="298">
            <a:solidFill>
              <a:srgbClr val="E94560"/>
            </a:solidFill>
            <a:prstDash val="solid"/>
          </a:ln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556" y="1198364"/>
            <a:ext cx="242888" cy="24288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5872163" y="1557338"/>
            <a:ext cx="197167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Path Forward</a:t>
            </a:r>
            <a:endParaRPr lang="en-US" sz="1238" dirty="0"/>
          </a:p>
        </p:txBody>
      </p:sp>
      <p:sp>
        <p:nvSpPr>
          <p:cNvPr id="17" name="Text 11"/>
          <p:cNvSpPr/>
          <p:nvPr/>
        </p:nvSpPr>
        <p:spPr>
          <a:xfrm>
            <a:off x="5872163" y="1835944"/>
            <a:ext cx="1971675" cy="3278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Hybrid architecture with multi-dataset training identified</a:t>
            </a:r>
            <a:endParaRPr lang="en-US" sz="889" dirty="0"/>
          </a:p>
        </p:txBody>
      </p:sp>
      <p:sp>
        <p:nvSpPr>
          <p:cNvPr id="18" name="Shape 12"/>
          <p:cNvSpPr/>
          <p:nvPr/>
        </p:nvSpPr>
        <p:spPr>
          <a:xfrm>
            <a:off x="1214438" y="2449581"/>
            <a:ext cx="6715125" cy="2057400"/>
          </a:xfrm>
          <a:prstGeom prst="rect">
            <a:avLst/>
          </a:prstGeom>
          <a:solidFill>
            <a:srgbClr val="E94560">
              <a:alpha val="15000"/>
            </a:srgbClr>
          </a:solidFill>
          <a:ln/>
        </p:spPr>
      </p:sp>
      <p:sp>
        <p:nvSpPr>
          <p:cNvPr id="19" name="Shape 13"/>
          <p:cNvSpPr/>
          <p:nvPr/>
        </p:nvSpPr>
        <p:spPr>
          <a:xfrm>
            <a:off x="1214438" y="2449581"/>
            <a:ext cx="35719" cy="2057400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20" name="Text 14"/>
          <p:cNvSpPr/>
          <p:nvPr/>
        </p:nvSpPr>
        <p:spPr>
          <a:xfrm>
            <a:off x="1428750" y="2578168"/>
            <a:ext cx="6286500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463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How the Capstone Will Improve on Existing Work</a:t>
            </a:r>
            <a:endParaRPr lang="en-US" sz="1463" dirty="0"/>
          </a:p>
        </p:txBody>
      </p:sp>
      <p:sp>
        <p:nvSpPr>
          <p:cNvPr id="21" name="Text 15"/>
          <p:cNvSpPr/>
          <p:nvPr/>
        </p:nvSpPr>
        <p:spPr>
          <a:xfrm>
            <a:off x="1428750" y="2928212"/>
            <a:ext cx="6286500" cy="145018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The capstone project will advance beyond current state-of-the-art by implementing a hybrid YOLOv8 and Mask R-CNN architecture that combines real-time detection with high-precision segmentation. By integrating the Indian Vehicle Dataset with military-specific datasets and leveraging Dreambooth synthetic data generation, the system will achieve broader class coverage and improved generalization. The addition of explainable AI features through Grad-CAM visualization will provide tactical decision support, while AWS SageMaker deployment will enable production-scale operations—capabilities absent in current research implementations. </a:t>
            </a:r>
            <a:endParaRPr lang="en-US" sz="1046" dirty="0"/>
          </a:p>
        </p:txBody>
      </p:sp>
      <p:sp>
        <p:nvSpPr>
          <p:cNvPr id="22" name="Shape 16"/>
          <p:cNvSpPr/>
          <p:nvPr/>
        </p:nvSpPr>
        <p:spPr>
          <a:xfrm>
            <a:off x="4036219" y="4649856"/>
            <a:ext cx="1071563" cy="21431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23" name="Text 17"/>
          <p:cNvSpPr/>
          <p:nvPr/>
        </p:nvSpPr>
        <p:spPr>
          <a:xfrm>
            <a:off x="1448535" y="4824878"/>
            <a:ext cx="88749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Next Steps:</a:t>
            </a:r>
            <a:endParaRPr lang="en-US" sz="1238" dirty="0"/>
          </a:p>
        </p:txBody>
      </p:sp>
      <p:sp>
        <p:nvSpPr>
          <p:cNvPr id="24" name="Text 18"/>
          <p:cNvSpPr/>
          <p:nvPr/>
        </p:nvSpPr>
        <p:spPr>
          <a:xfrm>
            <a:off x="2336034" y="4824878"/>
            <a:ext cx="535940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Implement hybrid architecture, integrate multi-source datasets, develop </a:t>
            </a:r>
            <a:endParaRPr lang="en-US" sz="1238" dirty="0"/>
          </a:p>
        </p:txBody>
      </p:sp>
      <p:sp>
        <p:nvSpPr>
          <p:cNvPr id="25" name="Text 19"/>
          <p:cNvSpPr/>
          <p:nvPr/>
        </p:nvSpPr>
        <p:spPr>
          <a:xfrm>
            <a:off x="1791770" y="5060621"/>
            <a:ext cx="556043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synthetic data pipeline, and establish comprehensive evaluation framework </a:t>
            </a:r>
            <a:endParaRPr lang="en-US" sz="123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078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428625"/>
            <a:ext cx="8001000" cy="642938"/>
          </a:xfrm>
          <a:prstGeom prst="rect">
            <a:avLst/>
          </a:prstGeom>
          <a:noFill/>
          <a:ln/>
        </p:spPr>
        <p:txBody>
          <a:bodyPr wrap="none" lIns="0" tIns="0" rIns="0" bIns="127508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 &amp; Objectives</a:t>
            </a:r>
            <a:endParaRPr lang="en-US" sz="27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443038"/>
            <a:ext cx="228600" cy="228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07256" y="1407319"/>
            <a:ext cx="196084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Research Objectives </a:t>
            </a:r>
            <a:endParaRPr lang="en-US" sz="1575" dirty="0"/>
          </a:p>
        </p:txBody>
      </p:sp>
      <p:sp>
        <p:nvSpPr>
          <p:cNvPr id="6" name="Text 2"/>
          <p:cNvSpPr/>
          <p:nvPr/>
        </p:nvSpPr>
        <p:spPr>
          <a:xfrm>
            <a:off x="571500" y="1850231"/>
            <a:ext cx="3821906" cy="457200"/>
          </a:xfrm>
          <a:prstGeom prst="rect">
            <a:avLst/>
          </a:prstGeom>
          <a:noFill/>
          <a:ln/>
        </p:spPr>
        <p:txBody>
          <a:bodyPr wrap="squar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Identify and analyze academic papers on military vehicle detection</a:t>
            </a:r>
            <a:endParaRPr lang="en-US" sz="1046" dirty="0"/>
          </a:p>
        </p:txBody>
      </p:sp>
      <p:sp>
        <p:nvSpPr>
          <p:cNvPr id="7" name="Text 3"/>
          <p:cNvSpPr/>
          <p:nvPr/>
        </p:nvSpPr>
        <p:spPr>
          <a:xfrm>
            <a:off x="571500" y="2414588"/>
            <a:ext cx="3821906" cy="457200"/>
          </a:xfrm>
          <a:prstGeom prst="rect">
            <a:avLst/>
          </a:prstGeom>
          <a:noFill/>
          <a:ln/>
        </p:spPr>
        <p:txBody>
          <a:bodyPr wrap="squar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Locate and evaluate publicly available code implementations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571500" y="2978944"/>
            <a:ext cx="3821906" cy="457200"/>
          </a:xfrm>
          <a:prstGeom prst="rect">
            <a:avLst/>
          </a:prstGeom>
          <a:noFill/>
          <a:ln/>
        </p:spPr>
        <p:txBody>
          <a:bodyPr wrap="squar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Reproduce selected solutions to establish baseline metrics</a:t>
            </a:r>
            <a:endParaRPr lang="en-US" sz="1046" dirty="0"/>
          </a:p>
        </p:txBody>
      </p:sp>
      <p:sp>
        <p:nvSpPr>
          <p:cNvPr id="9" name="Text 5"/>
          <p:cNvSpPr/>
          <p:nvPr/>
        </p:nvSpPr>
        <p:spPr>
          <a:xfrm>
            <a:off x="571500" y="3543300"/>
            <a:ext cx="3821906" cy="457200"/>
          </a:xfrm>
          <a:prstGeom prst="rect">
            <a:avLst/>
          </a:prstGeom>
          <a:noFill/>
          <a:ln/>
        </p:spPr>
        <p:txBody>
          <a:bodyPr wrap="squar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Analyze strengths and weaknesses of different approaches</a:t>
            </a:r>
            <a:endParaRPr lang="en-US" sz="1046" dirty="0"/>
          </a:p>
        </p:txBody>
      </p:sp>
      <p:sp>
        <p:nvSpPr>
          <p:cNvPr id="10" name="Text 6"/>
          <p:cNvSpPr/>
          <p:nvPr/>
        </p:nvSpPr>
        <p:spPr>
          <a:xfrm>
            <a:off x="571500" y="4107656"/>
            <a:ext cx="3821906" cy="228600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Propose enhancements for the capstone project</a:t>
            </a:r>
            <a:endParaRPr lang="en-US" sz="1046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94" y="1443038"/>
            <a:ext cx="200025" cy="22860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057775" y="1407319"/>
            <a:ext cx="1297372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Methodology </a:t>
            </a:r>
            <a:endParaRPr lang="en-US" sz="1575" dirty="0"/>
          </a:p>
        </p:txBody>
      </p:sp>
      <p:sp>
        <p:nvSpPr>
          <p:cNvPr id="13" name="Shape 8"/>
          <p:cNvSpPr/>
          <p:nvPr/>
        </p:nvSpPr>
        <p:spPr>
          <a:xfrm>
            <a:off x="4750594" y="1850231"/>
            <a:ext cx="1839516" cy="985838"/>
          </a:xfrm>
          <a:prstGeom prst="rect">
            <a:avLst/>
          </a:prstGeom>
          <a:solidFill>
            <a:srgbClr val="0F3460">
              <a:alpha val="30000"/>
            </a:srgbClr>
          </a:solidFill>
          <a:ln/>
        </p:spPr>
      </p:sp>
      <p:sp>
        <p:nvSpPr>
          <p:cNvPr id="14" name="Shape 9"/>
          <p:cNvSpPr/>
          <p:nvPr/>
        </p:nvSpPr>
        <p:spPr>
          <a:xfrm>
            <a:off x="4750594" y="1850231"/>
            <a:ext cx="28575" cy="985838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5" name="Text 10"/>
          <p:cNvSpPr/>
          <p:nvPr/>
        </p:nvSpPr>
        <p:spPr>
          <a:xfrm>
            <a:off x="4893469" y="1993106"/>
            <a:ext cx="15537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1</a:t>
            </a:r>
            <a:endParaRPr lang="en-US" sz="1350" dirty="0"/>
          </a:p>
        </p:txBody>
      </p:sp>
      <p:sp>
        <p:nvSpPr>
          <p:cNvPr id="16" name="Text 11"/>
          <p:cNvSpPr/>
          <p:nvPr/>
        </p:nvSpPr>
        <p:spPr>
          <a:xfrm>
            <a:off x="4893469" y="2307431"/>
            <a:ext cx="1553766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Literature review of academic databases</a:t>
            </a:r>
            <a:endParaRPr lang="en-US" sz="942" dirty="0"/>
          </a:p>
        </p:txBody>
      </p:sp>
      <p:sp>
        <p:nvSpPr>
          <p:cNvPr id="17" name="Shape 12"/>
          <p:cNvSpPr/>
          <p:nvPr/>
        </p:nvSpPr>
        <p:spPr>
          <a:xfrm>
            <a:off x="6732984" y="1850231"/>
            <a:ext cx="1839516" cy="985838"/>
          </a:xfrm>
          <a:prstGeom prst="rect">
            <a:avLst/>
          </a:prstGeom>
          <a:solidFill>
            <a:srgbClr val="0F3460">
              <a:alpha val="30000"/>
            </a:srgbClr>
          </a:solidFill>
          <a:ln/>
        </p:spPr>
      </p:sp>
      <p:sp>
        <p:nvSpPr>
          <p:cNvPr id="18" name="Shape 13"/>
          <p:cNvSpPr/>
          <p:nvPr/>
        </p:nvSpPr>
        <p:spPr>
          <a:xfrm>
            <a:off x="6732984" y="1850231"/>
            <a:ext cx="28575" cy="985838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9" name="Text 14"/>
          <p:cNvSpPr/>
          <p:nvPr/>
        </p:nvSpPr>
        <p:spPr>
          <a:xfrm>
            <a:off x="6875859" y="1993106"/>
            <a:ext cx="15537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2</a:t>
            </a:r>
            <a:endParaRPr lang="en-US" sz="1350" dirty="0"/>
          </a:p>
        </p:txBody>
      </p:sp>
      <p:sp>
        <p:nvSpPr>
          <p:cNvPr id="20" name="Text 15"/>
          <p:cNvSpPr/>
          <p:nvPr/>
        </p:nvSpPr>
        <p:spPr>
          <a:xfrm>
            <a:off x="6875859" y="2307431"/>
            <a:ext cx="1553766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repository search on GitHub and Kaggle</a:t>
            </a:r>
            <a:endParaRPr lang="en-US" sz="942" dirty="0"/>
          </a:p>
        </p:txBody>
      </p:sp>
      <p:sp>
        <p:nvSpPr>
          <p:cNvPr id="21" name="Shape 16"/>
          <p:cNvSpPr/>
          <p:nvPr/>
        </p:nvSpPr>
        <p:spPr>
          <a:xfrm>
            <a:off x="4750594" y="2978944"/>
            <a:ext cx="1839516" cy="985838"/>
          </a:xfrm>
          <a:prstGeom prst="rect">
            <a:avLst/>
          </a:prstGeom>
          <a:solidFill>
            <a:srgbClr val="0F3460">
              <a:alpha val="30000"/>
            </a:srgbClr>
          </a:solidFill>
          <a:ln/>
        </p:spPr>
      </p:sp>
      <p:sp>
        <p:nvSpPr>
          <p:cNvPr id="22" name="Shape 17"/>
          <p:cNvSpPr/>
          <p:nvPr/>
        </p:nvSpPr>
        <p:spPr>
          <a:xfrm>
            <a:off x="4750594" y="2978944"/>
            <a:ext cx="28575" cy="985838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23" name="Text 18"/>
          <p:cNvSpPr/>
          <p:nvPr/>
        </p:nvSpPr>
        <p:spPr>
          <a:xfrm>
            <a:off x="4893469" y="3121819"/>
            <a:ext cx="15537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3</a:t>
            </a:r>
            <a:endParaRPr lang="en-US" sz="1350" dirty="0"/>
          </a:p>
        </p:txBody>
      </p:sp>
      <p:sp>
        <p:nvSpPr>
          <p:cNvPr id="24" name="Text 19"/>
          <p:cNvSpPr/>
          <p:nvPr/>
        </p:nvSpPr>
        <p:spPr>
          <a:xfrm>
            <a:off x="4893469" y="3436144"/>
            <a:ext cx="1553766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Reproduction and performance evaluation</a:t>
            </a:r>
            <a:endParaRPr lang="en-US" sz="942" dirty="0"/>
          </a:p>
        </p:txBody>
      </p:sp>
      <p:sp>
        <p:nvSpPr>
          <p:cNvPr id="25" name="Shape 20"/>
          <p:cNvSpPr/>
          <p:nvPr/>
        </p:nvSpPr>
        <p:spPr>
          <a:xfrm>
            <a:off x="6732984" y="2978944"/>
            <a:ext cx="1839516" cy="985838"/>
          </a:xfrm>
          <a:prstGeom prst="rect">
            <a:avLst/>
          </a:prstGeom>
          <a:solidFill>
            <a:srgbClr val="0F3460">
              <a:alpha val="30000"/>
            </a:srgbClr>
          </a:solidFill>
          <a:ln/>
        </p:spPr>
      </p:sp>
      <p:sp>
        <p:nvSpPr>
          <p:cNvPr id="26" name="Shape 21"/>
          <p:cNvSpPr/>
          <p:nvPr/>
        </p:nvSpPr>
        <p:spPr>
          <a:xfrm>
            <a:off x="6732984" y="2978944"/>
            <a:ext cx="28575" cy="985838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27" name="Text 22"/>
          <p:cNvSpPr/>
          <p:nvPr/>
        </p:nvSpPr>
        <p:spPr>
          <a:xfrm>
            <a:off x="6875859" y="3121819"/>
            <a:ext cx="155376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Phase 4</a:t>
            </a:r>
            <a:endParaRPr lang="en-US" sz="1350" dirty="0"/>
          </a:p>
        </p:txBody>
      </p:sp>
      <p:sp>
        <p:nvSpPr>
          <p:cNvPr id="28" name="Text 23"/>
          <p:cNvSpPr/>
          <p:nvPr/>
        </p:nvSpPr>
        <p:spPr>
          <a:xfrm>
            <a:off x="6875859" y="3436144"/>
            <a:ext cx="1553766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Comparative analysis and documentation</a:t>
            </a:r>
            <a:endParaRPr lang="en-US" sz="942" dirty="0"/>
          </a:p>
        </p:txBody>
      </p:sp>
      <p:sp>
        <p:nvSpPr>
          <p:cNvPr id="29" name="Text 24"/>
          <p:cNvSpPr/>
          <p:nvPr/>
        </p:nvSpPr>
        <p:spPr>
          <a:xfrm>
            <a:off x="571500" y="4752380"/>
            <a:ext cx="440206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Scope:</a:t>
            </a:r>
            <a:endParaRPr lang="en-US" sz="1046" dirty="0"/>
          </a:p>
        </p:txBody>
      </p:sp>
      <p:sp>
        <p:nvSpPr>
          <p:cNvPr id="30" name="Text 25"/>
          <p:cNvSpPr/>
          <p:nvPr/>
        </p:nvSpPr>
        <p:spPr>
          <a:xfrm>
            <a:off x="1011706" y="4752380"/>
            <a:ext cx="746879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This survey examines 15 research papers, 3 major code repositories, and establishes baseline performance metrics </a:t>
            </a:r>
            <a:endParaRPr lang="en-US" sz="1046" dirty="0"/>
          </a:p>
        </p:txBody>
      </p:sp>
      <p:sp>
        <p:nvSpPr>
          <p:cNvPr id="31" name="Text 26"/>
          <p:cNvSpPr/>
          <p:nvPr/>
        </p:nvSpPr>
        <p:spPr>
          <a:xfrm>
            <a:off x="571500" y="4995267"/>
            <a:ext cx="783270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YOLOv8, Mask R-CNN, and lightweight detection models applied to military vehicle recognition from UAV, satellite, and </a:t>
            </a:r>
            <a:endParaRPr lang="en-US" sz="1046" dirty="0"/>
          </a:p>
        </p:txBody>
      </p:sp>
      <p:sp>
        <p:nvSpPr>
          <p:cNvPr id="32" name="Text 27"/>
          <p:cNvSpPr/>
          <p:nvPr/>
        </p:nvSpPr>
        <p:spPr>
          <a:xfrm>
            <a:off x="571500" y="5238155"/>
            <a:ext cx="151048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ground-based imagery. </a:t>
            </a:r>
            <a:endParaRPr lang="en-US" sz="1046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3639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357188"/>
            <a:ext cx="8143875" cy="621506"/>
          </a:xfrm>
          <a:prstGeom prst="rect">
            <a:avLst/>
          </a:prstGeom>
          <a:noFill/>
          <a:ln/>
        </p:spPr>
        <p:txBody>
          <a:bodyPr wrap="none" lIns="0" tIns="0" rIns="0" bIns="102108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Research Landscape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500063" y="1171575"/>
            <a:ext cx="1357313" cy="835819"/>
          </a:xfrm>
          <a:prstGeom prst="rect">
            <a:avLst/>
          </a:prstGeom>
          <a:solidFill>
            <a:srgbClr val="0F3460">
              <a:alpha val="4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607219" y="1278731"/>
            <a:ext cx="1143000" cy="3714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92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</a:t>
            </a:r>
            <a:endParaRPr lang="en-US" sz="2925" dirty="0"/>
          </a:p>
        </p:txBody>
      </p:sp>
      <p:sp>
        <p:nvSpPr>
          <p:cNvPr id="6" name="Text 3"/>
          <p:cNvSpPr/>
          <p:nvPr/>
        </p:nvSpPr>
        <p:spPr>
          <a:xfrm>
            <a:off x="607219" y="1707356"/>
            <a:ext cx="1143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Papers Analyzed</a:t>
            </a:r>
            <a:endParaRPr lang="en-US" sz="942" dirty="0"/>
          </a:p>
        </p:txBody>
      </p:sp>
      <p:sp>
        <p:nvSpPr>
          <p:cNvPr id="7" name="Shape 4"/>
          <p:cNvSpPr/>
          <p:nvPr/>
        </p:nvSpPr>
        <p:spPr>
          <a:xfrm>
            <a:off x="1964531" y="1171575"/>
            <a:ext cx="1357313" cy="835819"/>
          </a:xfrm>
          <a:prstGeom prst="rect">
            <a:avLst/>
          </a:prstGeom>
          <a:solidFill>
            <a:srgbClr val="0F3460">
              <a:alpha val="40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2071688" y="1278731"/>
            <a:ext cx="1143000" cy="3714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92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2925" dirty="0"/>
          </a:p>
        </p:txBody>
      </p:sp>
      <p:sp>
        <p:nvSpPr>
          <p:cNvPr id="9" name="Text 6"/>
          <p:cNvSpPr/>
          <p:nvPr/>
        </p:nvSpPr>
        <p:spPr>
          <a:xfrm>
            <a:off x="2071688" y="1707356"/>
            <a:ext cx="1143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Repositories</a:t>
            </a:r>
            <a:endParaRPr lang="en-US" sz="942" dirty="0"/>
          </a:p>
        </p:txBody>
      </p:sp>
      <p:sp>
        <p:nvSpPr>
          <p:cNvPr id="10" name="Shape 7"/>
          <p:cNvSpPr/>
          <p:nvPr/>
        </p:nvSpPr>
        <p:spPr>
          <a:xfrm>
            <a:off x="3429000" y="1171575"/>
            <a:ext cx="1357313" cy="835819"/>
          </a:xfrm>
          <a:prstGeom prst="rect">
            <a:avLst/>
          </a:prstGeom>
          <a:solidFill>
            <a:srgbClr val="0F3460">
              <a:alpha val="40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3536156" y="1278731"/>
            <a:ext cx="1143000" cy="3714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92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2925" dirty="0"/>
          </a:p>
        </p:txBody>
      </p:sp>
      <p:sp>
        <p:nvSpPr>
          <p:cNvPr id="12" name="Text 9"/>
          <p:cNvSpPr/>
          <p:nvPr/>
        </p:nvSpPr>
        <p:spPr>
          <a:xfrm>
            <a:off x="3536156" y="1707356"/>
            <a:ext cx="114300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Approaches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500063" y="2185988"/>
            <a:ext cx="42862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UAV-Based Detection</a:t>
            </a:r>
            <a:endParaRPr lang="en-US" sz="1350" dirty="0"/>
          </a:p>
        </p:txBody>
      </p:sp>
      <p:sp>
        <p:nvSpPr>
          <p:cNvPr id="14" name="Text 11"/>
          <p:cNvSpPr/>
          <p:nvPr/>
        </p:nvSpPr>
        <p:spPr>
          <a:xfrm>
            <a:off x="500063" y="2500313"/>
            <a:ext cx="4286250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Research focusing on vehicle detection from unmanned aerial vehicles using Faster R-CNN, YOLOv3-Tiny, and SSD architectures for real-time airborne surveillance.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500063" y="3207544"/>
            <a:ext cx="42862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Satellite Imagery Analysis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500063" y="3521869"/>
            <a:ext cx="4286250" cy="57864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instance segmentation using Mask R-CNN and Detectron2 for high-resolution satellite imagery, achieving pixel-level precision in complex environments.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500063" y="4229100"/>
            <a:ext cx="42862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Ground Detection</a:t>
            </a:r>
            <a:endParaRPr lang="en-US" sz="1350" dirty="0"/>
          </a:p>
        </p:txBody>
      </p:sp>
      <p:sp>
        <p:nvSpPr>
          <p:cNvPr id="18" name="Text 15"/>
          <p:cNvSpPr/>
          <p:nvPr/>
        </p:nvSpPr>
        <p:spPr>
          <a:xfrm>
            <a:off x="500063" y="4543425"/>
            <a:ext cx="4286250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YOLO-based approaches (v5, v8) optimized for edge deployment and tactical applications requiring immediate decision-making capabilities.</a:t>
            </a:r>
            <a:endParaRPr lang="en-US" sz="942" dirty="0"/>
          </a:p>
        </p:txBody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063" y="2098058"/>
            <a:ext cx="3571875" cy="20332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680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321469"/>
            <a:ext cx="8143875" cy="607219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Research Papers Analyzed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500063" y="1178719"/>
            <a:ext cx="8143875" cy="400050"/>
          </a:xfrm>
          <a:prstGeom prst="rect">
            <a:avLst/>
          </a:prstGeom>
          <a:solidFill>
            <a:srgbClr val="0F3460">
              <a:alpha val="5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500063" y="1178719"/>
            <a:ext cx="2850356" cy="400050"/>
          </a:xfrm>
          <a:prstGeom prst="rect">
            <a:avLst/>
          </a:prstGeom>
          <a:noFill/>
          <a:ln/>
        </p:spPr>
        <p:txBody>
          <a:bodyPr wrap="square" lIns="153035" tIns="102108" rIns="153035" bIns="102108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Paper &amp; Authors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3350419" y="1178719"/>
            <a:ext cx="977243" cy="400050"/>
          </a:xfrm>
          <a:prstGeom prst="rect">
            <a:avLst/>
          </a:prstGeom>
          <a:noFill/>
          <a:ln/>
        </p:spPr>
        <p:txBody>
          <a:bodyPr wrap="square" lIns="153035" tIns="102108" rIns="153035" bIns="102108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Year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4327661" y="1178719"/>
            <a:ext cx="2280279" cy="400050"/>
          </a:xfrm>
          <a:prstGeom prst="rect">
            <a:avLst/>
          </a:prstGeom>
          <a:noFill/>
          <a:ln/>
        </p:spPr>
        <p:txBody>
          <a:bodyPr wrap="square" lIns="153035" tIns="102108" rIns="153035" bIns="102108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Methods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6607941" y="1178719"/>
            <a:ext cx="2035997" cy="400050"/>
          </a:xfrm>
          <a:prstGeom prst="rect">
            <a:avLst/>
          </a:prstGeom>
          <a:noFill/>
          <a:ln/>
        </p:spPr>
        <p:txBody>
          <a:bodyPr wrap="square" lIns="153035" tIns="102108" rIns="153035" bIns="102108" rtlCol="0" anchor="ctr">
            <a:spAutoFit/>
          </a:bodyPr>
          <a:lstStyle/>
          <a:p>
            <a:pPr algn="l" indent="0" marL="0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Findings</a:t>
            </a:r>
            <a:endParaRPr lang="en-US" sz="1046" dirty="0"/>
          </a:p>
        </p:txBody>
      </p:sp>
      <p:sp>
        <p:nvSpPr>
          <p:cNvPr id="9" name="Shape 6"/>
          <p:cNvSpPr/>
          <p:nvPr/>
        </p:nvSpPr>
        <p:spPr>
          <a:xfrm>
            <a:off x="500063" y="1650206"/>
            <a:ext cx="8143875" cy="688256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28650" y="1750219"/>
            <a:ext cx="2593181" cy="31572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Deep Learning Based Vehicle Detection with Images from UAVs</a:t>
            </a:r>
            <a:endParaRPr lang="en-US" sz="889" dirty="0"/>
          </a:p>
        </p:txBody>
      </p:sp>
      <p:sp>
        <p:nvSpPr>
          <p:cNvPr id="11" name="Text 8"/>
          <p:cNvSpPr/>
          <p:nvPr/>
        </p:nvSpPr>
        <p:spPr>
          <a:xfrm>
            <a:off x="628650" y="2083798"/>
            <a:ext cx="702097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i="1" dirty="0">
                <a:solidFill>
                  <a:srgbClr val="B0B0B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M. Böyük et al. </a:t>
            </a:r>
            <a:endParaRPr lang="en-US" sz="785" dirty="0"/>
          </a:p>
        </p:txBody>
      </p:sp>
      <p:sp>
        <p:nvSpPr>
          <p:cNvPr id="12" name="Shape 9"/>
          <p:cNvSpPr/>
          <p:nvPr/>
        </p:nvSpPr>
        <p:spPr>
          <a:xfrm>
            <a:off x="1330747" y="2089156"/>
            <a:ext cx="613386" cy="149293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13" name="Text 10"/>
          <p:cNvSpPr/>
          <p:nvPr/>
        </p:nvSpPr>
        <p:spPr>
          <a:xfrm>
            <a:off x="1330747" y="2089156"/>
            <a:ext cx="613386" cy="149293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indent="0" marL="0">
              <a:buNone/>
            </a:pPr>
            <a:r>
              <a:rPr lang="en-US" sz="680" b="1" i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35 citations</a:t>
            </a:r>
            <a:endParaRPr lang="en-US" sz="680" dirty="0"/>
          </a:p>
        </p:txBody>
      </p:sp>
      <p:sp>
        <p:nvSpPr>
          <p:cNvPr id="14" name="Text 11"/>
          <p:cNvSpPr/>
          <p:nvPr/>
        </p:nvSpPr>
        <p:spPr>
          <a:xfrm>
            <a:off x="3350419" y="1650206"/>
            <a:ext cx="977243" cy="688256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2020</a:t>
            </a:r>
            <a:endParaRPr lang="en-US" sz="889" dirty="0"/>
          </a:p>
        </p:txBody>
      </p:sp>
      <p:sp>
        <p:nvSpPr>
          <p:cNvPr id="15" name="Shape 12"/>
          <p:cNvSpPr/>
          <p:nvPr/>
        </p:nvSpPr>
        <p:spPr>
          <a:xfrm>
            <a:off x="4456249" y="1907884"/>
            <a:ext cx="770409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16" name="Shape 13"/>
          <p:cNvSpPr/>
          <p:nvPr/>
        </p:nvSpPr>
        <p:spPr>
          <a:xfrm>
            <a:off x="4456249" y="1907884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7" name="Text 14"/>
          <p:cNvSpPr/>
          <p:nvPr/>
        </p:nvSpPr>
        <p:spPr>
          <a:xfrm>
            <a:off x="4456249" y="1907884"/>
            <a:ext cx="770409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Faster R-CNN</a:t>
            </a:r>
            <a:endParaRPr lang="en-US" sz="732" dirty="0"/>
          </a:p>
        </p:txBody>
      </p:sp>
      <p:sp>
        <p:nvSpPr>
          <p:cNvPr id="18" name="Shape 15"/>
          <p:cNvSpPr/>
          <p:nvPr/>
        </p:nvSpPr>
        <p:spPr>
          <a:xfrm>
            <a:off x="5258246" y="1907884"/>
            <a:ext cx="734188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19" name="Shape 16"/>
          <p:cNvSpPr/>
          <p:nvPr/>
        </p:nvSpPr>
        <p:spPr>
          <a:xfrm>
            <a:off x="5258246" y="1907884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20" name="Text 17"/>
          <p:cNvSpPr/>
          <p:nvPr/>
        </p:nvSpPr>
        <p:spPr>
          <a:xfrm>
            <a:off x="5258246" y="1907884"/>
            <a:ext cx="734188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YOLOv3-Tiny</a:t>
            </a:r>
            <a:endParaRPr lang="en-US" sz="732" dirty="0"/>
          </a:p>
        </p:txBody>
      </p:sp>
      <p:sp>
        <p:nvSpPr>
          <p:cNvPr id="21" name="Shape 18"/>
          <p:cNvSpPr/>
          <p:nvPr/>
        </p:nvSpPr>
        <p:spPr>
          <a:xfrm>
            <a:off x="6024023" y="1907884"/>
            <a:ext cx="344630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22" name="Shape 19"/>
          <p:cNvSpPr/>
          <p:nvPr/>
        </p:nvSpPr>
        <p:spPr>
          <a:xfrm>
            <a:off x="6024023" y="1907884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23" name="Text 20"/>
          <p:cNvSpPr/>
          <p:nvPr/>
        </p:nvSpPr>
        <p:spPr>
          <a:xfrm>
            <a:off x="6024023" y="1907884"/>
            <a:ext cx="344630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SSD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6607941" y="1650206"/>
            <a:ext cx="2035997" cy="688256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 best for real-time UAV applications</a:t>
            </a:r>
            <a:endParaRPr lang="en-US" sz="889" dirty="0"/>
          </a:p>
        </p:txBody>
      </p:sp>
      <p:sp>
        <p:nvSpPr>
          <p:cNvPr id="25" name="Shape 22"/>
          <p:cNvSpPr/>
          <p:nvPr/>
        </p:nvSpPr>
        <p:spPr>
          <a:xfrm>
            <a:off x="500063" y="2409899"/>
            <a:ext cx="8143875" cy="688256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26" name="Text 23"/>
          <p:cNvSpPr/>
          <p:nvPr/>
        </p:nvSpPr>
        <p:spPr>
          <a:xfrm>
            <a:off x="628650" y="2509912"/>
            <a:ext cx="2593181" cy="31572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Effect of Simulation Variety on Military Vehicle Detector</a:t>
            </a:r>
            <a:endParaRPr lang="en-US" sz="889" dirty="0"/>
          </a:p>
        </p:txBody>
      </p:sp>
      <p:sp>
        <p:nvSpPr>
          <p:cNvPr id="27" name="Text 24"/>
          <p:cNvSpPr/>
          <p:nvPr/>
        </p:nvSpPr>
        <p:spPr>
          <a:xfrm>
            <a:off x="628650" y="2843492"/>
            <a:ext cx="662778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i="1" dirty="0">
                <a:solidFill>
                  <a:srgbClr val="B0B0B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T.A. Eker et al. </a:t>
            </a:r>
            <a:endParaRPr lang="en-US" sz="785" dirty="0"/>
          </a:p>
        </p:txBody>
      </p:sp>
      <p:sp>
        <p:nvSpPr>
          <p:cNvPr id="28" name="Shape 25"/>
          <p:cNvSpPr/>
          <p:nvPr/>
        </p:nvSpPr>
        <p:spPr>
          <a:xfrm>
            <a:off x="1291428" y="2848849"/>
            <a:ext cx="613386" cy="149293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29" name="Text 26"/>
          <p:cNvSpPr/>
          <p:nvPr/>
        </p:nvSpPr>
        <p:spPr>
          <a:xfrm>
            <a:off x="1291428" y="2848849"/>
            <a:ext cx="613386" cy="149293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indent="0" marL="0">
              <a:buNone/>
            </a:pPr>
            <a:r>
              <a:rPr lang="en-US" sz="680" b="1" i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13 citations</a:t>
            </a:r>
            <a:endParaRPr lang="en-US" sz="680" dirty="0"/>
          </a:p>
        </p:txBody>
      </p:sp>
      <p:sp>
        <p:nvSpPr>
          <p:cNvPr id="30" name="Text 27"/>
          <p:cNvSpPr/>
          <p:nvPr/>
        </p:nvSpPr>
        <p:spPr>
          <a:xfrm>
            <a:off x="3350419" y="2409899"/>
            <a:ext cx="977243" cy="688256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2023</a:t>
            </a:r>
            <a:endParaRPr lang="en-US" sz="889" dirty="0"/>
          </a:p>
        </p:txBody>
      </p:sp>
      <p:sp>
        <p:nvSpPr>
          <p:cNvPr id="31" name="Shape 28"/>
          <p:cNvSpPr/>
          <p:nvPr/>
        </p:nvSpPr>
        <p:spPr>
          <a:xfrm>
            <a:off x="4456249" y="2667577"/>
            <a:ext cx="817513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32" name="Shape 29"/>
          <p:cNvSpPr/>
          <p:nvPr/>
        </p:nvSpPr>
        <p:spPr>
          <a:xfrm>
            <a:off x="4456249" y="2667577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33" name="Text 30"/>
          <p:cNvSpPr/>
          <p:nvPr/>
        </p:nvSpPr>
        <p:spPr>
          <a:xfrm>
            <a:off x="4456249" y="2667577"/>
            <a:ext cx="817513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Synthetic Data</a:t>
            </a:r>
            <a:endParaRPr lang="en-US" sz="732" dirty="0"/>
          </a:p>
        </p:txBody>
      </p:sp>
      <p:sp>
        <p:nvSpPr>
          <p:cNvPr id="34" name="Shape 31"/>
          <p:cNvSpPr/>
          <p:nvPr/>
        </p:nvSpPr>
        <p:spPr>
          <a:xfrm>
            <a:off x="5305351" y="2667577"/>
            <a:ext cx="833893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35" name="Shape 32"/>
          <p:cNvSpPr/>
          <p:nvPr/>
        </p:nvSpPr>
        <p:spPr>
          <a:xfrm>
            <a:off x="5305351" y="2667577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36" name="Text 33"/>
          <p:cNvSpPr/>
          <p:nvPr/>
        </p:nvSpPr>
        <p:spPr>
          <a:xfrm>
            <a:off x="5305351" y="2667577"/>
            <a:ext cx="833893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Deep Learning</a:t>
            </a:r>
            <a:endParaRPr lang="en-US" sz="732" dirty="0"/>
          </a:p>
        </p:txBody>
      </p:sp>
      <p:sp>
        <p:nvSpPr>
          <p:cNvPr id="37" name="Text 34"/>
          <p:cNvSpPr/>
          <p:nvPr/>
        </p:nvSpPr>
        <p:spPr>
          <a:xfrm>
            <a:off x="6607941" y="2409899"/>
            <a:ext cx="2035997" cy="688256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Effective detectors trained on synthetic data only</a:t>
            </a:r>
            <a:endParaRPr lang="en-US" sz="889" dirty="0"/>
          </a:p>
        </p:txBody>
      </p:sp>
      <p:sp>
        <p:nvSpPr>
          <p:cNvPr id="38" name="Shape 35"/>
          <p:cNvSpPr/>
          <p:nvPr/>
        </p:nvSpPr>
        <p:spPr>
          <a:xfrm>
            <a:off x="500063" y="3169593"/>
            <a:ext cx="8143875" cy="676480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39" name="Text 36"/>
          <p:cNvSpPr/>
          <p:nvPr/>
        </p:nvSpPr>
        <p:spPr>
          <a:xfrm>
            <a:off x="628650" y="3269605"/>
            <a:ext cx="2593181" cy="31572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Military Vehicles Detection in Satellite Imagery</a:t>
            </a:r>
            <a:endParaRPr lang="en-US" sz="889" dirty="0"/>
          </a:p>
        </p:txBody>
      </p:sp>
      <p:sp>
        <p:nvSpPr>
          <p:cNvPr id="40" name="Text 37"/>
          <p:cNvSpPr/>
          <p:nvPr/>
        </p:nvSpPr>
        <p:spPr>
          <a:xfrm>
            <a:off x="628650" y="3606757"/>
            <a:ext cx="259318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i="1" dirty="0">
                <a:solidFill>
                  <a:srgbClr val="B0B0B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Nader Narcisse</a:t>
            </a:r>
            <a:endParaRPr lang="en-US" sz="785" dirty="0"/>
          </a:p>
        </p:txBody>
      </p:sp>
      <p:sp>
        <p:nvSpPr>
          <p:cNvPr id="41" name="Text 38"/>
          <p:cNvSpPr/>
          <p:nvPr/>
        </p:nvSpPr>
        <p:spPr>
          <a:xfrm>
            <a:off x="3350419" y="3169593"/>
            <a:ext cx="977243" cy="676480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2023</a:t>
            </a:r>
            <a:endParaRPr lang="en-US" sz="889" dirty="0"/>
          </a:p>
        </p:txBody>
      </p:sp>
      <p:sp>
        <p:nvSpPr>
          <p:cNvPr id="42" name="Shape 39"/>
          <p:cNvSpPr/>
          <p:nvPr/>
        </p:nvSpPr>
        <p:spPr>
          <a:xfrm>
            <a:off x="4456249" y="3320672"/>
            <a:ext cx="727797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43" name="Shape 40"/>
          <p:cNvSpPr/>
          <p:nvPr/>
        </p:nvSpPr>
        <p:spPr>
          <a:xfrm>
            <a:off x="4456249" y="3320672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44" name="Text 41"/>
          <p:cNvSpPr/>
          <p:nvPr/>
        </p:nvSpPr>
        <p:spPr>
          <a:xfrm>
            <a:off x="4456249" y="3320672"/>
            <a:ext cx="727797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Mask R-CNN</a:t>
            </a:r>
            <a:endParaRPr lang="en-US" sz="732" dirty="0"/>
          </a:p>
        </p:txBody>
      </p:sp>
      <p:sp>
        <p:nvSpPr>
          <p:cNvPr id="45" name="Shape 42"/>
          <p:cNvSpPr/>
          <p:nvPr/>
        </p:nvSpPr>
        <p:spPr>
          <a:xfrm>
            <a:off x="5215635" y="3320672"/>
            <a:ext cx="674582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46" name="Shape 43"/>
          <p:cNvSpPr/>
          <p:nvPr/>
        </p:nvSpPr>
        <p:spPr>
          <a:xfrm>
            <a:off x="5215635" y="3320672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47" name="Text 44"/>
          <p:cNvSpPr/>
          <p:nvPr/>
        </p:nvSpPr>
        <p:spPr>
          <a:xfrm>
            <a:off x="5215635" y="3320672"/>
            <a:ext cx="674582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Detectron2</a:t>
            </a:r>
            <a:endParaRPr lang="en-US" sz="732" dirty="0"/>
          </a:p>
        </p:txBody>
      </p:sp>
      <p:sp>
        <p:nvSpPr>
          <p:cNvPr id="48" name="Shape 45"/>
          <p:cNvSpPr/>
          <p:nvPr/>
        </p:nvSpPr>
        <p:spPr>
          <a:xfrm>
            <a:off x="4456249" y="3522120"/>
            <a:ext cx="963625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49" name="Shape 46"/>
          <p:cNvSpPr/>
          <p:nvPr/>
        </p:nvSpPr>
        <p:spPr>
          <a:xfrm>
            <a:off x="4456249" y="3522120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50" name="Text 47"/>
          <p:cNvSpPr/>
          <p:nvPr/>
        </p:nvSpPr>
        <p:spPr>
          <a:xfrm>
            <a:off x="4456249" y="3522120"/>
            <a:ext cx="963625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Transfer Learning</a:t>
            </a:r>
            <a:endParaRPr lang="en-US" sz="732" dirty="0"/>
          </a:p>
        </p:txBody>
      </p:sp>
      <p:sp>
        <p:nvSpPr>
          <p:cNvPr id="51" name="Text 48"/>
          <p:cNvSpPr/>
          <p:nvPr/>
        </p:nvSpPr>
        <p:spPr>
          <a:xfrm>
            <a:off x="6607941" y="3169593"/>
            <a:ext cx="2035997" cy="676480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Instance segmentation provides pixel-level precision</a:t>
            </a:r>
            <a:endParaRPr lang="en-US" sz="889" dirty="0"/>
          </a:p>
        </p:txBody>
      </p:sp>
      <p:sp>
        <p:nvSpPr>
          <p:cNvPr id="52" name="Shape 49"/>
          <p:cNvSpPr/>
          <p:nvPr/>
        </p:nvSpPr>
        <p:spPr>
          <a:xfrm>
            <a:off x="500063" y="3917510"/>
            <a:ext cx="8143875" cy="688256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53" name="Text 50"/>
          <p:cNvSpPr/>
          <p:nvPr/>
        </p:nvSpPr>
        <p:spPr>
          <a:xfrm>
            <a:off x="628650" y="4017522"/>
            <a:ext cx="2593181" cy="31572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Object Detection for Military Surveillance using YOLO</a:t>
            </a:r>
            <a:endParaRPr lang="en-US" sz="889" dirty="0"/>
          </a:p>
        </p:txBody>
      </p:sp>
      <p:sp>
        <p:nvSpPr>
          <p:cNvPr id="54" name="Text 51"/>
          <p:cNvSpPr/>
          <p:nvPr/>
        </p:nvSpPr>
        <p:spPr>
          <a:xfrm>
            <a:off x="628650" y="4351102"/>
            <a:ext cx="859845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i="1" dirty="0">
                <a:solidFill>
                  <a:srgbClr val="B0B0B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S. Borthakur et al. </a:t>
            </a:r>
            <a:endParaRPr lang="en-US" sz="785" dirty="0"/>
          </a:p>
        </p:txBody>
      </p:sp>
      <p:sp>
        <p:nvSpPr>
          <p:cNvPr id="55" name="Shape 52"/>
          <p:cNvSpPr/>
          <p:nvPr/>
        </p:nvSpPr>
        <p:spPr>
          <a:xfrm>
            <a:off x="1488495" y="4356460"/>
            <a:ext cx="562208" cy="149293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6" name="Text 53"/>
          <p:cNvSpPr/>
          <p:nvPr/>
        </p:nvSpPr>
        <p:spPr>
          <a:xfrm>
            <a:off x="1488495" y="4356460"/>
            <a:ext cx="562208" cy="149293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indent="0" marL="0">
              <a:buNone/>
            </a:pPr>
            <a:r>
              <a:rPr lang="en-US" sz="680" b="1" i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 citations</a:t>
            </a:r>
            <a:endParaRPr lang="en-US" sz="680" dirty="0"/>
          </a:p>
        </p:txBody>
      </p:sp>
      <p:sp>
        <p:nvSpPr>
          <p:cNvPr id="57" name="Text 54"/>
          <p:cNvSpPr/>
          <p:nvPr/>
        </p:nvSpPr>
        <p:spPr>
          <a:xfrm>
            <a:off x="3350419" y="3917510"/>
            <a:ext cx="977243" cy="688256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2023</a:t>
            </a:r>
            <a:endParaRPr lang="en-US" sz="889" dirty="0"/>
          </a:p>
        </p:txBody>
      </p:sp>
      <p:sp>
        <p:nvSpPr>
          <p:cNvPr id="58" name="Shape 55"/>
          <p:cNvSpPr/>
          <p:nvPr/>
        </p:nvSpPr>
        <p:spPr>
          <a:xfrm>
            <a:off x="4456249" y="4175187"/>
            <a:ext cx="523056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59" name="Shape 56"/>
          <p:cNvSpPr/>
          <p:nvPr/>
        </p:nvSpPr>
        <p:spPr>
          <a:xfrm>
            <a:off x="4456249" y="4175187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60" name="Text 57"/>
          <p:cNvSpPr/>
          <p:nvPr/>
        </p:nvSpPr>
        <p:spPr>
          <a:xfrm>
            <a:off x="4456249" y="4175187"/>
            <a:ext cx="523056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YOLOv3</a:t>
            </a:r>
            <a:endParaRPr lang="en-US" sz="732" dirty="0"/>
          </a:p>
        </p:txBody>
      </p:sp>
      <p:sp>
        <p:nvSpPr>
          <p:cNvPr id="61" name="Shape 58"/>
          <p:cNvSpPr/>
          <p:nvPr/>
        </p:nvSpPr>
        <p:spPr>
          <a:xfrm>
            <a:off x="5010894" y="4175187"/>
            <a:ext cx="523056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62" name="Shape 59"/>
          <p:cNvSpPr/>
          <p:nvPr/>
        </p:nvSpPr>
        <p:spPr>
          <a:xfrm>
            <a:off x="5010894" y="4175187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63" name="Text 60"/>
          <p:cNvSpPr/>
          <p:nvPr/>
        </p:nvSpPr>
        <p:spPr>
          <a:xfrm>
            <a:off x="5010894" y="4175187"/>
            <a:ext cx="523056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YOLOv4</a:t>
            </a:r>
            <a:endParaRPr lang="en-US" sz="732" dirty="0"/>
          </a:p>
        </p:txBody>
      </p:sp>
      <p:sp>
        <p:nvSpPr>
          <p:cNvPr id="64" name="Shape 61"/>
          <p:cNvSpPr/>
          <p:nvPr/>
        </p:nvSpPr>
        <p:spPr>
          <a:xfrm>
            <a:off x="5565539" y="4175187"/>
            <a:ext cx="523056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65" name="Shape 62"/>
          <p:cNvSpPr/>
          <p:nvPr/>
        </p:nvSpPr>
        <p:spPr>
          <a:xfrm>
            <a:off x="5565539" y="4175187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66" name="Text 63"/>
          <p:cNvSpPr/>
          <p:nvPr/>
        </p:nvSpPr>
        <p:spPr>
          <a:xfrm>
            <a:off x="5565539" y="4175187"/>
            <a:ext cx="523056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YOLOv5</a:t>
            </a:r>
            <a:endParaRPr lang="en-US" sz="732" dirty="0"/>
          </a:p>
        </p:txBody>
      </p:sp>
      <p:sp>
        <p:nvSpPr>
          <p:cNvPr id="67" name="Text 64"/>
          <p:cNvSpPr/>
          <p:nvPr/>
        </p:nvSpPr>
        <p:spPr>
          <a:xfrm>
            <a:off x="6607941" y="3917510"/>
            <a:ext cx="2035997" cy="688256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YOLOv5 best balance of accuracy and speed</a:t>
            </a:r>
            <a:endParaRPr lang="en-US" sz="889" dirty="0"/>
          </a:p>
        </p:txBody>
      </p:sp>
      <p:sp>
        <p:nvSpPr>
          <p:cNvPr id="68" name="Shape 65"/>
          <p:cNvSpPr/>
          <p:nvPr/>
        </p:nvSpPr>
        <p:spPr>
          <a:xfrm>
            <a:off x="500063" y="4677203"/>
            <a:ext cx="8143875" cy="676480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69" name="Text 66"/>
          <p:cNvSpPr/>
          <p:nvPr/>
        </p:nvSpPr>
        <p:spPr>
          <a:xfrm>
            <a:off x="628650" y="4777215"/>
            <a:ext cx="2593181" cy="31572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Edge Device Based Military Vehicle Detection from UAV</a:t>
            </a:r>
            <a:endParaRPr lang="en-US" sz="889" dirty="0"/>
          </a:p>
        </p:txBody>
      </p:sp>
      <p:sp>
        <p:nvSpPr>
          <p:cNvPr id="70" name="Text 67"/>
          <p:cNvSpPr/>
          <p:nvPr/>
        </p:nvSpPr>
        <p:spPr>
          <a:xfrm>
            <a:off x="628650" y="5114367"/>
            <a:ext cx="259318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i="1" dirty="0">
                <a:solidFill>
                  <a:srgbClr val="B0B0B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Various Authors</a:t>
            </a:r>
            <a:endParaRPr lang="en-US" sz="785" dirty="0"/>
          </a:p>
        </p:txBody>
      </p:sp>
      <p:sp>
        <p:nvSpPr>
          <p:cNvPr id="71" name="Text 68"/>
          <p:cNvSpPr/>
          <p:nvPr/>
        </p:nvSpPr>
        <p:spPr>
          <a:xfrm>
            <a:off x="3350419" y="4677203"/>
            <a:ext cx="977243" cy="676480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2021</a:t>
            </a:r>
            <a:endParaRPr lang="en-US" sz="889" dirty="0"/>
          </a:p>
        </p:txBody>
      </p:sp>
      <p:sp>
        <p:nvSpPr>
          <p:cNvPr id="72" name="Shape 69"/>
          <p:cNvSpPr/>
          <p:nvPr/>
        </p:nvSpPr>
        <p:spPr>
          <a:xfrm>
            <a:off x="4456249" y="4828282"/>
            <a:ext cx="840702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73" name="Shape 70"/>
          <p:cNvSpPr/>
          <p:nvPr/>
        </p:nvSpPr>
        <p:spPr>
          <a:xfrm>
            <a:off x="4456249" y="4828282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74" name="Text 71"/>
          <p:cNvSpPr/>
          <p:nvPr/>
        </p:nvSpPr>
        <p:spPr>
          <a:xfrm>
            <a:off x="4456249" y="4828282"/>
            <a:ext cx="840702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SSD MobileNet</a:t>
            </a:r>
            <a:endParaRPr lang="en-US" sz="732" dirty="0"/>
          </a:p>
        </p:txBody>
      </p:sp>
      <p:sp>
        <p:nvSpPr>
          <p:cNvPr id="75" name="Shape 72"/>
          <p:cNvSpPr/>
          <p:nvPr/>
        </p:nvSpPr>
        <p:spPr>
          <a:xfrm>
            <a:off x="5328540" y="4828282"/>
            <a:ext cx="757991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76" name="Shape 73"/>
          <p:cNvSpPr/>
          <p:nvPr/>
        </p:nvSpPr>
        <p:spPr>
          <a:xfrm>
            <a:off x="5328540" y="4828282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77" name="Text 74"/>
          <p:cNvSpPr/>
          <p:nvPr/>
        </p:nvSpPr>
        <p:spPr>
          <a:xfrm>
            <a:off x="5328540" y="4828282"/>
            <a:ext cx="757991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Tiny YOLO v3</a:t>
            </a:r>
            <a:endParaRPr lang="en-US" sz="732" dirty="0"/>
          </a:p>
        </p:txBody>
      </p:sp>
      <p:sp>
        <p:nvSpPr>
          <p:cNvPr id="78" name="Shape 75"/>
          <p:cNvSpPr/>
          <p:nvPr/>
        </p:nvSpPr>
        <p:spPr>
          <a:xfrm>
            <a:off x="4456249" y="5029730"/>
            <a:ext cx="747080" cy="172873"/>
          </a:xfrm>
          <a:prstGeom prst="rect">
            <a:avLst/>
          </a:prstGeom>
          <a:solidFill>
            <a:srgbClr val="0F3460">
              <a:alpha val="60000"/>
            </a:srgbClr>
          </a:solidFill>
          <a:ln/>
        </p:spPr>
      </p:sp>
      <p:sp>
        <p:nvSpPr>
          <p:cNvPr id="79" name="Shape 76"/>
          <p:cNvSpPr/>
          <p:nvPr/>
        </p:nvSpPr>
        <p:spPr>
          <a:xfrm>
            <a:off x="4456249" y="5029730"/>
            <a:ext cx="21431" cy="172873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80" name="Text 77"/>
          <p:cNvSpPr/>
          <p:nvPr/>
        </p:nvSpPr>
        <p:spPr>
          <a:xfrm>
            <a:off x="4456249" y="5029730"/>
            <a:ext cx="747080" cy="172873"/>
          </a:xfrm>
          <a:prstGeom prst="rect">
            <a:avLst/>
          </a:prstGeom>
          <a:noFill/>
          <a:ln/>
        </p:spPr>
        <p:txBody>
          <a:bodyPr wrap="none" lIns="85090" tIns="25527" rIns="85090" bIns="25527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Quantization</a:t>
            </a:r>
            <a:endParaRPr lang="en-US" sz="732" dirty="0"/>
          </a:p>
        </p:txBody>
      </p:sp>
      <p:sp>
        <p:nvSpPr>
          <p:cNvPr id="81" name="Text 78"/>
          <p:cNvSpPr/>
          <p:nvPr/>
        </p:nvSpPr>
        <p:spPr>
          <a:xfrm>
            <a:off x="6607941" y="4677203"/>
            <a:ext cx="2035997" cy="676480"/>
          </a:xfrm>
          <a:prstGeom prst="rect">
            <a:avLst/>
          </a:prstGeom>
          <a:noFill/>
          <a:ln/>
        </p:spPr>
        <p:txBody>
          <a:bodyPr wrap="square" lIns="153035" tIns="119126" rIns="153035" bIns="119126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optimization enables edge deployment</a:t>
            </a:r>
            <a:endParaRPr lang="en-US" sz="889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" y="57150"/>
            <a:ext cx="90297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" y="57150"/>
            <a:ext cx="90297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912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357188"/>
            <a:ext cx="8143875" cy="621506"/>
          </a:xfrm>
          <a:prstGeom prst="rect">
            <a:avLst/>
          </a:prstGeom>
          <a:noFill/>
          <a:ln/>
        </p:spPr>
        <p:txBody>
          <a:bodyPr wrap="none" lIns="0" tIns="0" rIns="0" bIns="102108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Established Baseline Performance Metrics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500063" y="1207294"/>
            <a:ext cx="1522902" cy="421481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5" name="Shape 2"/>
          <p:cNvSpPr/>
          <p:nvPr/>
        </p:nvSpPr>
        <p:spPr>
          <a:xfrm>
            <a:off x="500063" y="1614488"/>
            <a:ext cx="1522902" cy="14288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Text 3"/>
          <p:cNvSpPr/>
          <p:nvPr/>
        </p:nvSpPr>
        <p:spPr>
          <a:xfrm>
            <a:off x="500063" y="1207294"/>
            <a:ext cx="1522902" cy="421481"/>
          </a:xfrm>
          <a:prstGeom prst="rect">
            <a:avLst/>
          </a:prstGeom>
          <a:noFill/>
          <a:ln/>
        </p:spPr>
        <p:txBody>
          <a:bodyPr wrap="square" lIns="102108" tIns="127508" rIns="102108" bIns="127508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</a:t>
            </a:r>
            <a:endParaRPr lang="en-US" sz="942" dirty="0"/>
          </a:p>
        </p:txBody>
      </p:sp>
      <p:sp>
        <p:nvSpPr>
          <p:cNvPr id="7" name="Shape 4"/>
          <p:cNvSpPr/>
          <p:nvPr/>
        </p:nvSpPr>
        <p:spPr>
          <a:xfrm>
            <a:off x="2022965" y="1207294"/>
            <a:ext cx="953691" cy="421481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8" name="Shape 5"/>
          <p:cNvSpPr/>
          <p:nvPr/>
        </p:nvSpPr>
        <p:spPr>
          <a:xfrm>
            <a:off x="2022965" y="1614488"/>
            <a:ext cx="953691" cy="14288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9" name="Text 6"/>
          <p:cNvSpPr/>
          <p:nvPr/>
        </p:nvSpPr>
        <p:spPr>
          <a:xfrm>
            <a:off x="2022965" y="1207294"/>
            <a:ext cx="953691" cy="421481"/>
          </a:xfrm>
          <a:prstGeom prst="rect">
            <a:avLst/>
          </a:prstGeom>
          <a:noFill/>
          <a:ln/>
        </p:spPr>
        <p:txBody>
          <a:bodyPr wrap="square" lIns="102108" tIns="127508" rIns="102108" bIns="127508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mAP@0.5</a:t>
            </a:r>
            <a:endParaRPr lang="en-US" sz="942" dirty="0"/>
          </a:p>
        </p:txBody>
      </p:sp>
      <p:sp>
        <p:nvSpPr>
          <p:cNvPr id="10" name="Shape 7"/>
          <p:cNvSpPr/>
          <p:nvPr/>
        </p:nvSpPr>
        <p:spPr>
          <a:xfrm>
            <a:off x="2976656" y="1207294"/>
            <a:ext cx="1320757" cy="421481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1" name="Shape 8"/>
          <p:cNvSpPr/>
          <p:nvPr/>
        </p:nvSpPr>
        <p:spPr>
          <a:xfrm>
            <a:off x="2976656" y="1614488"/>
            <a:ext cx="1320757" cy="14288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12" name="Text 9"/>
          <p:cNvSpPr/>
          <p:nvPr/>
        </p:nvSpPr>
        <p:spPr>
          <a:xfrm>
            <a:off x="2976656" y="1207294"/>
            <a:ext cx="1320757" cy="421481"/>
          </a:xfrm>
          <a:prstGeom prst="rect">
            <a:avLst/>
          </a:prstGeom>
          <a:noFill/>
          <a:ln/>
        </p:spPr>
        <p:txBody>
          <a:bodyPr wrap="square" lIns="102108" tIns="127508" rIns="102108" bIns="127508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mAP@0.5:0.95</a:t>
            </a:r>
            <a:endParaRPr lang="en-US" sz="942" dirty="0"/>
          </a:p>
        </p:txBody>
      </p:sp>
      <p:sp>
        <p:nvSpPr>
          <p:cNvPr id="13" name="Shape 10"/>
          <p:cNvSpPr/>
          <p:nvPr/>
        </p:nvSpPr>
        <p:spPr>
          <a:xfrm>
            <a:off x="4297412" y="1207294"/>
            <a:ext cx="1492318" cy="421481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4" name="Shape 11"/>
          <p:cNvSpPr/>
          <p:nvPr/>
        </p:nvSpPr>
        <p:spPr>
          <a:xfrm>
            <a:off x="4297412" y="1614488"/>
            <a:ext cx="1492318" cy="14288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15" name="Text 12"/>
          <p:cNvSpPr/>
          <p:nvPr/>
        </p:nvSpPr>
        <p:spPr>
          <a:xfrm>
            <a:off x="4297412" y="1207294"/>
            <a:ext cx="1492318" cy="421481"/>
          </a:xfrm>
          <a:prstGeom prst="rect">
            <a:avLst/>
          </a:prstGeom>
          <a:noFill/>
          <a:ln/>
        </p:spPr>
        <p:txBody>
          <a:bodyPr wrap="square" lIns="102108" tIns="127508" rIns="102108" bIns="127508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Inference Speed</a:t>
            </a:r>
            <a:endParaRPr lang="en-US" sz="942" dirty="0"/>
          </a:p>
        </p:txBody>
      </p:sp>
      <p:sp>
        <p:nvSpPr>
          <p:cNvPr id="16" name="Shape 13"/>
          <p:cNvSpPr/>
          <p:nvPr/>
        </p:nvSpPr>
        <p:spPr>
          <a:xfrm>
            <a:off x="5789730" y="1207294"/>
            <a:ext cx="1053926" cy="421481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7" name="Shape 14"/>
          <p:cNvSpPr/>
          <p:nvPr/>
        </p:nvSpPr>
        <p:spPr>
          <a:xfrm>
            <a:off x="5789730" y="1614488"/>
            <a:ext cx="1053926" cy="14288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18" name="Text 15"/>
          <p:cNvSpPr/>
          <p:nvPr/>
        </p:nvSpPr>
        <p:spPr>
          <a:xfrm>
            <a:off x="5789730" y="1207294"/>
            <a:ext cx="1053926" cy="421481"/>
          </a:xfrm>
          <a:prstGeom prst="rect">
            <a:avLst/>
          </a:prstGeom>
          <a:noFill/>
          <a:ln/>
        </p:spPr>
        <p:txBody>
          <a:bodyPr wrap="square" lIns="102108" tIns="127508" rIns="102108" bIns="127508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Size</a:t>
            </a:r>
            <a:endParaRPr lang="en-US" sz="942" dirty="0"/>
          </a:p>
        </p:txBody>
      </p:sp>
      <p:sp>
        <p:nvSpPr>
          <p:cNvPr id="19" name="Shape 16"/>
          <p:cNvSpPr/>
          <p:nvPr/>
        </p:nvSpPr>
        <p:spPr>
          <a:xfrm>
            <a:off x="6843657" y="1207294"/>
            <a:ext cx="1800281" cy="421481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20" name="Shape 17"/>
          <p:cNvSpPr/>
          <p:nvPr/>
        </p:nvSpPr>
        <p:spPr>
          <a:xfrm>
            <a:off x="6843657" y="1614488"/>
            <a:ext cx="1800281" cy="14288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21" name="Text 18"/>
          <p:cNvSpPr/>
          <p:nvPr/>
        </p:nvSpPr>
        <p:spPr>
          <a:xfrm>
            <a:off x="6843657" y="1207294"/>
            <a:ext cx="1800281" cy="421481"/>
          </a:xfrm>
          <a:prstGeom prst="rect">
            <a:avLst/>
          </a:prstGeom>
          <a:noFill/>
          <a:ln/>
        </p:spPr>
        <p:txBody>
          <a:bodyPr wrap="square" lIns="102108" tIns="127508" rIns="102108" bIns="127508" rtlCol="0" anchor="ctr">
            <a:spAutoFit/>
          </a:bodyPr>
          <a:lstStyle/>
          <a:p>
            <a:pPr algn="l" indent="0" marL="0">
              <a:buNone/>
            </a:pPr>
            <a:r>
              <a:rPr lang="en-US" sz="94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Best Use Case</a:t>
            </a:r>
            <a:endParaRPr lang="en-US" sz="942" dirty="0"/>
          </a:p>
        </p:txBody>
      </p:sp>
      <p:sp>
        <p:nvSpPr>
          <p:cNvPr id="22" name="Shape 19"/>
          <p:cNvSpPr/>
          <p:nvPr/>
        </p:nvSpPr>
        <p:spPr>
          <a:xfrm>
            <a:off x="500063" y="1614488"/>
            <a:ext cx="8143875" cy="360759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23" name="Text 20"/>
          <p:cNvSpPr/>
          <p:nvPr/>
        </p:nvSpPr>
        <p:spPr>
          <a:xfrm>
            <a:off x="500063" y="1614488"/>
            <a:ext cx="1522902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YOLOv8-large</a:t>
            </a:r>
            <a:endParaRPr lang="en-US" sz="889" dirty="0"/>
          </a:p>
        </p:txBody>
      </p:sp>
      <p:sp>
        <p:nvSpPr>
          <p:cNvPr id="24" name="Text 21"/>
          <p:cNvSpPr/>
          <p:nvPr/>
        </p:nvSpPr>
        <p:spPr>
          <a:xfrm>
            <a:off x="2022965" y="1614488"/>
            <a:ext cx="95369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85-90%</a:t>
            </a:r>
            <a:endParaRPr lang="en-US" sz="889" dirty="0"/>
          </a:p>
        </p:txBody>
      </p:sp>
      <p:sp>
        <p:nvSpPr>
          <p:cNvPr id="25" name="Text 22"/>
          <p:cNvSpPr/>
          <p:nvPr/>
        </p:nvSpPr>
        <p:spPr>
          <a:xfrm>
            <a:off x="2976656" y="1614488"/>
            <a:ext cx="1320757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65-70%</a:t>
            </a:r>
            <a:endParaRPr lang="en-US" sz="889" dirty="0"/>
          </a:p>
        </p:txBody>
      </p:sp>
      <p:sp>
        <p:nvSpPr>
          <p:cNvPr id="26" name="Text 23"/>
          <p:cNvSpPr/>
          <p:nvPr/>
        </p:nvSpPr>
        <p:spPr>
          <a:xfrm>
            <a:off x="4297412" y="1614488"/>
            <a:ext cx="1492318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30-60 FPS</a:t>
            </a:r>
            <a:endParaRPr lang="en-US" sz="889" dirty="0"/>
          </a:p>
        </p:txBody>
      </p:sp>
      <p:sp>
        <p:nvSpPr>
          <p:cNvPr id="27" name="Text 24"/>
          <p:cNvSpPr/>
          <p:nvPr/>
        </p:nvSpPr>
        <p:spPr>
          <a:xfrm>
            <a:off x="5789730" y="1614488"/>
            <a:ext cx="1053926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~90 MB</a:t>
            </a:r>
            <a:endParaRPr lang="en-US" sz="889" dirty="0"/>
          </a:p>
        </p:txBody>
      </p:sp>
      <p:sp>
        <p:nvSpPr>
          <p:cNvPr id="28" name="Text 25"/>
          <p:cNvSpPr/>
          <p:nvPr/>
        </p:nvSpPr>
        <p:spPr>
          <a:xfrm>
            <a:off x="6843657" y="1614488"/>
            <a:ext cx="180028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detection</a:t>
            </a:r>
            <a:endParaRPr lang="en-US" sz="889" dirty="0"/>
          </a:p>
        </p:txBody>
      </p:sp>
      <p:sp>
        <p:nvSpPr>
          <p:cNvPr id="29" name="Shape 26"/>
          <p:cNvSpPr/>
          <p:nvPr/>
        </p:nvSpPr>
        <p:spPr>
          <a:xfrm>
            <a:off x="500063" y="1975247"/>
            <a:ext cx="8143875" cy="360759"/>
          </a:xfrm>
          <a:prstGeom prst="rect">
            <a:avLst/>
          </a:prstGeom>
          <a:solidFill>
            <a:srgbClr val="0F3460">
              <a:alpha val="35000"/>
            </a:srgbClr>
          </a:solidFill>
          <a:ln/>
        </p:spPr>
      </p:sp>
      <p:sp>
        <p:nvSpPr>
          <p:cNvPr id="30" name="Text 27"/>
          <p:cNvSpPr/>
          <p:nvPr/>
        </p:nvSpPr>
        <p:spPr>
          <a:xfrm>
            <a:off x="500063" y="1975247"/>
            <a:ext cx="1522902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YOLOv5-large</a:t>
            </a:r>
            <a:endParaRPr lang="en-US" sz="889" dirty="0"/>
          </a:p>
        </p:txBody>
      </p:sp>
      <p:sp>
        <p:nvSpPr>
          <p:cNvPr id="31" name="Text 28"/>
          <p:cNvSpPr/>
          <p:nvPr/>
        </p:nvSpPr>
        <p:spPr>
          <a:xfrm>
            <a:off x="2022965" y="1975247"/>
            <a:ext cx="95369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80-85%</a:t>
            </a:r>
            <a:endParaRPr lang="en-US" sz="889" dirty="0"/>
          </a:p>
        </p:txBody>
      </p:sp>
      <p:sp>
        <p:nvSpPr>
          <p:cNvPr id="32" name="Text 29"/>
          <p:cNvSpPr/>
          <p:nvPr/>
        </p:nvSpPr>
        <p:spPr>
          <a:xfrm>
            <a:off x="2976656" y="1975247"/>
            <a:ext cx="1320757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60-65%</a:t>
            </a:r>
            <a:endParaRPr lang="en-US" sz="889" dirty="0"/>
          </a:p>
        </p:txBody>
      </p:sp>
      <p:sp>
        <p:nvSpPr>
          <p:cNvPr id="33" name="Text 30"/>
          <p:cNvSpPr/>
          <p:nvPr/>
        </p:nvSpPr>
        <p:spPr>
          <a:xfrm>
            <a:off x="4297412" y="1975247"/>
            <a:ext cx="1492318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40-80 FPS</a:t>
            </a:r>
            <a:endParaRPr lang="en-US" sz="889" dirty="0"/>
          </a:p>
        </p:txBody>
      </p:sp>
      <p:sp>
        <p:nvSpPr>
          <p:cNvPr id="34" name="Text 31"/>
          <p:cNvSpPr/>
          <p:nvPr/>
        </p:nvSpPr>
        <p:spPr>
          <a:xfrm>
            <a:off x="5789730" y="1975247"/>
            <a:ext cx="1053926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~90 MB</a:t>
            </a:r>
            <a:endParaRPr lang="en-US" sz="889" dirty="0"/>
          </a:p>
        </p:txBody>
      </p:sp>
      <p:sp>
        <p:nvSpPr>
          <p:cNvPr id="35" name="Text 32"/>
          <p:cNvSpPr/>
          <p:nvPr/>
        </p:nvSpPr>
        <p:spPr>
          <a:xfrm>
            <a:off x="6843657" y="1975247"/>
            <a:ext cx="180028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Balanced performance</a:t>
            </a:r>
            <a:endParaRPr lang="en-US" sz="889" dirty="0"/>
          </a:p>
        </p:txBody>
      </p:sp>
      <p:sp>
        <p:nvSpPr>
          <p:cNvPr id="36" name="Shape 33"/>
          <p:cNvSpPr/>
          <p:nvPr/>
        </p:nvSpPr>
        <p:spPr>
          <a:xfrm>
            <a:off x="500063" y="2336006"/>
            <a:ext cx="8143875" cy="360759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37" name="Text 34"/>
          <p:cNvSpPr/>
          <p:nvPr/>
        </p:nvSpPr>
        <p:spPr>
          <a:xfrm>
            <a:off x="500063" y="2336006"/>
            <a:ext cx="1522902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Mask R-CNN</a:t>
            </a:r>
            <a:endParaRPr lang="en-US" sz="889" dirty="0"/>
          </a:p>
        </p:txBody>
      </p:sp>
      <p:sp>
        <p:nvSpPr>
          <p:cNvPr id="38" name="Text 35"/>
          <p:cNvSpPr/>
          <p:nvPr/>
        </p:nvSpPr>
        <p:spPr>
          <a:xfrm>
            <a:off x="2022965" y="2336006"/>
            <a:ext cx="95369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88-92%</a:t>
            </a:r>
            <a:endParaRPr lang="en-US" sz="889" dirty="0"/>
          </a:p>
        </p:txBody>
      </p:sp>
      <p:sp>
        <p:nvSpPr>
          <p:cNvPr id="39" name="Text 36"/>
          <p:cNvSpPr/>
          <p:nvPr/>
        </p:nvSpPr>
        <p:spPr>
          <a:xfrm>
            <a:off x="2976656" y="2336006"/>
            <a:ext cx="1320757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70-75%</a:t>
            </a:r>
            <a:endParaRPr lang="en-US" sz="889" dirty="0"/>
          </a:p>
        </p:txBody>
      </p:sp>
      <p:sp>
        <p:nvSpPr>
          <p:cNvPr id="40" name="Text 37"/>
          <p:cNvSpPr/>
          <p:nvPr/>
        </p:nvSpPr>
        <p:spPr>
          <a:xfrm>
            <a:off x="4297412" y="2336006"/>
            <a:ext cx="1492318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5-10 FPS</a:t>
            </a:r>
            <a:endParaRPr lang="en-US" sz="889" dirty="0"/>
          </a:p>
        </p:txBody>
      </p:sp>
      <p:sp>
        <p:nvSpPr>
          <p:cNvPr id="41" name="Text 38"/>
          <p:cNvSpPr/>
          <p:nvPr/>
        </p:nvSpPr>
        <p:spPr>
          <a:xfrm>
            <a:off x="5789730" y="2336006"/>
            <a:ext cx="1053926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~250 MB</a:t>
            </a:r>
            <a:endParaRPr lang="en-US" sz="889" dirty="0"/>
          </a:p>
        </p:txBody>
      </p:sp>
      <p:sp>
        <p:nvSpPr>
          <p:cNvPr id="42" name="Text 39"/>
          <p:cNvSpPr/>
          <p:nvPr/>
        </p:nvSpPr>
        <p:spPr>
          <a:xfrm>
            <a:off x="6843657" y="2336006"/>
            <a:ext cx="180028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High-precision analysis</a:t>
            </a:r>
            <a:endParaRPr lang="en-US" sz="889" dirty="0"/>
          </a:p>
        </p:txBody>
      </p:sp>
      <p:sp>
        <p:nvSpPr>
          <p:cNvPr id="43" name="Shape 40"/>
          <p:cNvSpPr/>
          <p:nvPr/>
        </p:nvSpPr>
        <p:spPr>
          <a:xfrm>
            <a:off x="500063" y="2696766"/>
            <a:ext cx="8143875" cy="360759"/>
          </a:xfrm>
          <a:prstGeom prst="rect">
            <a:avLst/>
          </a:prstGeom>
          <a:solidFill>
            <a:srgbClr val="0F3460">
              <a:alpha val="35000"/>
            </a:srgbClr>
          </a:solidFill>
          <a:ln/>
        </p:spPr>
      </p:sp>
      <p:sp>
        <p:nvSpPr>
          <p:cNvPr id="44" name="Text 41"/>
          <p:cNvSpPr/>
          <p:nvPr/>
        </p:nvSpPr>
        <p:spPr>
          <a:xfrm>
            <a:off x="500063" y="2696766"/>
            <a:ext cx="1522902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Tiny YOLO v3</a:t>
            </a:r>
            <a:endParaRPr lang="en-US" sz="889" dirty="0"/>
          </a:p>
        </p:txBody>
      </p:sp>
      <p:sp>
        <p:nvSpPr>
          <p:cNvPr id="45" name="Text 42"/>
          <p:cNvSpPr/>
          <p:nvPr/>
        </p:nvSpPr>
        <p:spPr>
          <a:xfrm>
            <a:off x="2022965" y="2696766"/>
            <a:ext cx="95369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70-75%</a:t>
            </a:r>
            <a:endParaRPr lang="en-US" sz="889" dirty="0"/>
          </a:p>
        </p:txBody>
      </p:sp>
      <p:sp>
        <p:nvSpPr>
          <p:cNvPr id="46" name="Text 43"/>
          <p:cNvSpPr/>
          <p:nvPr/>
        </p:nvSpPr>
        <p:spPr>
          <a:xfrm>
            <a:off x="2976656" y="2696766"/>
            <a:ext cx="1320757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50-55%</a:t>
            </a:r>
            <a:endParaRPr lang="en-US" sz="889" dirty="0"/>
          </a:p>
        </p:txBody>
      </p:sp>
      <p:sp>
        <p:nvSpPr>
          <p:cNvPr id="47" name="Text 44"/>
          <p:cNvSpPr/>
          <p:nvPr/>
        </p:nvSpPr>
        <p:spPr>
          <a:xfrm>
            <a:off x="4297412" y="2696766"/>
            <a:ext cx="1492318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100+ FPS</a:t>
            </a:r>
            <a:endParaRPr lang="en-US" sz="889" dirty="0"/>
          </a:p>
        </p:txBody>
      </p:sp>
      <p:sp>
        <p:nvSpPr>
          <p:cNvPr id="48" name="Text 45"/>
          <p:cNvSpPr/>
          <p:nvPr/>
        </p:nvSpPr>
        <p:spPr>
          <a:xfrm>
            <a:off x="5789730" y="2696766"/>
            <a:ext cx="1053926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~35 MB</a:t>
            </a:r>
            <a:endParaRPr lang="en-US" sz="889" dirty="0"/>
          </a:p>
        </p:txBody>
      </p:sp>
      <p:sp>
        <p:nvSpPr>
          <p:cNvPr id="49" name="Text 46"/>
          <p:cNvSpPr/>
          <p:nvPr/>
        </p:nvSpPr>
        <p:spPr>
          <a:xfrm>
            <a:off x="6843657" y="2696766"/>
            <a:ext cx="180028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Edge deployment</a:t>
            </a:r>
            <a:endParaRPr lang="en-US" sz="889" dirty="0"/>
          </a:p>
        </p:txBody>
      </p:sp>
      <p:sp>
        <p:nvSpPr>
          <p:cNvPr id="50" name="Shape 47"/>
          <p:cNvSpPr/>
          <p:nvPr/>
        </p:nvSpPr>
        <p:spPr>
          <a:xfrm>
            <a:off x="500063" y="3057525"/>
            <a:ext cx="8143875" cy="360759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sp>
        <p:nvSpPr>
          <p:cNvPr id="51" name="Text 48"/>
          <p:cNvSpPr/>
          <p:nvPr/>
        </p:nvSpPr>
        <p:spPr>
          <a:xfrm>
            <a:off x="500063" y="3057525"/>
            <a:ext cx="1522902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SSD MobileNet v2</a:t>
            </a:r>
            <a:endParaRPr lang="en-US" sz="889" dirty="0"/>
          </a:p>
        </p:txBody>
      </p:sp>
      <p:sp>
        <p:nvSpPr>
          <p:cNvPr id="52" name="Text 49"/>
          <p:cNvSpPr/>
          <p:nvPr/>
        </p:nvSpPr>
        <p:spPr>
          <a:xfrm>
            <a:off x="2022965" y="3057525"/>
            <a:ext cx="95369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75-80%</a:t>
            </a:r>
            <a:endParaRPr lang="en-US" sz="889" dirty="0"/>
          </a:p>
        </p:txBody>
      </p:sp>
      <p:sp>
        <p:nvSpPr>
          <p:cNvPr id="53" name="Text 50"/>
          <p:cNvSpPr/>
          <p:nvPr/>
        </p:nvSpPr>
        <p:spPr>
          <a:xfrm>
            <a:off x="2976656" y="3057525"/>
            <a:ext cx="1320757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55-60%</a:t>
            </a:r>
            <a:endParaRPr lang="en-US" sz="889" dirty="0"/>
          </a:p>
        </p:txBody>
      </p:sp>
      <p:sp>
        <p:nvSpPr>
          <p:cNvPr id="54" name="Text 51"/>
          <p:cNvSpPr/>
          <p:nvPr/>
        </p:nvSpPr>
        <p:spPr>
          <a:xfrm>
            <a:off x="4297412" y="3057525"/>
            <a:ext cx="1492318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60-90 FPS</a:t>
            </a:r>
            <a:endParaRPr lang="en-US" sz="889" dirty="0"/>
          </a:p>
        </p:txBody>
      </p:sp>
      <p:sp>
        <p:nvSpPr>
          <p:cNvPr id="55" name="Text 52"/>
          <p:cNvSpPr/>
          <p:nvPr/>
        </p:nvSpPr>
        <p:spPr>
          <a:xfrm>
            <a:off x="5789730" y="3057525"/>
            <a:ext cx="1053926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~50 MB</a:t>
            </a:r>
            <a:endParaRPr lang="en-US" sz="889" dirty="0"/>
          </a:p>
        </p:txBody>
      </p:sp>
      <p:sp>
        <p:nvSpPr>
          <p:cNvPr id="56" name="Text 53"/>
          <p:cNvSpPr/>
          <p:nvPr/>
        </p:nvSpPr>
        <p:spPr>
          <a:xfrm>
            <a:off x="6843657" y="3057525"/>
            <a:ext cx="1800281" cy="360759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Mobile devices</a:t>
            </a:r>
            <a:endParaRPr lang="en-US" sz="889" dirty="0"/>
          </a:p>
        </p:txBody>
      </p:sp>
      <p:sp>
        <p:nvSpPr>
          <p:cNvPr id="57" name="Text 54"/>
          <p:cNvSpPr/>
          <p:nvPr/>
        </p:nvSpPr>
        <p:spPr>
          <a:xfrm>
            <a:off x="500063" y="3596878"/>
            <a:ext cx="8143875" cy="1828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Metrics Explained:</a:t>
            </a:r>
            <a:endParaRPr lang="en-US" sz="837" dirty="0"/>
          </a:p>
        </p:txBody>
      </p:sp>
      <p:sp>
        <p:nvSpPr>
          <p:cNvPr id="58" name="Text 55"/>
          <p:cNvSpPr/>
          <p:nvPr/>
        </p:nvSpPr>
        <p:spPr>
          <a:xfrm>
            <a:off x="500063" y="3849393"/>
            <a:ext cx="5438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mAP@0.5:</a:t>
            </a:r>
            <a:endParaRPr lang="en-US" sz="837" dirty="0"/>
          </a:p>
        </p:txBody>
      </p:sp>
      <p:sp>
        <p:nvSpPr>
          <p:cNvPr id="59" name="Text 56"/>
          <p:cNvSpPr/>
          <p:nvPr/>
        </p:nvSpPr>
        <p:spPr>
          <a:xfrm>
            <a:off x="1043908" y="3849393"/>
            <a:ext cx="43963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Mean Average Precision at IoU threshold 0.5 (standard metric for object detection) • </a:t>
            </a:r>
            <a:endParaRPr lang="en-US" sz="837" dirty="0"/>
          </a:p>
        </p:txBody>
      </p:sp>
      <p:sp>
        <p:nvSpPr>
          <p:cNvPr id="60" name="Text 57"/>
          <p:cNvSpPr/>
          <p:nvPr/>
        </p:nvSpPr>
        <p:spPr>
          <a:xfrm>
            <a:off x="5440245" y="3849393"/>
            <a:ext cx="80124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mAP@0.5:0.95:</a:t>
            </a:r>
            <a:endParaRPr lang="en-US" sz="837" dirty="0"/>
          </a:p>
        </p:txBody>
      </p:sp>
      <p:sp>
        <p:nvSpPr>
          <p:cNvPr id="61" name="Text 58"/>
          <p:cNvSpPr/>
          <p:nvPr/>
        </p:nvSpPr>
        <p:spPr>
          <a:xfrm>
            <a:off x="6241489" y="3849393"/>
            <a:ext cx="18537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Stricter metric averaged across IoU </a:t>
            </a:r>
            <a:endParaRPr lang="en-US" sz="837" dirty="0"/>
          </a:p>
        </p:txBody>
      </p:sp>
      <p:sp>
        <p:nvSpPr>
          <p:cNvPr id="62" name="Text 59"/>
          <p:cNvSpPr/>
          <p:nvPr/>
        </p:nvSpPr>
        <p:spPr>
          <a:xfrm>
            <a:off x="500063" y="4032256"/>
            <a:ext cx="150808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thresholds from 0.5 to 0.95 • </a:t>
            </a:r>
            <a:endParaRPr lang="en-US" sz="837" dirty="0"/>
          </a:p>
        </p:txBody>
      </p:sp>
      <p:sp>
        <p:nvSpPr>
          <p:cNvPr id="63" name="Text 60"/>
          <p:cNvSpPr/>
          <p:nvPr/>
        </p:nvSpPr>
        <p:spPr>
          <a:xfrm>
            <a:off x="2008147" y="4032256"/>
            <a:ext cx="9051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Inference Speed:</a:t>
            </a:r>
            <a:endParaRPr lang="en-US" sz="837" dirty="0"/>
          </a:p>
        </p:txBody>
      </p:sp>
      <p:sp>
        <p:nvSpPr>
          <p:cNvPr id="64" name="Text 61"/>
          <p:cNvSpPr/>
          <p:nvPr/>
        </p:nvSpPr>
        <p:spPr>
          <a:xfrm>
            <a:off x="2913311" y="4032256"/>
            <a:ext cx="34101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Frames per second on typical GPU hardware (NVIDIA RTX 3090) • </a:t>
            </a:r>
            <a:endParaRPr lang="en-US" sz="837" dirty="0"/>
          </a:p>
        </p:txBody>
      </p:sp>
      <p:sp>
        <p:nvSpPr>
          <p:cNvPr id="65" name="Text 62"/>
          <p:cNvSpPr/>
          <p:nvPr/>
        </p:nvSpPr>
        <p:spPr>
          <a:xfrm>
            <a:off x="6323447" y="4032256"/>
            <a:ext cx="60786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Size:</a:t>
            </a:r>
            <a:endParaRPr lang="en-US" sz="837" dirty="0"/>
          </a:p>
        </p:txBody>
      </p:sp>
      <p:sp>
        <p:nvSpPr>
          <p:cNvPr id="66" name="Text 63"/>
          <p:cNvSpPr/>
          <p:nvPr/>
        </p:nvSpPr>
        <p:spPr>
          <a:xfrm>
            <a:off x="6931307" y="4032256"/>
            <a:ext cx="131880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File size of trained model </a:t>
            </a:r>
            <a:endParaRPr lang="en-US" sz="837" dirty="0"/>
          </a:p>
        </p:txBody>
      </p:sp>
      <p:sp>
        <p:nvSpPr>
          <p:cNvPr id="67" name="Text 64"/>
          <p:cNvSpPr/>
          <p:nvPr/>
        </p:nvSpPr>
        <p:spPr>
          <a:xfrm>
            <a:off x="500063" y="4215119"/>
            <a:ext cx="40292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weights </a:t>
            </a:r>
            <a:endParaRPr lang="en-US" sz="837" dirty="0"/>
          </a:p>
        </p:txBody>
      </p:sp>
      <p:sp>
        <p:nvSpPr>
          <p:cNvPr id="68" name="Text 65"/>
          <p:cNvSpPr/>
          <p:nvPr/>
        </p:nvSpPr>
        <p:spPr>
          <a:xfrm>
            <a:off x="500063" y="4492637"/>
            <a:ext cx="8143875" cy="1828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Source:</a:t>
            </a:r>
            <a:endParaRPr lang="en-US" sz="837" dirty="0"/>
          </a:p>
        </p:txBody>
      </p:sp>
      <p:sp>
        <p:nvSpPr>
          <p:cNvPr id="69" name="Text 66"/>
          <p:cNvSpPr/>
          <p:nvPr/>
        </p:nvSpPr>
        <p:spPr>
          <a:xfrm>
            <a:off x="500063" y="4745152"/>
            <a:ext cx="776930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Metrics compiled from ADOMVI repository (Renault, 2024), Detectron2 MVD project (Narcisse, 2023), IEEE papers on YOLOv5/v8 military detection, and </a:t>
            </a:r>
            <a:endParaRPr lang="en-US" sz="837" dirty="0"/>
          </a:p>
        </p:txBody>
      </p:sp>
      <p:sp>
        <p:nvSpPr>
          <p:cNvPr id="70" name="Text 67"/>
          <p:cNvSpPr/>
          <p:nvPr/>
        </p:nvSpPr>
        <p:spPr>
          <a:xfrm>
            <a:off x="500063" y="4928015"/>
            <a:ext cx="27346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Springer research on edge deployment optimization. 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8290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0063" y="357188"/>
            <a:ext cx="8143875" cy="621506"/>
          </a:xfrm>
          <a:prstGeom prst="rect">
            <a:avLst/>
          </a:prstGeom>
          <a:noFill/>
          <a:ln/>
        </p:spPr>
        <p:txBody>
          <a:bodyPr wrap="none" lIns="0" tIns="0" rIns="0" bIns="102108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Comparative Analysis of Approaches</a:t>
            </a:r>
            <a:endParaRPr lang="en-US" sz="2700" dirty="0"/>
          </a:p>
        </p:txBody>
      </p:sp>
      <p:sp>
        <p:nvSpPr>
          <p:cNvPr id="4" name="Shape 1"/>
          <p:cNvSpPr/>
          <p:nvPr/>
        </p:nvSpPr>
        <p:spPr>
          <a:xfrm>
            <a:off x="500063" y="1207294"/>
            <a:ext cx="4563042" cy="1403747"/>
          </a:xfrm>
          <a:prstGeom prst="rect">
            <a:avLst/>
          </a:prstGeom>
          <a:solidFill>
            <a:srgbClr val="0F3460">
              <a:alpha val="10000"/>
            </a:srgbClr>
          </a:solidFill>
          <a:ln/>
        </p:spPr>
      </p:sp>
      <p:sp>
        <p:nvSpPr>
          <p:cNvPr id="5" name="Text 2"/>
          <p:cNvSpPr/>
          <p:nvPr/>
        </p:nvSpPr>
        <p:spPr>
          <a:xfrm>
            <a:off x="678656" y="1350169"/>
            <a:ext cx="721044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463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YOLOv8</a:t>
            </a:r>
            <a:endParaRPr lang="en-US" sz="1463" dirty="0"/>
          </a:p>
        </p:txBody>
      </p:sp>
      <p:sp>
        <p:nvSpPr>
          <p:cNvPr id="6" name="Shape 3"/>
          <p:cNvSpPr/>
          <p:nvPr/>
        </p:nvSpPr>
        <p:spPr>
          <a:xfrm>
            <a:off x="3732916" y="1378744"/>
            <a:ext cx="1151595" cy="221456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7" name="Text 4"/>
          <p:cNvSpPr/>
          <p:nvPr/>
        </p:nvSpPr>
        <p:spPr>
          <a:xfrm>
            <a:off x="3732916" y="1378744"/>
            <a:ext cx="1151595" cy="221456"/>
          </a:xfrm>
          <a:prstGeom prst="rect">
            <a:avLst/>
          </a:prstGeom>
          <a:noFill/>
          <a:ln/>
        </p:spPr>
        <p:txBody>
          <a:bodyPr wrap="none" lIns="102108" tIns="42545" rIns="102108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Detection</a:t>
            </a:r>
            <a:endParaRPr lang="en-US" sz="732" dirty="0"/>
          </a:p>
        </p:txBody>
      </p:sp>
      <p:sp>
        <p:nvSpPr>
          <p:cNvPr id="8" name="Text 5"/>
          <p:cNvSpPr/>
          <p:nvPr/>
        </p:nvSpPr>
        <p:spPr>
          <a:xfrm>
            <a:off x="678656" y="1714500"/>
            <a:ext cx="2049335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Strengths</a:t>
            </a:r>
            <a:endParaRPr lang="en-US" sz="889" dirty="0"/>
          </a:p>
        </p:txBody>
      </p:sp>
      <p:sp>
        <p:nvSpPr>
          <p:cNvPr id="9" name="Text 6"/>
          <p:cNvSpPr/>
          <p:nvPr/>
        </p:nvSpPr>
        <p:spPr>
          <a:xfrm>
            <a:off x="678656" y="1953816"/>
            <a:ext cx="204933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30-60 FPS real-time performance, 85-90% mAP accuracy, edge-friendly deployment, single-stage simplicity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2835148" y="1714500"/>
            <a:ext cx="2049363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Weaknesses</a:t>
            </a:r>
            <a:endParaRPr lang="en-US" sz="889" dirty="0"/>
          </a:p>
        </p:txBody>
      </p:sp>
      <p:sp>
        <p:nvSpPr>
          <p:cNvPr id="11" name="Text 8"/>
          <p:cNvSpPr/>
          <p:nvPr/>
        </p:nvSpPr>
        <p:spPr>
          <a:xfrm>
            <a:off x="2835148" y="1953816"/>
            <a:ext cx="204936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Bounding boxes only, struggles with small objects, less robust for heavy occlusion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500063" y="2753916"/>
            <a:ext cx="4563042" cy="1403747"/>
          </a:xfrm>
          <a:prstGeom prst="rect">
            <a:avLst/>
          </a:prstGeom>
          <a:solidFill>
            <a:srgbClr val="0F3460">
              <a:alpha val="10000"/>
            </a:srgbClr>
          </a:solidFill>
          <a:ln/>
        </p:spPr>
      </p:sp>
      <p:sp>
        <p:nvSpPr>
          <p:cNvPr id="13" name="Text 10"/>
          <p:cNvSpPr/>
          <p:nvPr/>
        </p:nvSpPr>
        <p:spPr>
          <a:xfrm>
            <a:off x="678656" y="2896791"/>
            <a:ext cx="1145818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463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Mask R-CNN</a:t>
            </a:r>
            <a:endParaRPr lang="en-US" sz="1463" dirty="0"/>
          </a:p>
        </p:txBody>
      </p:sp>
      <p:sp>
        <p:nvSpPr>
          <p:cNvPr id="14" name="Shape 11"/>
          <p:cNvSpPr/>
          <p:nvPr/>
        </p:nvSpPr>
        <p:spPr>
          <a:xfrm>
            <a:off x="4011857" y="2925366"/>
            <a:ext cx="872654" cy="221456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15" name="Text 12"/>
          <p:cNvSpPr/>
          <p:nvPr/>
        </p:nvSpPr>
        <p:spPr>
          <a:xfrm>
            <a:off x="4011857" y="2925366"/>
            <a:ext cx="872654" cy="221456"/>
          </a:xfrm>
          <a:prstGeom prst="rect">
            <a:avLst/>
          </a:prstGeom>
          <a:noFill/>
          <a:ln/>
        </p:spPr>
        <p:txBody>
          <a:bodyPr wrap="none" lIns="102108" tIns="42545" rIns="102108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High Precision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678656" y="3261122"/>
            <a:ext cx="2049335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Strengths</a:t>
            </a:r>
            <a:endParaRPr lang="en-US" sz="889" dirty="0"/>
          </a:p>
        </p:txBody>
      </p:sp>
      <p:sp>
        <p:nvSpPr>
          <p:cNvPr id="17" name="Text 14"/>
          <p:cNvSpPr/>
          <p:nvPr/>
        </p:nvSpPr>
        <p:spPr>
          <a:xfrm>
            <a:off x="678656" y="3500438"/>
            <a:ext cx="204933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88-92% mAP accuracy, pixel-level segmentation, excellent occlusion handling, precise boundaries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2835148" y="3261122"/>
            <a:ext cx="2049363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Weaknesses</a:t>
            </a:r>
            <a:endParaRPr lang="en-US" sz="889" dirty="0"/>
          </a:p>
        </p:txBody>
      </p:sp>
      <p:sp>
        <p:nvSpPr>
          <p:cNvPr id="19" name="Text 16"/>
          <p:cNvSpPr/>
          <p:nvPr/>
        </p:nvSpPr>
        <p:spPr>
          <a:xfrm>
            <a:off x="2835148" y="3500438"/>
            <a:ext cx="204936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Slow 5-10 FPS speed, large 250 MB model, complex deployment, high GPU requirements</a:t>
            </a:r>
            <a:endParaRPr lang="en-US" sz="837" dirty="0"/>
          </a:p>
        </p:txBody>
      </p:sp>
      <p:sp>
        <p:nvSpPr>
          <p:cNvPr id="20" name="Shape 17"/>
          <p:cNvSpPr/>
          <p:nvPr/>
        </p:nvSpPr>
        <p:spPr>
          <a:xfrm>
            <a:off x="500063" y="4300538"/>
            <a:ext cx="4563042" cy="1403747"/>
          </a:xfrm>
          <a:prstGeom prst="rect">
            <a:avLst/>
          </a:prstGeom>
          <a:solidFill>
            <a:srgbClr val="0F3460">
              <a:alpha val="10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678656" y="4443413"/>
            <a:ext cx="1842167" cy="27860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463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Lightweight Models</a:t>
            </a:r>
            <a:endParaRPr lang="en-US" sz="1463" dirty="0"/>
          </a:p>
        </p:txBody>
      </p:sp>
      <p:sp>
        <p:nvSpPr>
          <p:cNvPr id="22" name="Shape 19"/>
          <p:cNvSpPr/>
          <p:nvPr/>
        </p:nvSpPr>
        <p:spPr>
          <a:xfrm>
            <a:off x="3851430" y="4471988"/>
            <a:ext cx="1033081" cy="221456"/>
          </a:xfrm>
          <a:prstGeom prst="rect">
            <a:avLst/>
          </a:prstGeom>
          <a:solidFill>
            <a:srgbClr val="0F3460"/>
          </a:solidFill>
          <a:ln/>
        </p:spPr>
      </p:sp>
      <p:sp>
        <p:nvSpPr>
          <p:cNvPr id="23" name="Text 20"/>
          <p:cNvSpPr/>
          <p:nvPr/>
        </p:nvSpPr>
        <p:spPr>
          <a:xfrm>
            <a:off x="3851430" y="4471988"/>
            <a:ext cx="1033081" cy="221456"/>
          </a:xfrm>
          <a:prstGeom prst="rect">
            <a:avLst/>
          </a:prstGeom>
          <a:noFill/>
          <a:ln/>
        </p:spPr>
        <p:txBody>
          <a:bodyPr wrap="none" lIns="102108" tIns="42545" rIns="102108" bIns="42545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Edge Deployment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678656" y="4807744"/>
            <a:ext cx="2049335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Strengths</a:t>
            </a:r>
            <a:endParaRPr lang="en-US" sz="889" dirty="0"/>
          </a:p>
        </p:txBody>
      </p:sp>
      <p:sp>
        <p:nvSpPr>
          <p:cNvPr id="25" name="Text 22"/>
          <p:cNvSpPr/>
          <p:nvPr/>
        </p:nvSpPr>
        <p:spPr>
          <a:xfrm>
            <a:off x="678656" y="5047059"/>
            <a:ext cx="204933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100+ FPS ultra-fast, 35 MB compact size, mobile-ready, low power consumption</a:t>
            </a:r>
            <a:endParaRPr lang="en-US" sz="837" dirty="0"/>
          </a:p>
        </p:txBody>
      </p:sp>
      <p:sp>
        <p:nvSpPr>
          <p:cNvPr id="26" name="Text 23"/>
          <p:cNvSpPr/>
          <p:nvPr/>
        </p:nvSpPr>
        <p:spPr>
          <a:xfrm>
            <a:off x="2835148" y="4807744"/>
            <a:ext cx="2049363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Weaknesses</a:t>
            </a:r>
            <a:endParaRPr lang="en-US" sz="889" dirty="0"/>
          </a:p>
        </p:txBody>
      </p:sp>
      <p:sp>
        <p:nvSpPr>
          <p:cNvPr id="27" name="Text 24"/>
          <p:cNvSpPr/>
          <p:nvPr/>
        </p:nvSpPr>
        <p:spPr>
          <a:xfrm>
            <a:off x="2835148" y="5047059"/>
            <a:ext cx="204936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70-75% lower accuracy, reduced capability for complex scenes, limited class discrimination</a:t>
            </a:r>
            <a:endParaRPr lang="en-US" sz="837" dirty="0"/>
          </a:p>
        </p:txBody>
      </p:sp>
      <p:sp>
        <p:nvSpPr>
          <p:cNvPr id="28" name="Shape 25"/>
          <p:cNvSpPr/>
          <p:nvPr/>
        </p:nvSpPr>
        <p:spPr>
          <a:xfrm>
            <a:off x="5384574" y="1207294"/>
            <a:ext cx="3259336" cy="2950369"/>
          </a:xfrm>
          <a:prstGeom prst="rect">
            <a:avLst/>
          </a:prstGeom>
          <a:solidFill>
            <a:srgbClr val="0F3460">
              <a:alpha val="20000"/>
            </a:srgbClr>
          </a:solidFill>
          <a:ln/>
        </p:spPr>
      </p:sp>
      <p:pic>
        <p:nvPicPr>
          <p:cNvPr id="2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449" y="1811359"/>
            <a:ext cx="2973586" cy="1742210"/>
          </a:xfrm>
          <a:prstGeom prst="rect">
            <a:avLst/>
          </a:prstGeom>
        </p:spPr>
      </p:pic>
      <p:sp>
        <p:nvSpPr>
          <p:cNvPr id="30" name="Shape 26"/>
          <p:cNvSpPr/>
          <p:nvPr/>
        </p:nvSpPr>
        <p:spPr>
          <a:xfrm>
            <a:off x="5384574" y="4264819"/>
            <a:ext cx="3259336" cy="1439466"/>
          </a:xfrm>
          <a:prstGeom prst="rect">
            <a:avLst/>
          </a:prstGeom>
          <a:solidFill>
            <a:srgbClr val="E94560">
              <a:alpha val="15000"/>
            </a:srgbClr>
          </a:solidFill>
          <a:ln/>
        </p:spPr>
      </p:sp>
      <p:sp>
        <p:nvSpPr>
          <p:cNvPr id="31" name="Text 27"/>
          <p:cNvSpPr/>
          <p:nvPr/>
        </p:nvSpPr>
        <p:spPr>
          <a:xfrm>
            <a:off x="5541736" y="4393406"/>
            <a:ext cx="294501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Insight</a:t>
            </a:r>
            <a:endParaRPr lang="en-US" sz="1046" dirty="0"/>
          </a:p>
        </p:txBody>
      </p:sp>
      <p:sp>
        <p:nvSpPr>
          <p:cNvPr id="32" name="Text 28"/>
          <p:cNvSpPr/>
          <p:nvPr/>
        </p:nvSpPr>
        <p:spPr>
          <a:xfrm>
            <a:off x="5541736" y="4664869"/>
            <a:ext cx="2945011" cy="91082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YOLOv8 emerges as optimal for real-time tactical applications, while Mask R-CNN excels in post-mission intelligence analysis. A hybrid approach combining both architectures can leverage complementary strengths. </a:t>
            </a:r>
            <a:endParaRPr lang="en-US" sz="889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741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607219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indent="0" marL="0">
              <a:buNone/>
            </a:pPr>
            <a:r>
              <a:rPr lang="en-US" sz="2700" b="1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Lessons Learned from Reproduction</a:t>
            </a:r>
            <a:endParaRPr lang="en-US" sz="27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085850"/>
            <a:ext cx="171450" cy="228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7231" y="1050131"/>
            <a:ext cx="1748628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Technical Insights </a:t>
            </a:r>
            <a:endParaRPr lang="en-US" sz="1575" dirty="0"/>
          </a:p>
        </p:txBody>
      </p:sp>
      <p:sp>
        <p:nvSpPr>
          <p:cNvPr id="6" name="Text 2"/>
          <p:cNvSpPr/>
          <p:nvPr/>
        </p:nvSpPr>
        <p:spPr>
          <a:xfrm>
            <a:off x="428625" y="1478756"/>
            <a:ext cx="4018359" cy="307181"/>
          </a:xfrm>
          <a:prstGeom prst="rect">
            <a:avLst/>
          </a:prstGeom>
          <a:noFill/>
          <a:ln/>
        </p:spPr>
        <p:txBody>
          <a:bodyPr wrap="none" lIns="127508" tIns="42545" rIns="127508" bIns="42545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F34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Dataset Quality</a:t>
            </a:r>
            <a:endParaRPr lang="en-US" sz="1238" dirty="0"/>
          </a:p>
        </p:txBody>
      </p:sp>
      <p:sp>
        <p:nvSpPr>
          <p:cNvPr id="7" name="Text 3"/>
          <p:cNvSpPr/>
          <p:nvPr/>
        </p:nvSpPr>
        <p:spPr>
          <a:xfrm>
            <a:off x="428625" y="1835944"/>
            <a:ext cx="4018359" cy="559305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Dataset diversity and quality are more critical than sheer quantity. Well-annotated datasets with varied conditions outperform larger but homogeneous datasets.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428625" y="2509549"/>
            <a:ext cx="4018359" cy="307181"/>
          </a:xfrm>
          <a:prstGeom prst="rect">
            <a:avLst/>
          </a:prstGeom>
          <a:noFill/>
          <a:ln/>
        </p:spPr>
        <p:txBody>
          <a:bodyPr wrap="none" lIns="127508" tIns="42545" rIns="127508" bIns="42545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F34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Transfer Learning</a:t>
            </a:r>
            <a:endParaRPr lang="en-US" sz="1238" dirty="0"/>
          </a:p>
        </p:txBody>
      </p:sp>
      <p:sp>
        <p:nvSpPr>
          <p:cNvPr id="9" name="Text 5"/>
          <p:cNvSpPr/>
          <p:nvPr/>
        </p:nvSpPr>
        <p:spPr>
          <a:xfrm>
            <a:off x="428625" y="2866737"/>
            <a:ext cx="4018359" cy="559305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Pre-trained COCO weights dramatically accelerate training and improve performance, even with limited military-specific data. Fine-tuning is essential for domain adaptation.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428625" y="3540342"/>
            <a:ext cx="4018359" cy="307181"/>
          </a:xfrm>
          <a:prstGeom prst="rect">
            <a:avLst/>
          </a:prstGeom>
          <a:noFill/>
          <a:ln/>
        </p:spPr>
        <p:txBody>
          <a:bodyPr wrap="none" lIns="127508" tIns="42545" rIns="127508" bIns="42545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F34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Architecture Selection</a:t>
            </a:r>
            <a:endParaRPr lang="en-US" sz="1238" dirty="0"/>
          </a:p>
        </p:txBody>
      </p:sp>
      <p:sp>
        <p:nvSpPr>
          <p:cNvPr id="11" name="Text 7"/>
          <p:cNvSpPr/>
          <p:nvPr/>
        </p:nvSpPr>
        <p:spPr>
          <a:xfrm>
            <a:off x="428625" y="3897530"/>
            <a:ext cx="4018359" cy="559305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 choice should be driven by deployment requirements, not just accuracy. Real-time applications favor YOLO, while precision-critical tasks benefit from Mask R-CNN.</a:t>
            </a:r>
            <a:endParaRPr lang="en-US" sz="942" dirty="0"/>
          </a:p>
        </p:txBody>
      </p:sp>
      <p:sp>
        <p:nvSpPr>
          <p:cNvPr id="12" name="Text 8"/>
          <p:cNvSpPr/>
          <p:nvPr/>
        </p:nvSpPr>
        <p:spPr>
          <a:xfrm>
            <a:off x="428625" y="4571135"/>
            <a:ext cx="4018359" cy="307181"/>
          </a:xfrm>
          <a:prstGeom prst="rect">
            <a:avLst/>
          </a:prstGeom>
          <a:noFill/>
          <a:ln/>
        </p:spPr>
        <p:txBody>
          <a:bodyPr wrap="none" lIns="127508" tIns="42545" rIns="127508" bIns="42545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F34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Multi-Scale Detection</a:t>
            </a:r>
            <a:endParaRPr lang="en-US" sz="1238" dirty="0"/>
          </a:p>
        </p:txBody>
      </p:sp>
      <p:sp>
        <p:nvSpPr>
          <p:cNvPr id="13" name="Text 9"/>
          <p:cNvSpPr/>
          <p:nvPr/>
        </p:nvSpPr>
        <p:spPr>
          <a:xfrm>
            <a:off x="428625" y="4928322"/>
            <a:ext cx="4018359" cy="559305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Handling vehicles at various distances requires feature pyramid networks and multi-scale training strategies for robust performance.</a:t>
            </a:r>
            <a:endParaRPr lang="en-US" sz="942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016" y="1085850"/>
            <a:ext cx="228600" cy="22860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032772" y="1050131"/>
            <a:ext cx="166281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Practical Lessons </a:t>
            </a:r>
            <a:endParaRPr lang="en-US" sz="1575" dirty="0"/>
          </a:p>
        </p:txBody>
      </p:sp>
      <p:sp>
        <p:nvSpPr>
          <p:cNvPr id="16" name="Text 11"/>
          <p:cNvSpPr/>
          <p:nvPr/>
        </p:nvSpPr>
        <p:spPr>
          <a:xfrm>
            <a:off x="4697016" y="1478756"/>
            <a:ext cx="4018359" cy="307181"/>
          </a:xfrm>
          <a:prstGeom prst="rect">
            <a:avLst/>
          </a:prstGeom>
          <a:noFill/>
          <a:ln/>
        </p:spPr>
        <p:txBody>
          <a:bodyPr wrap="none" lIns="127508" tIns="42545" rIns="127508" bIns="42545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F34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Documentation Importance</a:t>
            </a:r>
            <a:endParaRPr lang="en-US" sz="1238" dirty="0"/>
          </a:p>
        </p:txBody>
      </p:sp>
      <p:sp>
        <p:nvSpPr>
          <p:cNvPr id="17" name="Text 12"/>
          <p:cNvSpPr/>
          <p:nvPr/>
        </p:nvSpPr>
        <p:spPr>
          <a:xfrm>
            <a:off x="4697016" y="1835944"/>
            <a:ext cx="4018359" cy="559305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Well-documented repositories with clear examples significantly accelerate reproduction. ADOMVI's comprehensive notebooks enabled rapid understanding and adaptation.</a:t>
            </a:r>
            <a:endParaRPr lang="en-US" sz="942" dirty="0"/>
          </a:p>
        </p:txBody>
      </p:sp>
      <p:sp>
        <p:nvSpPr>
          <p:cNvPr id="18" name="Text 13"/>
          <p:cNvSpPr/>
          <p:nvPr/>
        </p:nvSpPr>
        <p:spPr>
          <a:xfrm>
            <a:off x="4697016" y="2509549"/>
            <a:ext cx="4018359" cy="307181"/>
          </a:xfrm>
          <a:prstGeom prst="rect">
            <a:avLst/>
          </a:prstGeom>
          <a:noFill/>
          <a:ln/>
        </p:spPr>
        <p:txBody>
          <a:bodyPr wrap="none" lIns="127508" tIns="42545" rIns="127508" bIns="42545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F34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Computational Resources</a:t>
            </a:r>
            <a:endParaRPr lang="en-US" sz="1238" dirty="0"/>
          </a:p>
        </p:txBody>
      </p:sp>
      <p:sp>
        <p:nvSpPr>
          <p:cNvPr id="19" name="Text 14"/>
          <p:cNvSpPr/>
          <p:nvPr/>
        </p:nvSpPr>
        <p:spPr>
          <a:xfrm>
            <a:off x="4697016" y="2866737"/>
            <a:ext cx="4018359" cy="559305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techniques like Dreambooth and Mask R-CNN require substantial GPU resources. Edge deployment demands optimization through quantization and pruning.</a:t>
            </a:r>
            <a:endParaRPr lang="en-US" sz="942" dirty="0"/>
          </a:p>
        </p:txBody>
      </p:sp>
      <p:sp>
        <p:nvSpPr>
          <p:cNvPr id="20" name="Text 15"/>
          <p:cNvSpPr/>
          <p:nvPr/>
        </p:nvSpPr>
        <p:spPr>
          <a:xfrm>
            <a:off x="4697016" y="3540342"/>
            <a:ext cx="4018359" cy="307181"/>
          </a:xfrm>
          <a:prstGeom prst="rect">
            <a:avLst/>
          </a:prstGeom>
          <a:noFill/>
          <a:ln/>
        </p:spPr>
        <p:txBody>
          <a:bodyPr wrap="none" lIns="127508" tIns="42545" rIns="127508" bIns="42545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0F34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Synthetic Data Value</a:t>
            </a:r>
            <a:endParaRPr lang="en-US" sz="1238" dirty="0"/>
          </a:p>
        </p:txBody>
      </p:sp>
      <p:sp>
        <p:nvSpPr>
          <p:cNvPr id="21" name="Text 16"/>
          <p:cNvSpPr/>
          <p:nvPr/>
        </p:nvSpPr>
        <p:spPr>
          <a:xfrm>
            <a:off x="4697016" y="3897530"/>
            <a:ext cx="4018359" cy="559305"/>
          </a:xfrm>
          <a:prstGeom prst="rect">
            <a:avLst/>
          </a:prstGeom>
          <a:noFill/>
          <a:ln/>
        </p:spPr>
        <p:txBody>
          <a:bodyPr wrap="square" lIns="127508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Synthetic data generation using diffusion models can effectively augment training datasets, particularly for rare scenarios and balanced class distributions.</a:t>
            </a:r>
            <a:endParaRPr lang="en-US" sz="942" dirty="0"/>
          </a:p>
        </p:txBody>
      </p:sp>
      <p:sp>
        <p:nvSpPr>
          <p:cNvPr id="22" name="Shape 17"/>
          <p:cNvSpPr/>
          <p:nvPr/>
        </p:nvSpPr>
        <p:spPr>
          <a:xfrm>
            <a:off x="4697016" y="4571135"/>
            <a:ext cx="4018359" cy="1195797"/>
          </a:xfrm>
          <a:prstGeom prst="rect">
            <a:avLst/>
          </a:prstGeom>
          <a:solidFill>
            <a:srgbClr val="E94560">
              <a:alpha val="10000"/>
            </a:srgbClr>
          </a:solidFill>
          <a:ln/>
        </p:spPr>
      </p:sp>
      <p:sp>
        <p:nvSpPr>
          <p:cNvPr id="23" name="Shape 18"/>
          <p:cNvSpPr/>
          <p:nvPr/>
        </p:nvSpPr>
        <p:spPr>
          <a:xfrm>
            <a:off x="4697016" y="4571135"/>
            <a:ext cx="28575" cy="1195797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24" name="Text 19"/>
          <p:cNvSpPr/>
          <p:nvPr/>
        </p:nvSpPr>
        <p:spPr>
          <a:xfrm>
            <a:off x="4811316" y="4664004"/>
            <a:ext cx="3789759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9456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Takeaway</a:t>
            </a:r>
            <a:endParaRPr lang="en-US" sz="1046" dirty="0"/>
          </a:p>
        </p:txBody>
      </p:sp>
      <p:sp>
        <p:nvSpPr>
          <p:cNvPr id="25" name="Text 20"/>
          <p:cNvSpPr/>
          <p:nvPr/>
        </p:nvSpPr>
        <p:spPr>
          <a:xfrm>
            <a:off x="4811316" y="4928322"/>
            <a:ext cx="3789759" cy="74574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1F1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Success in military vehicle detection requires balancing accuracy, speed, and deployment constraints. No single approach dominates all scenarios—hybrid architectures offer the most flexibility.</a:t>
            </a:r>
            <a:endParaRPr lang="en-US" sz="94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2025-10-12T12:31:02Z</dcterms:created>
  <dcterms:modified xsi:type="dcterms:W3CDTF">2025-10-12T12:31:02Z</dcterms:modified>
</cp:coreProperties>
</file>