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60" r:id="rId4"/>
    <p:sldId id="265" r:id="rId5"/>
    <p:sldId id="262" r:id="rId6"/>
    <p:sldId id="263" r:id="rId7"/>
    <p:sldId id="257" r:id="rId8"/>
    <p:sldId id="258" r:id="rId9"/>
    <p:sldId id="259" r:id="rId10"/>
    <p:sldId id="270" r:id="rId11"/>
    <p:sldId id="27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6225"/>
            <a:ext cx="7772400" cy="1470025"/>
          </a:xfrm>
        </p:spPr>
        <p:txBody>
          <a:bodyPr/>
          <a:lstStyle/>
          <a:p>
            <a:r>
              <a:rPr lang="en-US" dirty="0"/>
              <a:t>AVIATION PROJECT ANALYSIS</a:t>
            </a:r>
            <a:endParaRPr dirty="0"/>
          </a:p>
        </p:txBody>
      </p:sp>
      <p:sp>
        <p:nvSpPr>
          <p:cNvPr id="3" name="Subtitle 2"/>
          <p:cNvSpPr>
            <a:spLocks noGrp="1"/>
          </p:cNvSpPr>
          <p:nvPr>
            <p:ph type="subTitle" idx="1"/>
          </p:nvPr>
        </p:nvSpPr>
        <p:spPr>
          <a:xfrm>
            <a:off x="1126067" y="3009900"/>
            <a:ext cx="6400800" cy="1752600"/>
          </a:xfrm>
        </p:spPr>
        <p:txBody>
          <a:bodyPr/>
          <a:lstStyle/>
          <a:p>
            <a:r>
              <a:rPr lang="en-US" dirty="0"/>
              <a:t>BRIAN KIMATHI M</a:t>
            </a:r>
          </a:p>
          <a:p>
            <a:r>
              <a:rPr lang="en-US" dirty="0"/>
              <a:t>machingabrian@gmail.com</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134C1-0478-8577-9FEF-B7CD6126D3F8}"/>
              </a:ext>
            </a:extLst>
          </p:cNvPr>
          <p:cNvSpPr>
            <a:spLocks noGrp="1"/>
          </p:cNvSpPr>
          <p:nvPr>
            <p:ph type="title"/>
          </p:nvPr>
        </p:nvSpPr>
        <p:spPr/>
        <p:txBody>
          <a:bodyPr/>
          <a:lstStyle/>
          <a:p>
            <a:r>
              <a:rPr lang="en-US" dirty="0"/>
              <a:t>Business Recommendations</a:t>
            </a:r>
            <a:endParaRPr lang="en-AU" dirty="0"/>
          </a:p>
        </p:txBody>
      </p:sp>
      <p:sp>
        <p:nvSpPr>
          <p:cNvPr id="3" name="Content Placeholder 2">
            <a:extLst>
              <a:ext uri="{FF2B5EF4-FFF2-40B4-BE49-F238E27FC236}">
                <a16:creationId xmlns:a16="http://schemas.microsoft.com/office/drawing/2014/main" id="{AA97B839-3394-195B-5B83-E20E9392306A}"/>
              </a:ext>
            </a:extLst>
          </p:cNvPr>
          <p:cNvSpPr>
            <a:spLocks noGrp="1"/>
          </p:cNvSpPr>
          <p:nvPr>
            <p:ph idx="1"/>
          </p:nvPr>
        </p:nvSpPr>
        <p:spPr/>
        <p:txBody>
          <a:bodyPr/>
          <a:lstStyle/>
          <a:p>
            <a:r>
              <a:rPr lang="en-US" dirty="0"/>
              <a:t>Acquire new planes therefore avoiding high usage frequency planes prone to accidents</a:t>
            </a:r>
          </a:p>
          <a:p>
            <a:r>
              <a:rPr lang="en-AU" dirty="0"/>
              <a:t>Pilot training programmes to be given more attention as it affects their decision-making skills in both good and bad conditions</a:t>
            </a:r>
          </a:p>
          <a:p>
            <a:r>
              <a:rPr lang="en-AU" dirty="0"/>
              <a:t>Invest highly in safety measures of the new airline business as this has played a key role in reducing accidents occurrence over the years</a:t>
            </a:r>
          </a:p>
        </p:txBody>
      </p:sp>
    </p:spTree>
    <p:extLst>
      <p:ext uri="{BB962C8B-B14F-4D97-AF65-F5344CB8AC3E}">
        <p14:creationId xmlns:p14="http://schemas.microsoft.com/office/powerpoint/2010/main" val="3185862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1B2C3-7D37-55EC-576A-81D09D228B06}"/>
              </a:ext>
            </a:extLst>
          </p:cNvPr>
          <p:cNvSpPr>
            <a:spLocks noGrp="1"/>
          </p:cNvSpPr>
          <p:nvPr>
            <p:ph type="title"/>
          </p:nvPr>
        </p:nvSpPr>
        <p:spPr/>
        <p:txBody>
          <a:bodyPr/>
          <a:lstStyle/>
          <a:p>
            <a:r>
              <a:rPr lang="en-US" dirty="0"/>
              <a:t>THANK YOU!</a:t>
            </a:r>
            <a:endParaRPr lang="en-AU" dirty="0"/>
          </a:p>
        </p:txBody>
      </p:sp>
      <p:sp>
        <p:nvSpPr>
          <p:cNvPr id="3" name="Content Placeholder 2">
            <a:extLst>
              <a:ext uri="{FF2B5EF4-FFF2-40B4-BE49-F238E27FC236}">
                <a16:creationId xmlns:a16="http://schemas.microsoft.com/office/drawing/2014/main" id="{630F8B07-5B1C-C31E-6E47-C7C34D9FD86A}"/>
              </a:ext>
            </a:extLst>
          </p:cNvPr>
          <p:cNvSpPr>
            <a:spLocks noGrp="1"/>
          </p:cNvSpPr>
          <p:nvPr>
            <p:ph idx="1"/>
          </p:nvPr>
        </p:nvSpPr>
        <p:spPr/>
        <p:txBody>
          <a:bodyPr/>
          <a:lstStyle/>
          <a:p>
            <a:r>
              <a:rPr lang="en-US" dirty="0"/>
              <a:t>Any question is welcomed..</a:t>
            </a:r>
            <a:endParaRPr lang="en-AU" dirty="0"/>
          </a:p>
        </p:txBody>
      </p:sp>
    </p:spTree>
    <p:extLst>
      <p:ext uri="{BB962C8B-B14F-4D97-AF65-F5344CB8AC3E}">
        <p14:creationId xmlns:p14="http://schemas.microsoft.com/office/powerpoint/2010/main" val="2108466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D6D1-7A53-E57C-8799-DB5EF848D231}"/>
              </a:ext>
            </a:extLst>
          </p:cNvPr>
          <p:cNvSpPr>
            <a:spLocks noGrp="1"/>
          </p:cNvSpPr>
          <p:nvPr>
            <p:ph type="title"/>
          </p:nvPr>
        </p:nvSpPr>
        <p:spPr/>
        <p:txBody>
          <a:bodyPr/>
          <a:lstStyle/>
          <a:p>
            <a:r>
              <a:rPr lang="en-US" dirty="0"/>
              <a:t>Overview</a:t>
            </a:r>
            <a:endParaRPr lang="en-AU" dirty="0"/>
          </a:p>
        </p:txBody>
      </p:sp>
      <p:sp>
        <p:nvSpPr>
          <p:cNvPr id="3" name="Content Placeholder 2">
            <a:extLst>
              <a:ext uri="{FF2B5EF4-FFF2-40B4-BE49-F238E27FC236}">
                <a16:creationId xmlns:a16="http://schemas.microsoft.com/office/drawing/2014/main" id="{5E41A9F0-51B7-6495-A347-6EECA2486A67}"/>
              </a:ext>
            </a:extLst>
          </p:cNvPr>
          <p:cNvSpPr>
            <a:spLocks noGrp="1"/>
          </p:cNvSpPr>
          <p:nvPr>
            <p:ph idx="1"/>
          </p:nvPr>
        </p:nvSpPr>
        <p:spPr/>
        <p:txBody>
          <a:bodyPr/>
          <a:lstStyle/>
          <a:p>
            <a:r>
              <a:rPr lang="en-US" dirty="0"/>
              <a:t>This project evaluates aviation accident data to identify risk patterns</a:t>
            </a:r>
          </a:p>
          <a:p>
            <a:r>
              <a:rPr lang="en-US" dirty="0"/>
              <a:t>Focus: Help stakeholders decide which aircraft types are safest to invest in</a:t>
            </a:r>
          </a:p>
          <a:p>
            <a:endParaRPr lang="en-AU" dirty="0"/>
          </a:p>
        </p:txBody>
      </p:sp>
    </p:spTree>
    <p:extLst>
      <p:ext uri="{BB962C8B-B14F-4D97-AF65-F5344CB8AC3E}">
        <p14:creationId xmlns:p14="http://schemas.microsoft.com/office/powerpoint/2010/main" val="3344195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D1FE-0F2A-3F4E-832D-5173D0D3F002}"/>
              </a:ext>
            </a:extLst>
          </p:cNvPr>
          <p:cNvSpPr>
            <a:spLocks noGrp="1"/>
          </p:cNvSpPr>
          <p:nvPr>
            <p:ph type="title"/>
          </p:nvPr>
        </p:nvSpPr>
        <p:spPr/>
        <p:txBody>
          <a:bodyPr/>
          <a:lstStyle/>
          <a:p>
            <a:r>
              <a:rPr lang="en-US" dirty="0"/>
              <a:t>Business Understanding</a:t>
            </a:r>
            <a:endParaRPr lang="en-AU" dirty="0"/>
          </a:p>
        </p:txBody>
      </p:sp>
      <p:sp>
        <p:nvSpPr>
          <p:cNvPr id="3" name="Content Placeholder 2">
            <a:extLst>
              <a:ext uri="{FF2B5EF4-FFF2-40B4-BE49-F238E27FC236}">
                <a16:creationId xmlns:a16="http://schemas.microsoft.com/office/drawing/2014/main" id="{DF6D87A9-1C67-ED62-BDA6-4C3366491374}"/>
              </a:ext>
            </a:extLst>
          </p:cNvPr>
          <p:cNvSpPr>
            <a:spLocks noGrp="1"/>
          </p:cNvSpPr>
          <p:nvPr>
            <p:ph idx="1"/>
          </p:nvPr>
        </p:nvSpPr>
        <p:spPr>
          <a:xfrm>
            <a:off x="457200" y="1786467"/>
            <a:ext cx="8229600" cy="3731948"/>
          </a:xfrm>
        </p:spPr>
        <p:txBody>
          <a:bodyPr>
            <a:normAutofit/>
          </a:bodyPr>
          <a:lstStyle/>
          <a:p>
            <a:r>
              <a:rPr lang="en-US" b="1" dirty="0"/>
              <a:t>Problem:</a:t>
            </a:r>
            <a:r>
              <a:rPr lang="en-US" dirty="0"/>
              <a:t> Company is expanding into aviation but lacks risk visibility</a:t>
            </a:r>
          </a:p>
          <a:p>
            <a:r>
              <a:rPr lang="en-US" b="1" dirty="0"/>
              <a:t>Goal:</a:t>
            </a:r>
            <a:r>
              <a:rPr lang="en-US" dirty="0"/>
              <a:t> Identify low-risk aircraft types and risky flying conditions</a:t>
            </a:r>
          </a:p>
          <a:p>
            <a:pPr marL="0" indent="0">
              <a:buNone/>
            </a:pPr>
            <a:endParaRPr lang="en-US" dirty="0"/>
          </a:p>
          <a:p>
            <a:endParaRPr lang="en-AU" dirty="0"/>
          </a:p>
        </p:txBody>
      </p:sp>
    </p:spTree>
    <p:extLst>
      <p:ext uri="{BB962C8B-B14F-4D97-AF65-F5344CB8AC3E}">
        <p14:creationId xmlns:p14="http://schemas.microsoft.com/office/powerpoint/2010/main" val="4218484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DFD3-ED1D-BA21-43E9-597D2EB6CC95}"/>
              </a:ext>
            </a:extLst>
          </p:cNvPr>
          <p:cNvSpPr>
            <a:spLocks noGrp="1"/>
          </p:cNvSpPr>
          <p:nvPr>
            <p:ph type="title"/>
          </p:nvPr>
        </p:nvSpPr>
        <p:spPr/>
        <p:txBody>
          <a:bodyPr/>
          <a:lstStyle/>
          <a:p>
            <a:r>
              <a:rPr lang="en-US" dirty="0"/>
              <a:t>Business Questions</a:t>
            </a:r>
            <a:endParaRPr lang="en-AU" dirty="0"/>
          </a:p>
        </p:txBody>
      </p:sp>
      <p:sp>
        <p:nvSpPr>
          <p:cNvPr id="3" name="Content Placeholder 2">
            <a:extLst>
              <a:ext uri="{FF2B5EF4-FFF2-40B4-BE49-F238E27FC236}">
                <a16:creationId xmlns:a16="http://schemas.microsoft.com/office/drawing/2014/main" id="{E225A5D8-D5DA-F810-2F7D-184124CBCD45}"/>
              </a:ext>
            </a:extLst>
          </p:cNvPr>
          <p:cNvSpPr>
            <a:spLocks noGrp="1"/>
          </p:cNvSpPr>
          <p:nvPr>
            <p:ph idx="1"/>
          </p:nvPr>
        </p:nvSpPr>
        <p:spPr/>
        <p:txBody>
          <a:bodyPr/>
          <a:lstStyle/>
          <a:p>
            <a:pPr marL="0" indent="0">
              <a:buNone/>
            </a:pPr>
            <a:r>
              <a:rPr lang="en-US" dirty="0"/>
              <a:t>1.Which aircraft types are most involved in fatal accidents?</a:t>
            </a:r>
          </a:p>
          <a:p>
            <a:pPr marL="0" indent="0">
              <a:buNone/>
            </a:pPr>
            <a:r>
              <a:rPr lang="en-US" dirty="0"/>
              <a:t>2.Which flight phases pose higher risks?</a:t>
            </a:r>
          </a:p>
          <a:p>
            <a:pPr marL="0" indent="0">
              <a:buNone/>
            </a:pPr>
            <a:r>
              <a:rPr lang="en-US" dirty="0"/>
              <a:t>3.How does weather and time affect accident severity?</a:t>
            </a:r>
          </a:p>
          <a:p>
            <a:endParaRPr lang="en-AU" dirty="0"/>
          </a:p>
        </p:txBody>
      </p:sp>
    </p:spTree>
    <p:extLst>
      <p:ext uri="{BB962C8B-B14F-4D97-AF65-F5344CB8AC3E}">
        <p14:creationId xmlns:p14="http://schemas.microsoft.com/office/powerpoint/2010/main" val="838950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9C9B-5C54-3C04-2B3F-FE2024800D5D}"/>
              </a:ext>
            </a:extLst>
          </p:cNvPr>
          <p:cNvSpPr>
            <a:spLocks noGrp="1"/>
          </p:cNvSpPr>
          <p:nvPr>
            <p:ph type="title"/>
          </p:nvPr>
        </p:nvSpPr>
        <p:spPr/>
        <p:txBody>
          <a:bodyPr/>
          <a:lstStyle/>
          <a:p>
            <a:r>
              <a:rPr lang="en-US" dirty="0"/>
              <a:t>Data Understanding</a:t>
            </a:r>
            <a:endParaRPr lang="en-AU" dirty="0"/>
          </a:p>
        </p:txBody>
      </p:sp>
      <p:sp>
        <p:nvSpPr>
          <p:cNvPr id="3" name="Content Placeholder 2">
            <a:extLst>
              <a:ext uri="{FF2B5EF4-FFF2-40B4-BE49-F238E27FC236}">
                <a16:creationId xmlns:a16="http://schemas.microsoft.com/office/drawing/2014/main" id="{E1BAAF6D-6902-7C55-7C99-D1B9F3B285B2}"/>
              </a:ext>
            </a:extLst>
          </p:cNvPr>
          <p:cNvSpPr>
            <a:spLocks noGrp="1"/>
          </p:cNvSpPr>
          <p:nvPr>
            <p:ph idx="1"/>
          </p:nvPr>
        </p:nvSpPr>
        <p:spPr/>
        <p:txBody>
          <a:bodyPr/>
          <a:lstStyle/>
          <a:p>
            <a:r>
              <a:rPr lang="en-US" dirty="0"/>
              <a:t>The data used is from the National Transportation Safety Board that includes aviation accident data from 1962 to 2023 about civil aviation accidents and selected incidents in the United States and international waters.</a:t>
            </a:r>
            <a:endParaRPr lang="en-AU" dirty="0"/>
          </a:p>
        </p:txBody>
      </p:sp>
    </p:spTree>
    <p:extLst>
      <p:ext uri="{BB962C8B-B14F-4D97-AF65-F5344CB8AC3E}">
        <p14:creationId xmlns:p14="http://schemas.microsoft.com/office/powerpoint/2010/main" val="2127119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9819-A9E6-497B-28D1-D241232658CC}"/>
              </a:ext>
            </a:extLst>
          </p:cNvPr>
          <p:cNvSpPr>
            <a:spLocks noGrp="1"/>
          </p:cNvSpPr>
          <p:nvPr>
            <p:ph type="title"/>
          </p:nvPr>
        </p:nvSpPr>
        <p:spPr/>
        <p:txBody>
          <a:bodyPr/>
          <a:lstStyle/>
          <a:p>
            <a:r>
              <a:rPr lang="en-US" dirty="0"/>
              <a:t>Data Analysis</a:t>
            </a:r>
            <a:endParaRPr lang="en-AU" dirty="0"/>
          </a:p>
        </p:txBody>
      </p:sp>
      <p:sp>
        <p:nvSpPr>
          <p:cNvPr id="3" name="Content Placeholder 2">
            <a:extLst>
              <a:ext uri="{FF2B5EF4-FFF2-40B4-BE49-F238E27FC236}">
                <a16:creationId xmlns:a16="http://schemas.microsoft.com/office/drawing/2014/main" id="{70E24E2C-7CC5-325F-6537-9C377D73F61B}"/>
              </a:ext>
            </a:extLst>
          </p:cNvPr>
          <p:cNvSpPr>
            <a:spLocks noGrp="1"/>
          </p:cNvSpPr>
          <p:nvPr>
            <p:ph idx="1"/>
          </p:nvPr>
        </p:nvSpPr>
        <p:spPr/>
        <p:txBody>
          <a:bodyPr/>
          <a:lstStyle/>
          <a:p>
            <a:r>
              <a:rPr lang="en-US" dirty="0"/>
              <a:t>The data as cleaned (i.e.; the columns were standardized , rows with null values(empty) were removed and duplicate values were removed)</a:t>
            </a:r>
          </a:p>
          <a:p>
            <a:r>
              <a:rPr lang="en-US" dirty="0"/>
              <a:t>The data analysis made use of python(pandas, seaborn, matplotlib)</a:t>
            </a:r>
          </a:p>
          <a:p>
            <a:r>
              <a:rPr lang="en-US" dirty="0"/>
              <a:t>Visualizations to represent the data</a:t>
            </a:r>
            <a:endParaRPr lang="en-AU" dirty="0"/>
          </a:p>
          <a:p>
            <a:endParaRPr lang="en-AU" dirty="0"/>
          </a:p>
        </p:txBody>
      </p:sp>
    </p:spTree>
    <p:extLst>
      <p:ext uri="{BB962C8B-B14F-4D97-AF65-F5344CB8AC3E}">
        <p14:creationId xmlns:p14="http://schemas.microsoft.com/office/powerpoint/2010/main" val="391323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Fatal Accidents by Phase of Flight</a:t>
            </a:r>
          </a:p>
        </p:txBody>
      </p:sp>
      <p:pic>
        <p:nvPicPr>
          <p:cNvPr id="3" name="Picture 2" descr="ac1e4757-8323-40c2-acdf-cf554eaecab2.png"/>
          <p:cNvPicPr>
            <a:picLocks noChangeAspect="1"/>
          </p:cNvPicPr>
          <p:nvPr/>
        </p:nvPicPr>
        <p:blipFill>
          <a:blip r:embed="rId2"/>
          <a:stretch>
            <a:fillRect/>
          </a:stretch>
        </p:blipFill>
        <p:spPr>
          <a:xfrm>
            <a:off x="651933" y="1570037"/>
            <a:ext cx="7721599" cy="3272895"/>
          </a:xfrm>
          <a:prstGeom prst="rect">
            <a:avLst/>
          </a:prstGeom>
        </p:spPr>
      </p:pic>
      <p:sp>
        <p:nvSpPr>
          <p:cNvPr id="4" name="TextBox 3"/>
          <p:cNvSpPr txBox="1"/>
          <p:nvPr/>
        </p:nvSpPr>
        <p:spPr>
          <a:xfrm>
            <a:off x="287867" y="5175240"/>
            <a:ext cx="8398933" cy="1200329"/>
          </a:xfrm>
          <a:prstGeom prst="rect">
            <a:avLst/>
          </a:prstGeom>
          <a:noFill/>
        </p:spPr>
        <p:txBody>
          <a:bodyPr wrap="square">
            <a:spAutoFit/>
          </a:bodyPr>
          <a:lstStyle/>
          <a:p>
            <a:r>
              <a:rPr lang="en-US" dirty="0"/>
              <a:t>I</a:t>
            </a:r>
            <a:r>
              <a:rPr dirty="0"/>
              <a:t>nsights:</a:t>
            </a:r>
          </a:p>
          <a:p>
            <a:r>
              <a:rPr dirty="0"/>
              <a:t>• UNKNOWN phase dominates — data quality issue</a:t>
            </a:r>
          </a:p>
          <a:p>
            <a:r>
              <a:rPr dirty="0"/>
              <a:t>• MANEUVERING has the most known fatal accidents</a:t>
            </a:r>
          </a:p>
          <a:p>
            <a:r>
              <a:rPr dirty="0"/>
              <a:t>• CRUISE and TAKEOFF also show high fatality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73629"/>
          </a:xfrm>
        </p:spPr>
        <p:txBody>
          <a:bodyPr>
            <a:normAutofit fontScale="90000"/>
          </a:bodyPr>
          <a:lstStyle/>
          <a:p>
            <a:r>
              <a:rPr dirty="0"/>
              <a:t>Fatal Accidents by Weather Condition</a:t>
            </a:r>
          </a:p>
        </p:txBody>
      </p:sp>
      <p:pic>
        <p:nvPicPr>
          <p:cNvPr id="3" name="Picture 2" descr="cb558711-b9e8-4713-8671-91cf42d927aa.png"/>
          <p:cNvPicPr>
            <a:picLocks noChangeAspect="1"/>
          </p:cNvPicPr>
          <p:nvPr/>
        </p:nvPicPr>
        <p:blipFill>
          <a:blip r:embed="rId2"/>
          <a:stretch>
            <a:fillRect/>
          </a:stretch>
        </p:blipFill>
        <p:spPr>
          <a:xfrm>
            <a:off x="1100668" y="1113366"/>
            <a:ext cx="6951132" cy="3327400"/>
          </a:xfrm>
          <a:prstGeom prst="rect">
            <a:avLst/>
          </a:prstGeom>
        </p:spPr>
      </p:pic>
      <p:sp>
        <p:nvSpPr>
          <p:cNvPr id="4" name="TextBox 3"/>
          <p:cNvSpPr txBox="1"/>
          <p:nvPr/>
        </p:nvSpPr>
        <p:spPr>
          <a:xfrm>
            <a:off x="750992" y="5071533"/>
            <a:ext cx="7808807" cy="1200329"/>
          </a:xfrm>
          <a:prstGeom prst="rect">
            <a:avLst/>
          </a:prstGeom>
          <a:noFill/>
        </p:spPr>
        <p:txBody>
          <a:bodyPr wrap="square">
            <a:spAutoFit/>
          </a:bodyPr>
          <a:lstStyle/>
          <a:p>
            <a:r>
              <a:rPr dirty="0"/>
              <a:t> Insights:</a:t>
            </a:r>
          </a:p>
          <a:p>
            <a:r>
              <a:rPr dirty="0"/>
              <a:t>• Most fatal accidents occur in VMC (clear weather)</a:t>
            </a:r>
          </a:p>
          <a:p>
            <a:r>
              <a:rPr dirty="0"/>
              <a:t>• IMC also poses significant risk</a:t>
            </a:r>
          </a:p>
          <a:p>
            <a:r>
              <a:rPr dirty="0"/>
              <a:t>• UNKNOWN weather data is still present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dirty="0"/>
              <a:t>Top Aircraft Types in Fatal Accidents</a:t>
            </a:r>
          </a:p>
        </p:txBody>
      </p:sp>
      <p:pic>
        <p:nvPicPr>
          <p:cNvPr id="3" name="Picture 2" descr="f7d1feac-ecab-4fb0-8da0-4efb5f1a05be.png"/>
          <p:cNvPicPr>
            <a:picLocks noChangeAspect="1"/>
          </p:cNvPicPr>
          <p:nvPr/>
        </p:nvPicPr>
        <p:blipFill>
          <a:blip r:embed="rId2"/>
          <a:stretch>
            <a:fillRect/>
          </a:stretch>
        </p:blipFill>
        <p:spPr>
          <a:xfrm>
            <a:off x="575733" y="1132681"/>
            <a:ext cx="7526867" cy="4038600"/>
          </a:xfrm>
          <a:prstGeom prst="rect">
            <a:avLst/>
          </a:prstGeom>
        </p:spPr>
      </p:pic>
      <p:sp>
        <p:nvSpPr>
          <p:cNvPr id="4" name="TextBox 3"/>
          <p:cNvSpPr txBox="1"/>
          <p:nvPr/>
        </p:nvSpPr>
        <p:spPr>
          <a:xfrm>
            <a:off x="795868" y="5287962"/>
            <a:ext cx="7306732" cy="1200329"/>
          </a:xfrm>
          <a:prstGeom prst="rect">
            <a:avLst/>
          </a:prstGeom>
          <a:noFill/>
        </p:spPr>
        <p:txBody>
          <a:bodyPr wrap="square">
            <a:spAutoFit/>
          </a:bodyPr>
          <a:lstStyle/>
          <a:p>
            <a:r>
              <a:rPr dirty="0"/>
              <a:t> Insights:</a:t>
            </a:r>
          </a:p>
          <a:p>
            <a:r>
              <a:rPr dirty="0"/>
              <a:t>• CESSNA, PIPER, and BEECH dominate fatal accident counts</a:t>
            </a:r>
          </a:p>
          <a:p>
            <a:r>
              <a:rPr dirty="0"/>
              <a:t>• These are common general aviation makes</a:t>
            </a:r>
          </a:p>
          <a:p>
            <a:r>
              <a:rPr dirty="0"/>
              <a:t>• Commercial makes like BOEING appear les</a:t>
            </a:r>
            <a:r>
              <a:rPr lang="en-US" dirty="0"/>
              <a:t>s</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TotalTime>
  <Words>345</Words>
  <Application>Microsoft Office PowerPoint</Application>
  <PresentationFormat>On-screen Show (4:3)</PresentationFormat>
  <Paragraphs>40</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AVIATION PROJECT ANALYSIS</vt:lpstr>
      <vt:lpstr>Overview</vt:lpstr>
      <vt:lpstr>Business Understanding</vt:lpstr>
      <vt:lpstr>Business Questions</vt:lpstr>
      <vt:lpstr>Data Understanding</vt:lpstr>
      <vt:lpstr>Data Analysis</vt:lpstr>
      <vt:lpstr>Fatal Accidents by Phase of Flight</vt:lpstr>
      <vt:lpstr>Fatal Accidents by Weather Condition</vt:lpstr>
      <vt:lpstr>Top Aircraft Types in Fatal Accidents</vt:lpstr>
      <vt:lpstr>Business Recommendations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Brian Maching'a</dc:creator>
  <cp:keywords/>
  <dc:description>generated using python-pptx</dc:description>
  <cp:lastModifiedBy>Brian Maching'a</cp:lastModifiedBy>
  <cp:revision>2</cp:revision>
  <dcterms:created xsi:type="dcterms:W3CDTF">2013-01-27T09:14:16Z</dcterms:created>
  <dcterms:modified xsi:type="dcterms:W3CDTF">2025-07-01T14:18:06Z</dcterms:modified>
  <cp:category/>
</cp:coreProperties>
</file>