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62" r:id="rId2"/>
    <p:sldId id="256" r:id="rId3"/>
    <p:sldId id="257" r:id="rId4"/>
    <p:sldId id="261" r:id="rId5"/>
    <p:sldId id="258" r:id="rId6"/>
    <p:sldId id="259" r:id="rId7"/>
    <p:sldId id="265" r:id="rId8"/>
    <p:sldId id="260" r:id="rId9"/>
    <p:sldId id="263" r:id="rId10"/>
    <p:sldId id="267" r:id="rId11"/>
    <p:sldId id="264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F50EF-CFDF-2C4B-B0B8-B54D32BB159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91FD2-C228-9A40-B84B-622DE8E7EF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75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characters,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repeating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exposed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times.</a:t>
            </a:r>
            <a:r>
              <a:rPr kumimoji="1" lang="zh-CN" altLang="en-US" dirty="0" smtClean="0"/>
              <a:t> 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91FD2-C228-9A40-B84B-622DE8E7EFE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94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-TextureFore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96303"/>
            <a:ext cx="7086600" cy="184785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6565"/>
            <a:ext cx="7086600" cy="1752600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8423" y="6221506"/>
            <a:ext cx="2743200" cy="365125"/>
          </a:xfrm>
        </p:spPr>
        <p:txBody>
          <a:bodyPr/>
          <a:lstStyle/>
          <a:p>
            <a:fld id="{C1553976-2AC5-D344-A17E-6EF44070F32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221506"/>
            <a:ext cx="2743200" cy="365125"/>
          </a:xfrm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3765177"/>
            <a:ext cx="7272338" cy="1098176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78013" y="777240"/>
            <a:ext cx="4294363" cy="2866913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025" y="4867836"/>
            <a:ext cx="7272338" cy="126402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3976-2AC5-D344-A17E-6EF44070F32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CAA5-F24D-0741-870B-32E91631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3976-2AC5-D344-A17E-6EF44070F32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CAA5-F24D-0741-870B-32E91631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588" y="609600"/>
            <a:ext cx="15240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24" y="609600"/>
            <a:ext cx="5921376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3976-2AC5-D344-A17E-6EF44070F32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CAA5-F24D-0741-870B-32E91631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3976-2AC5-D344-A17E-6EF44070F32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CAA5-F24D-0741-870B-32E91631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92224"/>
            <a:ext cx="7086600" cy="184708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66744"/>
            <a:ext cx="7086600" cy="1755648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3976-2AC5-D344-A17E-6EF44070F32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CAA5-F24D-0741-870B-32E91631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2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36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3976-2AC5-D344-A17E-6EF44070F32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CAA5-F24D-0741-870B-32E91631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9024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2363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2363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3976-2AC5-D344-A17E-6EF44070F32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CAA5-F24D-0741-870B-32E91631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3976-2AC5-D344-A17E-6EF44070F32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CAA5-F24D-0741-870B-32E91631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3976-2AC5-D344-A17E-6EF44070F32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CAA5-F24D-0741-870B-32E91631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729" y="381000"/>
            <a:ext cx="3429000" cy="1649506"/>
          </a:xfrm>
        </p:spPr>
        <p:txBody>
          <a:bodyPr anchor="b"/>
          <a:lstStyle>
            <a:lvl1pPr algn="ctr">
              <a:lnSpc>
                <a:spcPct val="1000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88" y="381000"/>
            <a:ext cx="3429000" cy="57451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4729" y="2057401"/>
            <a:ext cx="342900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3976-2AC5-D344-A17E-6EF44070F32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CAA5-F24D-0741-870B-32E91631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363" y="739588"/>
            <a:ext cx="3429000" cy="129038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8136" y="779929"/>
            <a:ext cx="3429000" cy="4935071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2363" y="2057400"/>
            <a:ext cx="342900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3976-2AC5-D344-A17E-6EF44070F32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CAA5-F24D-0741-870B-32E91631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801906"/>
            <a:ext cx="7272339" cy="4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2187" y="6356350"/>
            <a:ext cx="2429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553976-2AC5-D344-A17E-6EF44070F326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0393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1FCAA5-F24D-0741-870B-32E916315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lnSpc>
          <a:spcPts val="5200"/>
        </a:lnSpc>
        <a:spcBef>
          <a:spcPct val="0"/>
        </a:spcBef>
        <a:buNone/>
        <a:defRPr sz="48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" pitchFamily="2" charset="2"/>
        <a:buChar char="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" pitchFamily="2" charset="2"/>
        <a:buChar char="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4335" y="1840030"/>
            <a:ext cx="6945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>
                <a:latin typeface="Candara"/>
                <a:cs typeface="Candara"/>
              </a:rPr>
              <a:t>A</a:t>
            </a:r>
            <a:r>
              <a:rPr kumimoji="1" lang="zh-CN" altLang="en-US" sz="3600" dirty="0" smtClean="0">
                <a:latin typeface="Candara"/>
                <a:cs typeface="Candara"/>
              </a:rPr>
              <a:t> </a:t>
            </a:r>
            <a:r>
              <a:rPr kumimoji="1" lang="en-US" altLang="zh-CN" sz="3600" dirty="0" smtClean="0">
                <a:latin typeface="Candara"/>
                <a:cs typeface="Candara"/>
              </a:rPr>
              <a:t>Synaptogenesis</a:t>
            </a:r>
            <a:r>
              <a:rPr kumimoji="1" lang="zh-CN" altLang="en-US" sz="3600" dirty="0" smtClean="0">
                <a:latin typeface="Candara"/>
                <a:cs typeface="Candara"/>
              </a:rPr>
              <a:t> </a:t>
            </a:r>
            <a:r>
              <a:rPr kumimoji="1" lang="en-US" altLang="zh-CN" sz="3600" dirty="0" smtClean="0">
                <a:latin typeface="Candara"/>
                <a:cs typeface="Candara"/>
              </a:rPr>
              <a:t>Model</a:t>
            </a:r>
            <a:r>
              <a:rPr kumimoji="1" lang="zh-CN" altLang="en-US" sz="3600" dirty="0" smtClean="0">
                <a:latin typeface="Candara"/>
                <a:cs typeface="Candara"/>
              </a:rPr>
              <a:t> </a:t>
            </a:r>
            <a:r>
              <a:rPr kumimoji="1" lang="en-US" altLang="zh-CN" sz="3600" dirty="0" smtClean="0">
                <a:latin typeface="Candara"/>
                <a:cs typeface="Candara"/>
              </a:rPr>
              <a:t>with</a:t>
            </a:r>
            <a:r>
              <a:rPr kumimoji="1" lang="zh-CN" altLang="en-US" sz="3600" dirty="0" smtClean="0">
                <a:latin typeface="Candara"/>
                <a:cs typeface="Candara"/>
              </a:rPr>
              <a:t> </a:t>
            </a:r>
            <a:r>
              <a:rPr kumimoji="1" lang="en-US" altLang="zh-CN" sz="3600" dirty="0" smtClean="0">
                <a:latin typeface="Candara"/>
                <a:cs typeface="Candara"/>
              </a:rPr>
              <a:t>Chinese</a:t>
            </a:r>
            <a:r>
              <a:rPr kumimoji="1" lang="zh-CN" altLang="en-US" sz="3600" dirty="0" smtClean="0">
                <a:latin typeface="Candara"/>
                <a:cs typeface="Candara"/>
              </a:rPr>
              <a:t> </a:t>
            </a:r>
            <a:r>
              <a:rPr kumimoji="1" lang="en-US" altLang="zh-CN" sz="3600" dirty="0" smtClean="0">
                <a:latin typeface="Candara"/>
                <a:cs typeface="Candara"/>
              </a:rPr>
              <a:t>character set</a:t>
            </a:r>
            <a:r>
              <a:rPr kumimoji="1" lang="zh-CN" altLang="en-US" sz="3600" dirty="0" smtClean="0">
                <a:latin typeface="Candara"/>
                <a:cs typeface="Candara"/>
              </a:rPr>
              <a:t> </a:t>
            </a:r>
            <a:r>
              <a:rPr kumimoji="1" lang="en-US" altLang="zh-CN" sz="3600" dirty="0" smtClean="0">
                <a:latin typeface="Candara"/>
                <a:cs typeface="Candara"/>
              </a:rPr>
              <a:t>as</a:t>
            </a:r>
            <a:r>
              <a:rPr kumimoji="1" lang="zh-CN" altLang="en-US" sz="3600" dirty="0" smtClean="0">
                <a:latin typeface="Candara"/>
                <a:cs typeface="Candara"/>
              </a:rPr>
              <a:t> </a:t>
            </a:r>
            <a:r>
              <a:rPr kumimoji="1" lang="en-US" altLang="zh-CN" sz="3600" dirty="0" smtClean="0">
                <a:latin typeface="Candara"/>
                <a:cs typeface="Candara"/>
              </a:rPr>
              <a:t>input</a:t>
            </a:r>
          </a:p>
          <a:p>
            <a:pPr algn="ctr"/>
            <a:endParaRPr kumimoji="1" lang="en-US" altLang="zh-CN" sz="2000" dirty="0" smtClean="0">
              <a:latin typeface="Candara"/>
              <a:cs typeface="Candara"/>
            </a:endParaRPr>
          </a:p>
          <a:p>
            <a:pPr algn="ctr"/>
            <a:r>
              <a:rPr kumimoji="1" lang="en-US" altLang="zh-CN" sz="2000" dirty="0" err="1" smtClean="0">
                <a:latin typeface="Candara"/>
                <a:cs typeface="Candara"/>
              </a:rPr>
              <a:t>Yixuan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err="1" smtClean="0">
                <a:latin typeface="Candara"/>
                <a:cs typeface="Candara"/>
              </a:rPr>
              <a:t>Qian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endParaRPr kumimoji="1" lang="zh-CN" altLang="en-US" sz="20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84245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een Shot 2017-04-26 at 4.2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" y="1483003"/>
            <a:ext cx="3732112" cy="3571387"/>
          </a:xfrm>
          <a:prstGeom prst="rect">
            <a:avLst/>
          </a:prstGeom>
        </p:spPr>
      </p:pic>
      <p:pic>
        <p:nvPicPr>
          <p:cNvPr id="5" name="图片 4" descr="gu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28" y="1483003"/>
            <a:ext cx="3618255" cy="35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8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3510" y="1503123"/>
            <a:ext cx="5637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H(Z)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3.2032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Unique output = 13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Statistical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dependence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SD(X)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sum(H(X)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H</a:t>
            </a:r>
            <a:r>
              <a:rPr kumimoji="1" lang="en-US" altLang="zh-CN" dirty="0" smtClean="0"/>
              <a:t>(X)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38.8317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Statistical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dependence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SD(Z)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sum(H(Z)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H(Z)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1.6055</a:t>
            </a:r>
          </a:p>
        </p:txBody>
      </p:sp>
    </p:spTree>
    <p:extLst>
      <p:ext uri="{BB962C8B-B14F-4D97-AF65-F5344CB8AC3E}">
        <p14:creationId xmlns:p14="http://schemas.microsoft.com/office/powerpoint/2010/main" val="243803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1873" y="2358311"/>
            <a:ext cx="476696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</a:t>
            </a:r>
            <a:r>
              <a:rPr lang="en-US" altLang="zh-CN" sz="8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You</a:t>
            </a:r>
            <a:endParaRPr lang="zh-CN" altLang="en-US" sz="8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85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6696"/>
            <a:ext cx="1739625" cy="1695226"/>
          </a:xfrm>
          <a:prstGeom prst="rect">
            <a:avLst/>
          </a:prstGeom>
        </p:spPr>
      </p:pic>
      <p:pic>
        <p:nvPicPr>
          <p:cNvPr id="5" name="图片 4" descr="b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21" y="356696"/>
            <a:ext cx="1748439" cy="1695226"/>
          </a:xfrm>
          <a:prstGeom prst="rect">
            <a:avLst/>
          </a:prstGeom>
        </p:spPr>
      </p:pic>
      <p:pic>
        <p:nvPicPr>
          <p:cNvPr id="6" name="图片 5" descr="y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12" y="356697"/>
            <a:ext cx="1742109" cy="1703652"/>
          </a:xfrm>
          <a:prstGeom prst="rect">
            <a:avLst/>
          </a:prstGeom>
        </p:spPr>
      </p:pic>
      <p:pic>
        <p:nvPicPr>
          <p:cNvPr id="7" name="图片 6" descr="zho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91" y="356697"/>
            <a:ext cx="1697413" cy="1701351"/>
          </a:xfrm>
          <a:prstGeom prst="rect">
            <a:avLst/>
          </a:prstGeom>
        </p:spPr>
      </p:pic>
      <p:pic>
        <p:nvPicPr>
          <p:cNvPr id="8" name="图片 7" descr="zha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09" y="356697"/>
            <a:ext cx="1675785" cy="1695225"/>
          </a:xfrm>
          <a:prstGeom prst="rect">
            <a:avLst/>
          </a:prstGeom>
        </p:spPr>
      </p:pic>
      <p:pic>
        <p:nvPicPr>
          <p:cNvPr id="9" name="图片 8" descr="cu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00923"/>
            <a:ext cx="1781720" cy="1751263"/>
          </a:xfrm>
          <a:prstGeom prst="rect">
            <a:avLst/>
          </a:prstGeom>
        </p:spPr>
      </p:pic>
      <p:pic>
        <p:nvPicPr>
          <p:cNvPr id="10" name="图片 9" descr="gui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69" y="2545010"/>
            <a:ext cx="1776843" cy="1753827"/>
          </a:xfrm>
          <a:prstGeom prst="rect">
            <a:avLst/>
          </a:prstGeom>
        </p:spPr>
      </p:pic>
      <p:pic>
        <p:nvPicPr>
          <p:cNvPr id="11" name="图片 10" descr="ga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2" y="2573421"/>
            <a:ext cx="1774929" cy="1751263"/>
          </a:xfrm>
          <a:prstGeom prst="rect">
            <a:avLst/>
          </a:prstGeom>
        </p:spPr>
      </p:pic>
      <p:pic>
        <p:nvPicPr>
          <p:cNvPr id="12" name="图片 11" descr="li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91" y="2573421"/>
            <a:ext cx="1705399" cy="1725416"/>
          </a:xfrm>
          <a:prstGeom prst="rect">
            <a:avLst/>
          </a:prstGeom>
        </p:spPr>
      </p:pic>
      <p:pic>
        <p:nvPicPr>
          <p:cNvPr id="13" name="图片 12" descr="zhu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09" y="2560498"/>
            <a:ext cx="1766491" cy="1751263"/>
          </a:xfrm>
          <a:prstGeom prst="rect">
            <a:avLst/>
          </a:prstGeom>
        </p:spPr>
      </p:pic>
      <p:pic>
        <p:nvPicPr>
          <p:cNvPr id="14" name="图片 13" descr="han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00345"/>
            <a:ext cx="1781720" cy="1685882"/>
          </a:xfrm>
          <a:prstGeom prst="rect">
            <a:avLst/>
          </a:prstGeom>
        </p:spPr>
      </p:pic>
      <p:pic>
        <p:nvPicPr>
          <p:cNvPr id="15" name="图片 14" descr="jiang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65" y="4900346"/>
            <a:ext cx="1690295" cy="1685882"/>
          </a:xfrm>
          <a:prstGeom prst="rect">
            <a:avLst/>
          </a:prstGeom>
        </p:spPr>
      </p:pic>
      <p:pic>
        <p:nvPicPr>
          <p:cNvPr id="16" name="图片 15" descr="you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92" y="4900346"/>
            <a:ext cx="1774929" cy="1751997"/>
          </a:xfrm>
          <a:prstGeom prst="rect">
            <a:avLst/>
          </a:prstGeom>
        </p:spPr>
      </p:pic>
      <p:pic>
        <p:nvPicPr>
          <p:cNvPr id="17" name="图片 16" descr="zhi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91" y="4900345"/>
            <a:ext cx="1792376" cy="1746181"/>
          </a:xfrm>
          <a:prstGeom prst="rect">
            <a:avLst/>
          </a:prstGeom>
        </p:spPr>
      </p:pic>
      <p:pic>
        <p:nvPicPr>
          <p:cNvPr id="18" name="图片 17" descr="wang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09" y="4900345"/>
            <a:ext cx="1766491" cy="17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4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4" y="861022"/>
            <a:ext cx="1632799" cy="1645690"/>
          </a:xfrm>
          <a:prstGeom prst="rect">
            <a:avLst/>
          </a:prstGeom>
        </p:spPr>
      </p:pic>
      <p:pic>
        <p:nvPicPr>
          <p:cNvPr id="5" name="图片 4" descr="cha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77" y="861021"/>
            <a:ext cx="1645691" cy="1645691"/>
          </a:xfrm>
          <a:prstGeom prst="rect">
            <a:avLst/>
          </a:prstGeom>
        </p:spPr>
      </p:pic>
      <p:pic>
        <p:nvPicPr>
          <p:cNvPr id="6" name="图片 5" descr="de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10" y="861021"/>
            <a:ext cx="1720695" cy="1645691"/>
          </a:xfrm>
          <a:prstGeom prst="rect">
            <a:avLst/>
          </a:prstGeom>
        </p:spPr>
      </p:pic>
      <p:pic>
        <p:nvPicPr>
          <p:cNvPr id="7" name="图片 6" descr="za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973" y="861022"/>
            <a:ext cx="1649955" cy="1645691"/>
          </a:xfrm>
          <a:prstGeom prst="rect">
            <a:avLst/>
          </a:prstGeom>
        </p:spPr>
      </p:pic>
      <p:pic>
        <p:nvPicPr>
          <p:cNvPr id="8" name="图片 7" descr="zhu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024" y="861023"/>
            <a:ext cx="1641337" cy="1645690"/>
          </a:xfrm>
          <a:prstGeom prst="rect">
            <a:avLst/>
          </a:prstGeom>
        </p:spPr>
      </p:pic>
      <p:pic>
        <p:nvPicPr>
          <p:cNvPr id="9" name="图片 8" descr="b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4" y="3698040"/>
            <a:ext cx="1632799" cy="1641508"/>
          </a:xfrm>
          <a:prstGeom prst="rect">
            <a:avLst/>
          </a:prstGeom>
        </p:spPr>
      </p:pic>
      <p:pic>
        <p:nvPicPr>
          <p:cNvPr id="10" name="图片 9" descr="mai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91" y="3695432"/>
            <a:ext cx="1741577" cy="1644116"/>
          </a:xfrm>
          <a:prstGeom prst="rect">
            <a:avLst/>
          </a:prstGeom>
        </p:spPr>
      </p:pic>
      <p:pic>
        <p:nvPicPr>
          <p:cNvPr id="11" name="图片 10" descr="ku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41" y="3695432"/>
            <a:ext cx="1641508" cy="1641508"/>
          </a:xfrm>
          <a:prstGeom prst="rect">
            <a:avLst/>
          </a:prstGeom>
        </p:spPr>
      </p:pic>
      <p:pic>
        <p:nvPicPr>
          <p:cNvPr id="12" name="图片 11" descr="huai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06" y="3698041"/>
            <a:ext cx="1686342" cy="1638900"/>
          </a:xfrm>
          <a:prstGeom prst="rect">
            <a:avLst/>
          </a:prstGeom>
        </p:spPr>
      </p:pic>
      <p:pic>
        <p:nvPicPr>
          <p:cNvPr id="13" name="图片 12" descr="ta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62" y="3695433"/>
            <a:ext cx="1654299" cy="16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5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8121" y="1514594"/>
            <a:ext cx="6894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000" dirty="0" smtClean="0">
                <a:latin typeface="Candara"/>
                <a:cs typeface="Candara"/>
              </a:rPr>
              <a:t>5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Chinese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radicals:	</a:t>
            </a:r>
            <a:r>
              <a:rPr lang="zh-CN" altLang="en-US" sz="2000" dirty="0" smtClean="0">
                <a:latin typeface="Candara"/>
                <a:cs typeface="Candara"/>
              </a:rPr>
              <a:t>钅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(gold)</a:t>
            </a:r>
            <a:r>
              <a:rPr kumimoji="1" lang="en-US" altLang="zh-CN" sz="2000" dirty="0">
                <a:latin typeface="Candara"/>
                <a:cs typeface="Candara"/>
              </a:rPr>
              <a:t>	</a:t>
            </a:r>
            <a:r>
              <a:rPr kumimoji="1" lang="en-US" altLang="zh-CN" sz="2000" dirty="0" smtClean="0">
                <a:latin typeface="Candara"/>
                <a:cs typeface="Candara"/>
              </a:rPr>
              <a:t>P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=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0.1</a:t>
            </a:r>
            <a:endParaRPr kumimoji="1" lang="en-US" altLang="zh-CN" sz="2000" dirty="0" smtClean="0">
              <a:latin typeface="Candara"/>
              <a:cs typeface="Candara"/>
            </a:endParaRPr>
          </a:p>
          <a:p>
            <a:r>
              <a:rPr kumimoji="1" lang="en-US" altLang="zh-CN" sz="2000" dirty="0">
                <a:latin typeface="Candara"/>
                <a:cs typeface="Candara"/>
              </a:rPr>
              <a:t>	</a:t>
            </a:r>
            <a:r>
              <a:rPr kumimoji="1" lang="en-US" altLang="zh-CN" sz="2000" dirty="0" smtClean="0">
                <a:latin typeface="Candara"/>
                <a:cs typeface="Candara"/>
              </a:rPr>
              <a:t>				</a:t>
            </a:r>
            <a:r>
              <a:rPr kumimoji="1" lang="zh-CN" altLang="en-US" sz="2000" dirty="0" smtClean="0">
                <a:latin typeface="Candara"/>
                <a:cs typeface="Candara"/>
              </a:rPr>
              <a:t>木 </a:t>
            </a:r>
            <a:r>
              <a:rPr kumimoji="1" lang="en-US" altLang="zh-CN" sz="2000" dirty="0" smtClean="0">
                <a:latin typeface="Candara"/>
                <a:cs typeface="Candara"/>
              </a:rPr>
              <a:t>(wood)	P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=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0.3</a:t>
            </a:r>
          </a:p>
          <a:p>
            <a:r>
              <a:rPr kumimoji="1" lang="en-US" altLang="zh-CN" sz="2000" dirty="0">
                <a:latin typeface="Candara"/>
                <a:cs typeface="Candara"/>
              </a:rPr>
              <a:t>	</a:t>
            </a:r>
            <a:r>
              <a:rPr kumimoji="1" lang="en-US" altLang="zh-CN" sz="2000" dirty="0" smtClean="0">
                <a:latin typeface="Candara"/>
                <a:cs typeface="Candara"/>
              </a:rPr>
              <a:t>				</a:t>
            </a:r>
            <a:r>
              <a:rPr kumimoji="1" lang="zh-CN" altLang="en-US" sz="2000" dirty="0" smtClean="0">
                <a:latin typeface="Candara"/>
                <a:cs typeface="Candara"/>
              </a:rPr>
              <a:t>氵</a:t>
            </a:r>
            <a:r>
              <a:rPr kumimoji="1" lang="zh-CN" altLang="zh-CN" sz="2000" dirty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(water)	P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=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0.2</a:t>
            </a:r>
          </a:p>
          <a:p>
            <a:r>
              <a:rPr kumimoji="1" lang="en-US" altLang="zh-CN" sz="2000" dirty="0">
                <a:latin typeface="Candara"/>
                <a:cs typeface="Candara"/>
              </a:rPr>
              <a:t>	</a:t>
            </a:r>
            <a:r>
              <a:rPr kumimoji="1" lang="en-US" altLang="zh-CN" sz="2000" dirty="0" smtClean="0">
                <a:latin typeface="Candara"/>
                <a:cs typeface="Candara"/>
              </a:rPr>
              <a:t>				</a:t>
            </a:r>
            <a:r>
              <a:rPr kumimoji="1" lang="zh-CN" altLang="en-US" sz="2000" dirty="0" smtClean="0">
                <a:latin typeface="Candara"/>
                <a:cs typeface="Candara"/>
              </a:rPr>
              <a:t>火 </a:t>
            </a:r>
            <a:r>
              <a:rPr kumimoji="1" lang="en-US" altLang="zh-CN" sz="2000" dirty="0" smtClean="0">
                <a:latin typeface="Candara"/>
                <a:cs typeface="Candara"/>
              </a:rPr>
              <a:t>(fire)	P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=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0.1</a:t>
            </a:r>
          </a:p>
          <a:p>
            <a:r>
              <a:rPr kumimoji="1" lang="en-US" altLang="zh-CN" sz="2000" dirty="0">
                <a:latin typeface="Candara"/>
                <a:cs typeface="Candara"/>
              </a:rPr>
              <a:t>	</a:t>
            </a:r>
            <a:r>
              <a:rPr kumimoji="1" lang="en-US" altLang="zh-CN" sz="2000" dirty="0" smtClean="0">
                <a:latin typeface="Candara"/>
                <a:cs typeface="Candara"/>
              </a:rPr>
              <a:t>				</a:t>
            </a:r>
            <a:r>
              <a:rPr kumimoji="1" lang="zh-CN" altLang="en-US" sz="2000" dirty="0" smtClean="0">
                <a:latin typeface="Candara"/>
                <a:cs typeface="Candara"/>
              </a:rPr>
              <a:t>土</a:t>
            </a:r>
            <a:r>
              <a:rPr kumimoji="1" lang="zh-CN" altLang="zh-CN" sz="2000" dirty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(earth)	P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=</a:t>
            </a:r>
            <a:r>
              <a:rPr kumimoji="1" lang="zh-CN" altLang="en-US" sz="2000" dirty="0" smtClean="0">
                <a:latin typeface="Candara"/>
                <a:cs typeface="Candara"/>
              </a:rPr>
              <a:t> </a:t>
            </a:r>
            <a:r>
              <a:rPr kumimoji="1" lang="en-US" altLang="zh-CN" sz="2000" dirty="0" smtClean="0">
                <a:latin typeface="Candara"/>
                <a:cs typeface="Candara"/>
              </a:rPr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19932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ixelated images of 25 cha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0" y="1140300"/>
            <a:ext cx="8371337" cy="41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7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average of 5 radical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2" y="3605839"/>
            <a:ext cx="8923702" cy="3252161"/>
          </a:xfrm>
          <a:prstGeom prst="rect">
            <a:avLst/>
          </a:prstGeom>
        </p:spPr>
      </p:pic>
      <p:pic>
        <p:nvPicPr>
          <p:cNvPr id="7" name="图片 6" descr="average of 25 cha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2" y="0"/>
            <a:ext cx="8923702" cy="34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9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een Shot 2017-04-26 at 3.00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850900"/>
            <a:ext cx="5549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7109" y="945931"/>
            <a:ext cx="77234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andara"/>
                <a:cs typeface="Candara"/>
              </a:rPr>
              <a:t>The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entropy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of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the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set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of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25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characters:</a:t>
            </a:r>
            <a:endParaRPr kumimoji="1" lang="en-US" altLang="zh-CN" dirty="0" smtClean="0">
              <a:latin typeface="Candara"/>
              <a:cs typeface="Candara"/>
            </a:endParaRPr>
          </a:p>
          <a:p>
            <a:r>
              <a:rPr kumimoji="1" lang="en-US" altLang="zh-CN" dirty="0" smtClean="0">
                <a:latin typeface="Candara"/>
                <a:cs typeface="Candara"/>
              </a:rPr>
              <a:t>	H</a:t>
            </a:r>
            <a:r>
              <a:rPr kumimoji="1" lang="en-US" altLang="zh-CN" dirty="0" smtClean="0">
                <a:latin typeface="Candara"/>
                <a:cs typeface="Candara"/>
              </a:rPr>
              <a:t>(S)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= sum(-P(S)</a:t>
            </a:r>
            <a:r>
              <a:rPr kumimoji="1" lang="zh-CN" altLang="en-US" dirty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.</a:t>
            </a:r>
            <a:r>
              <a:rPr kumimoji="1" lang="zh-CN" altLang="en-US" dirty="0" smtClean="0">
                <a:latin typeface="Candara"/>
                <a:cs typeface="Candara"/>
              </a:rPr>
              <a:t>* </a:t>
            </a:r>
            <a:r>
              <a:rPr kumimoji="1" lang="en-US" altLang="zh-CN" dirty="0" smtClean="0">
                <a:latin typeface="Candara"/>
                <a:cs typeface="Candara"/>
              </a:rPr>
              <a:t>log2(P(S)))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=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zh-CN" altLang="zh-CN" dirty="0" smtClean="0">
                <a:latin typeface="Candara"/>
                <a:cs typeface="Candara"/>
              </a:rPr>
              <a:t>4</a:t>
            </a:r>
            <a:r>
              <a:rPr kumimoji="1" lang="en-US" altLang="zh-CN" dirty="0" smtClean="0">
                <a:latin typeface="Candara"/>
                <a:cs typeface="Candara"/>
              </a:rPr>
              <a:t>.4929 bits</a:t>
            </a:r>
          </a:p>
          <a:p>
            <a:endParaRPr kumimoji="1" lang="en-US" altLang="zh-CN" dirty="0" smtClean="0">
              <a:latin typeface="Candara"/>
              <a:cs typeface="Candara"/>
            </a:endParaRPr>
          </a:p>
          <a:p>
            <a:r>
              <a:rPr kumimoji="1" lang="en-US" altLang="zh-CN" dirty="0" smtClean="0">
                <a:latin typeface="Candara"/>
                <a:cs typeface="Candara"/>
              </a:rPr>
              <a:t>Assume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the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desired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activity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level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is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zh-CN" altLang="zh-CN" dirty="0" smtClean="0">
                <a:latin typeface="Candara"/>
                <a:cs typeface="Candara"/>
              </a:rPr>
              <a:t>0</a:t>
            </a:r>
            <a:r>
              <a:rPr kumimoji="1" lang="en-US" altLang="zh-CN" dirty="0" smtClean="0">
                <a:latin typeface="Candara"/>
                <a:cs typeface="Candara"/>
              </a:rPr>
              <a:t>.1:</a:t>
            </a:r>
          </a:p>
          <a:p>
            <a:r>
              <a:rPr kumimoji="1" lang="en-US" altLang="zh-CN" dirty="0">
                <a:latin typeface="Candara"/>
                <a:cs typeface="Candara"/>
              </a:rPr>
              <a:t>	</a:t>
            </a:r>
            <a:r>
              <a:rPr kumimoji="1" lang="en-US" altLang="zh-CN" dirty="0" smtClean="0">
                <a:latin typeface="Candara"/>
                <a:cs typeface="Candara"/>
              </a:rPr>
              <a:t>H(0.1)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zh-CN" altLang="zh-CN" dirty="0" smtClean="0">
                <a:latin typeface="Candara"/>
                <a:cs typeface="Candara"/>
              </a:rPr>
              <a:t>=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0.4690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bits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per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neuron</a:t>
            </a:r>
          </a:p>
          <a:p>
            <a:endParaRPr kumimoji="1" lang="en-US" altLang="zh-CN" dirty="0" smtClean="0">
              <a:latin typeface="Candara"/>
              <a:cs typeface="Candara"/>
            </a:endParaRPr>
          </a:p>
          <a:p>
            <a:r>
              <a:rPr kumimoji="1" lang="en-US" altLang="zh-CN" dirty="0" smtClean="0">
                <a:latin typeface="Candara"/>
                <a:cs typeface="Candara"/>
              </a:rPr>
              <a:t>Thus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the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number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of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output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neurons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I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need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is</a:t>
            </a:r>
            <a:r>
              <a:rPr kumimoji="1" lang="zh-CN" altLang="en-US" dirty="0" smtClean="0">
                <a:latin typeface="Candara"/>
                <a:cs typeface="Candara"/>
              </a:rPr>
              <a:t>:</a:t>
            </a:r>
            <a:endParaRPr kumimoji="1" lang="en-US" altLang="zh-CN" dirty="0" smtClean="0">
              <a:latin typeface="Candara"/>
              <a:cs typeface="Candara"/>
            </a:endParaRPr>
          </a:p>
          <a:p>
            <a:r>
              <a:rPr kumimoji="1" lang="en-US" altLang="zh-CN" dirty="0">
                <a:latin typeface="Candara"/>
                <a:cs typeface="Candara"/>
              </a:rPr>
              <a:t>	</a:t>
            </a:r>
            <a:r>
              <a:rPr kumimoji="1" lang="en-US" altLang="zh-CN" dirty="0" smtClean="0">
                <a:latin typeface="Candara"/>
                <a:cs typeface="Candara"/>
              </a:rPr>
              <a:t>4.4929/0.4690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=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10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neurons</a:t>
            </a:r>
          </a:p>
          <a:p>
            <a:endParaRPr kumimoji="1" lang="en-US" altLang="zh-CN" dirty="0">
              <a:latin typeface="Candara"/>
              <a:cs typeface="Candara"/>
            </a:endParaRPr>
          </a:p>
          <a:p>
            <a:endParaRPr kumimoji="1" lang="en-US" altLang="zh-CN" dirty="0">
              <a:latin typeface="Candara"/>
              <a:cs typeface="Candara"/>
            </a:endParaRPr>
          </a:p>
          <a:p>
            <a:r>
              <a:rPr kumimoji="1" lang="en-US" altLang="zh-CN" dirty="0" smtClean="0">
                <a:latin typeface="Candara"/>
                <a:cs typeface="Candara"/>
              </a:rPr>
              <a:t>The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sum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of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the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bit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entropies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of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the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input:</a:t>
            </a:r>
          </a:p>
          <a:p>
            <a:r>
              <a:rPr kumimoji="1" lang="en-US" altLang="zh-CN" dirty="0">
                <a:latin typeface="Candara"/>
                <a:cs typeface="Candara"/>
              </a:rPr>
              <a:t>	</a:t>
            </a:r>
            <a:r>
              <a:rPr kumimoji="1" lang="en-US" altLang="zh-CN" dirty="0" smtClean="0">
                <a:latin typeface="Candara"/>
                <a:cs typeface="Candara"/>
              </a:rPr>
              <a:t>H(Y)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=</a:t>
            </a:r>
            <a:r>
              <a:rPr kumimoji="1" lang="zh-CN" altLang="en-US" dirty="0" smtClean="0">
                <a:latin typeface="Candara"/>
                <a:cs typeface="Candara"/>
              </a:rPr>
              <a:t>  </a:t>
            </a:r>
            <a:r>
              <a:rPr kumimoji="1" lang="en-US" altLang="zh-CN" dirty="0" smtClean="0">
                <a:latin typeface="Candara"/>
                <a:cs typeface="Candara"/>
              </a:rPr>
              <a:t>sum(-P(Y)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.</a:t>
            </a:r>
            <a:r>
              <a:rPr kumimoji="1" lang="zh-CN" altLang="en-US" dirty="0" smtClean="0">
                <a:latin typeface="Candara"/>
                <a:cs typeface="Candara"/>
              </a:rPr>
              <a:t>* </a:t>
            </a:r>
            <a:r>
              <a:rPr kumimoji="1" lang="en-US" altLang="zh-CN" dirty="0" smtClean="0">
                <a:latin typeface="Candara"/>
                <a:cs typeface="Candara"/>
              </a:rPr>
              <a:t>log2(P(Y))-(1-P(Y))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.</a:t>
            </a:r>
            <a:r>
              <a:rPr kumimoji="1" lang="zh-CN" altLang="en-US" dirty="0" smtClean="0">
                <a:latin typeface="Candara"/>
                <a:cs typeface="Candara"/>
              </a:rPr>
              <a:t>* </a:t>
            </a:r>
            <a:r>
              <a:rPr kumimoji="1" lang="en-US" altLang="zh-CN" dirty="0" smtClean="0">
                <a:latin typeface="Candara"/>
                <a:cs typeface="Candara"/>
              </a:rPr>
              <a:t>log2(1-P(Y)))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=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r>
              <a:rPr kumimoji="1" lang="en-US" altLang="zh-CN" dirty="0" smtClean="0">
                <a:latin typeface="Candara"/>
                <a:cs typeface="Candara"/>
              </a:rPr>
              <a:t>79.6663 bits</a:t>
            </a:r>
            <a:r>
              <a:rPr kumimoji="1" lang="zh-CN" altLang="en-US" dirty="0" smtClean="0">
                <a:latin typeface="Candara"/>
                <a:cs typeface="Candara"/>
              </a:rPr>
              <a:t> </a:t>
            </a:r>
            <a:endParaRPr kumimoji="1" lang="en-US" altLang="zh-CN" dirty="0" smtClean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421968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Screen Shot 2017-04-26 at 2.11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482600"/>
            <a:ext cx="61087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传统">
  <a:themeElements>
    <a:clrScheme name="传统">
      <a:dk1>
        <a:srgbClr val="000000"/>
      </a:dk1>
      <a:lt1>
        <a:srgbClr val="FFFFFF"/>
      </a:lt1>
      <a:dk2>
        <a:srgbClr val="59480D"/>
      </a:dk2>
      <a:lt2>
        <a:srgbClr val="D28E11"/>
      </a:lt2>
      <a:accent1>
        <a:srgbClr val="6B4A0B"/>
      </a:accent1>
      <a:accent2>
        <a:srgbClr val="790A14"/>
      </a:accent2>
      <a:accent3>
        <a:srgbClr val="908342"/>
      </a:accent3>
      <a:accent4>
        <a:srgbClr val="423E5C"/>
      </a:accent4>
      <a:accent5>
        <a:srgbClr val="641345"/>
      </a:accent5>
      <a:accent6>
        <a:srgbClr val="748A2F"/>
      </a:accent6>
      <a:hlink>
        <a:srgbClr val="DD7E0E"/>
      </a:hlink>
      <a:folHlink>
        <a:srgbClr val="7F6F6F"/>
      </a:folHlink>
    </a:clrScheme>
    <a:fontScheme name="传统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传统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90000"/>
            </a:schemeClr>
          </a:solidFill>
          <a:prstDash val="solid"/>
          <a:miter/>
        </a:ln>
        <a:ln w="76200" cap="flat" cmpd="dbl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innerShdw blurRad="127000">
              <a:srgbClr val="FFFFFF">
                <a:alpha val="35000"/>
              </a:srgbClr>
            </a:innerShdw>
          </a:effectLst>
          <a:scene3d>
            <a:camera prst="orthographicFront">
              <a:rot lat="0" lon="0" rev="0"/>
            </a:camera>
            <a:lightRig rig="chilly" dir="tl">
              <a:rot lat="0" lon="0" rev="5400000"/>
            </a:lightRig>
          </a:scene3d>
          <a:sp3d prstMaterial="softEdge">
            <a:bevelT w="0" h="0"/>
          </a:sp3d>
        </a:effectStyle>
        <a:effectStyle>
          <a:effectLst>
            <a:outerShdw blurRad="63500" dist="25400" dir="5400000" algn="br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3600000"/>
            </a:lightRig>
          </a:scene3d>
          <a:sp3d>
            <a:bevelT w="889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75000"/>
              </a:schemeClr>
              <a:schemeClr val="phClr">
                <a:satMod val="3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传统.thmx</Template>
  <TotalTime>1070</TotalTime>
  <Words>60</Words>
  <Application>Microsoft Macintosh PowerPoint</Application>
  <PresentationFormat>全屏显示(4:3)</PresentationFormat>
  <Paragraphs>34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传统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Nokia Careline</dc:creator>
  <cp:lastModifiedBy>Nokia Careline</cp:lastModifiedBy>
  <cp:revision>17</cp:revision>
  <dcterms:created xsi:type="dcterms:W3CDTF">2017-04-26T04:53:10Z</dcterms:created>
  <dcterms:modified xsi:type="dcterms:W3CDTF">2017-04-26T22:43:21Z</dcterms:modified>
</cp:coreProperties>
</file>