
<file path=[Content_Types].xml><?xml version="1.0" encoding="utf-8"?>
<Types xmlns="http://schemas.openxmlformats.org/package/2006/content-types">
  <Default Extension="xml" ContentType="application/xml"/>
  <Default Extension="jpeg" ContentType="image/jpeg"/>
  <Default Extension="tiff" ContentType="image/tiff"/>
  <Default Extension="emf" ContentType="image/x-emf"/>
  <Default Extension="rels" ContentType="application/vnd.openxmlformats-package.relationships+xml"/>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88"/>
    <p:restoredTop sz="92947"/>
  </p:normalViewPr>
  <p:slideViewPr>
    <p:cSldViewPr snapToGrid="0" snapToObjects="1">
      <p:cViewPr>
        <p:scale>
          <a:sx n="110" d="100"/>
          <a:sy n="110" d="100"/>
        </p:scale>
        <p:origin x="552"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oleObject" Target="../embeddings/oleObject1.bin"/></Relationships>
</file>

<file path=ppt/charts/_rels/chart2.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Users/Macie/Documents/Grad%20School/Population%20Ecology/Lab4_MEH.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Times New Roman" charset="0"/>
                <a:ea typeface="Times New Roman" charset="0"/>
                <a:cs typeface="Times New Roman" charset="0"/>
              </a:defRPr>
            </a:pPr>
            <a:r>
              <a:rPr lang="en-US"/>
              <a:t>Standardized</a:t>
            </a:r>
            <a:r>
              <a:rPr lang="en-US" baseline="0"/>
              <a:t> Reproductive Value for Each Age Class</a:t>
            </a:r>
            <a:endParaRPr lang="en-US"/>
          </a:p>
        </c:rich>
      </c:tx>
      <c:layout/>
      <c:overlay val="0"/>
      <c:spPr>
        <a:noFill/>
        <a:ln>
          <a:noFill/>
        </a:ln>
        <a:effectLst/>
      </c:spPr>
    </c:title>
    <c:autoTitleDeleted val="0"/>
    <c:plotArea>
      <c:layout/>
      <c:barChart>
        <c:barDir val="col"/>
        <c:grouping val="clustered"/>
        <c:varyColors val="0"/>
        <c:ser>
          <c:idx val="0"/>
          <c:order val="0"/>
          <c:tx>
            <c:strRef>
              <c:f>Sheet1!$O$1</c:f>
              <c:strCache>
                <c:ptCount val="1"/>
                <c:pt idx="0">
                  <c:v>Initial</c:v>
                </c:pt>
              </c:strCache>
            </c:strRef>
          </c:tx>
          <c:spPr>
            <a:solidFill>
              <a:schemeClr val="accent1"/>
            </a:solidFill>
            <a:ln>
              <a:noFill/>
            </a:ln>
            <a:effectLst/>
          </c:spPr>
          <c:invertIfNegative val="0"/>
          <c:val>
            <c:numRef>
              <c:f>Sheet1!$O$2:$O$5</c:f>
              <c:numCache>
                <c:formatCode>General</c:formatCode>
                <c:ptCount val="4"/>
                <c:pt idx="0">
                  <c:v>1.0</c:v>
                </c:pt>
                <c:pt idx="1">
                  <c:v>2.282236360400289</c:v>
                </c:pt>
                <c:pt idx="2">
                  <c:v>5.866162545471604</c:v>
                </c:pt>
                <c:pt idx="3">
                  <c:v>25.15898062970117</c:v>
                </c:pt>
              </c:numCache>
            </c:numRef>
          </c:val>
        </c:ser>
        <c:ser>
          <c:idx val="1"/>
          <c:order val="1"/>
          <c:tx>
            <c:strRef>
              <c:f>Sheet1!$P$1</c:f>
              <c:strCache>
                <c:ptCount val="1"/>
                <c:pt idx="0">
                  <c:v>Reduced Survivorship</c:v>
                </c:pt>
              </c:strCache>
            </c:strRef>
          </c:tx>
          <c:spPr>
            <a:solidFill>
              <a:schemeClr val="accent3"/>
            </a:solidFill>
            <a:ln>
              <a:noFill/>
            </a:ln>
            <a:effectLst/>
          </c:spPr>
          <c:invertIfNegative val="0"/>
          <c:val>
            <c:numRef>
              <c:f>Sheet1!$P$2:$P$5</c:f>
              <c:numCache>
                <c:formatCode>General</c:formatCode>
                <c:ptCount val="4"/>
                <c:pt idx="0">
                  <c:v>1.0</c:v>
                </c:pt>
                <c:pt idx="1">
                  <c:v>1.893440609056267</c:v>
                </c:pt>
                <c:pt idx="2">
                  <c:v>4.339067528779964</c:v>
                </c:pt>
                <c:pt idx="3">
                  <c:v>19.59524783741178</c:v>
                </c:pt>
              </c:numCache>
            </c:numRef>
          </c:val>
        </c:ser>
        <c:dLbls>
          <c:showLegendKey val="0"/>
          <c:showVal val="0"/>
          <c:showCatName val="0"/>
          <c:showSerName val="0"/>
          <c:showPercent val="0"/>
          <c:showBubbleSize val="0"/>
        </c:dLbls>
        <c:gapWidth val="150"/>
        <c:axId val="145289984"/>
        <c:axId val="145293376"/>
      </c:barChart>
      <c:catAx>
        <c:axId val="14528998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Times New Roman" charset="0"/>
                    <a:ea typeface="Times New Roman" charset="0"/>
                    <a:cs typeface="Times New Roman" charset="0"/>
                  </a:defRPr>
                </a:pPr>
                <a:r>
                  <a:rPr lang="en-US"/>
                  <a:t>Age Class</a:t>
                </a:r>
              </a:p>
            </c:rich>
          </c:tx>
          <c:layout/>
          <c:overlay val="0"/>
          <c:spPr>
            <a:noFill/>
            <a:ln>
              <a:noFill/>
            </a:ln>
            <a:effectLst/>
          </c:sp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charset="0"/>
                <a:ea typeface="Times New Roman" charset="0"/>
                <a:cs typeface="Times New Roman" charset="0"/>
              </a:defRPr>
            </a:pPr>
            <a:endParaRPr lang="en-US"/>
          </a:p>
        </c:txPr>
        <c:crossAx val="145293376"/>
        <c:crosses val="autoZero"/>
        <c:auto val="1"/>
        <c:lblAlgn val="ctr"/>
        <c:lblOffset val="100"/>
        <c:noMultiLvlLbl val="0"/>
      </c:catAx>
      <c:valAx>
        <c:axId val="14529337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Times New Roman" charset="0"/>
                    <a:ea typeface="Times New Roman" charset="0"/>
                    <a:cs typeface="Times New Roman" charset="0"/>
                  </a:defRPr>
                </a:pPr>
                <a:r>
                  <a:rPr lang="en-US"/>
                  <a:t>Standardized</a:t>
                </a:r>
                <a:r>
                  <a:rPr lang="en-US" baseline="0"/>
                  <a:t> Reproductive Value</a:t>
                </a:r>
                <a:endParaRPr lang="en-US"/>
              </a:p>
            </c:rich>
          </c:tx>
          <c:layout/>
          <c:overlay val="0"/>
          <c:spPr>
            <a:noFill/>
            <a:ln>
              <a:noFill/>
            </a:ln>
            <a:effectLst/>
          </c:sp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charset="0"/>
                <a:ea typeface="Times New Roman" charset="0"/>
                <a:cs typeface="Times New Roman" charset="0"/>
              </a:defRPr>
            </a:pPr>
            <a:endParaRPr lang="en-US"/>
          </a:p>
        </c:txPr>
        <c:crossAx val="145289984"/>
        <c:crosses val="autoZero"/>
        <c:crossBetween val="between"/>
      </c:valAx>
      <c:spPr>
        <a:noFill/>
        <a:ln w="25400">
          <a:noFill/>
        </a:ln>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charset="0"/>
              <a:ea typeface="Times New Roman" charset="0"/>
              <a:cs typeface="Times New Roman" charset="0"/>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latin typeface="Times New Roman" charset="0"/>
          <a:ea typeface="Times New Roman" charset="0"/>
          <a:cs typeface="Times New Roman" charset="0"/>
        </a:defRPr>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Times New Roman" charset="0"/>
                <a:ea typeface="Times New Roman" charset="0"/>
                <a:cs typeface="Times New Roman" charset="0"/>
              </a:defRPr>
            </a:pPr>
            <a:r>
              <a:rPr lang="en-US"/>
              <a:t>Years</a:t>
            </a:r>
            <a:r>
              <a:rPr lang="en-US" baseline="0"/>
              <a:t> to extinction for each patch given brushfire frequency and impact</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Times New Roman" charset="0"/>
              <a:ea typeface="Times New Roman" charset="0"/>
              <a:cs typeface="Times New Roman" charset="0"/>
            </a:defRPr>
          </a:pPr>
          <a:endParaRPr lang="en-US"/>
        </a:p>
      </c:txPr>
    </c:title>
    <c:autoTitleDeleted val="0"/>
    <c:plotArea>
      <c:layout/>
      <c:barChart>
        <c:barDir val="col"/>
        <c:grouping val="clustered"/>
        <c:varyColors val="0"/>
        <c:ser>
          <c:idx val="0"/>
          <c:order val="0"/>
          <c:tx>
            <c:strRef>
              <c:f>Sheet1!$A$55</c:f>
              <c:strCache>
                <c:ptCount val="1"/>
                <c:pt idx="0">
                  <c:v>Q10%</c:v>
                </c:pt>
              </c:strCache>
            </c:strRef>
          </c:tx>
          <c:spPr>
            <a:solidFill>
              <a:schemeClr val="accent1"/>
            </a:solidFill>
            <a:ln>
              <a:noFill/>
            </a:ln>
            <a:effectLst/>
          </c:spPr>
          <c:invertIfNegative val="0"/>
          <c:cat>
            <c:strRef>
              <c:f>Sheet1!$B$54:$F$54</c:f>
              <c:strCache>
                <c:ptCount val="5"/>
                <c:pt idx="0">
                  <c:v>Cape Sada</c:v>
                </c:pt>
                <c:pt idx="1">
                  <c:v>Ankasakabe</c:v>
                </c:pt>
                <c:pt idx="2">
                  <c:v>Behata</c:v>
                </c:pt>
                <c:pt idx="3">
                  <c:v>Betainalika</c:v>
                </c:pt>
                <c:pt idx="4">
                  <c:v>Ambatomainty </c:v>
                </c:pt>
              </c:strCache>
            </c:strRef>
          </c:cat>
          <c:val>
            <c:numRef>
              <c:f>Sheet1!$B$55:$F$55</c:f>
              <c:numCache>
                <c:formatCode>General</c:formatCode>
                <c:ptCount val="5"/>
                <c:pt idx="0">
                  <c:v>28.1</c:v>
                </c:pt>
                <c:pt idx="1">
                  <c:v>1.6</c:v>
                </c:pt>
                <c:pt idx="2">
                  <c:v>16.3</c:v>
                </c:pt>
                <c:pt idx="3">
                  <c:v>0.0</c:v>
                </c:pt>
                <c:pt idx="4">
                  <c:v>5.8</c:v>
                </c:pt>
              </c:numCache>
            </c:numRef>
          </c:val>
        </c:ser>
        <c:ser>
          <c:idx val="1"/>
          <c:order val="1"/>
          <c:tx>
            <c:strRef>
              <c:f>Sheet1!$A$56</c:f>
              <c:strCache>
                <c:ptCount val="1"/>
                <c:pt idx="0">
                  <c:v>Q25%</c:v>
                </c:pt>
              </c:strCache>
            </c:strRef>
          </c:tx>
          <c:spPr>
            <a:solidFill>
              <a:schemeClr val="accent2"/>
            </a:solidFill>
            <a:ln>
              <a:noFill/>
            </a:ln>
            <a:effectLst/>
          </c:spPr>
          <c:invertIfNegative val="0"/>
          <c:cat>
            <c:strRef>
              <c:f>Sheet1!$B$54:$F$54</c:f>
              <c:strCache>
                <c:ptCount val="5"/>
                <c:pt idx="0">
                  <c:v>Cape Sada</c:v>
                </c:pt>
                <c:pt idx="1">
                  <c:v>Ankasakabe</c:v>
                </c:pt>
                <c:pt idx="2">
                  <c:v>Behata</c:v>
                </c:pt>
                <c:pt idx="3">
                  <c:v>Betainalika</c:v>
                </c:pt>
                <c:pt idx="4">
                  <c:v>Ambatomainty </c:v>
                </c:pt>
              </c:strCache>
            </c:strRef>
          </c:cat>
          <c:val>
            <c:numRef>
              <c:f>Sheet1!$B$56:$F$56</c:f>
              <c:numCache>
                <c:formatCode>General</c:formatCode>
                <c:ptCount val="5"/>
                <c:pt idx="0">
                  <c:v>24.4</c:v>
                </c:pt>
                <c:pt idx="1">
                  <c:v>1.6</c:v>
                </c:pt>
                <c:pt idx="2">
                  <c:v>15.1</c:v>
                </c:pt>
                <c:pt idx="3">
                  <c:v>0.0</c:v>
                </c:pt>
                <c:pt idx="4">
                  <c:v>6.1</c:v>
                </c:pt>
              </c:numCache>
            </c:numRef>
          </c:val>
        </c:ser>
        <c:ser>
          <c:idx val="2"/>
          <c:order val="2"/>
          <c:tx>
            <c:strRef>
              <c:f>Sheet1!$A$57</c:f>
              <c:strCache>
                <c:ptCount val="1"/>
                <c:pt idx="0">
                  <c:v>Q40%</c:v>
                </c:pt>
              </c:strCache>
            </c:strRef>
          </c:tx>
          <c:spPr>
            <a:solidFill>
              <a:schemeClr val="accent3"/>
            </a:solidFill>
            <a:ln>
              <a:noFill/>
            </a:ln>
            <a:effectLst/>
          </c:spPr>
          <c:invertIfNegative val="0"/>
          <c:cat>
            <c:strRef>
              <c:f>Sheet1!$B$54:$F$54</c:f>
              <c:strCache>
                <c:ptCount val="5"/>
                <c:pt idx="0">
                  <c:v>Cape Sada</c:v>
                </c:pt>
                <c:pt idx="1">
                  <c:v>Ankasakabe</c:v>
                </c:pt>
                <c:pt idx="2">
                  <c:v>Behata</c:v>
                </c:pt>
                <c:pt idx="3">
                  <c:v>Betainalika</c:v>
                </c:pt>
                <c:pt idx="4">
                  <c:v>Ambatomainty </c:v>
                </c:pt>
              </c:strCache>
            </c:strRef>
          </c:cat>
          <c:val>
            <c:numRef>
              <c:f>Sheet1!$B$57:$F$57</c:f>
              <c:numCache>
                <c:formatCode>General</c:formatCode>
                <c:ptCount val="5"/>
                <c:pt idx="0">
                  <c:v>22.1</c:v>
                </c:pt>
                <c:pt idx="1">
                  <c:v>2.1</c:v>
                </c:pt>
                <c:pt idx="2">
                  <c:v>12.3</c:v>
                </c:pt>
                <c:pt idx="3">
                  <c:v>0.0</c:v>
                </c:pt>
                <c:pt idx="4">
                  <c:v>4.8</c:v>
                </c:pt>
              </c:numCache>
            </c:numRef>
          </c:val>
        </c:ser>
        <c:ser>
          <c:idx val="3"/>
          <c:order val="3"/>
          <c:tx>
            <c:strRef>
              <c:f>Sheet1!$A$58</c:f>
              <c:strCache>
                <c:ptCount val="1"/>
                <c:pt idx="0">
                  <c:v>H10%</c:v>
                </c:pt>
              </c:strCache>
            </c:strRef>
          </c:tx>
          <c:spPr>
            <a:solidFill>
              <a:schemeClr val="accent4"/>
            </a:solidFill>
            <a:ln>
              <a:noFill/>
            </a:ln>
            <a:effectLst/>
          </c:spPr>
          <c:invertIfNegative val="0"/>
          <c:cat>
            <c:strRef>
              <c:f>Sheet1!$B$54:$F$54</c:f>
              <c:strCache>
                <c:ptCount val="5"/>
                <c:pt idx="0">
                  <c:v>Cape Sada</c:v>
                </c:pt>
                <c:pt idx="1">
                  <c:v>Ankasakabe</c:v>
                </c:pt>
                <c:pt idx="2">
                  <c:v>Behata</c:v>
                </c:pt>
                <c:pt idx="3">
                  <c:v>Betainalika</c:v>
                </c:pt>
                <c:pt idx="4">
                  <c:v>Ambatomainty </c:v>
                </c:pt>
              </c:strCache>
            </c:strRef>
          </c:cat>
          <c:val>
            <c:numRef>
              <c:f>Sheet1!$B$58:$F$58</c:f>
              <c:numCache>
                <c:formatCode>General</c:formatCode>
                <c:ptCount val="5"/>
                <c:pt idx="0">
                  <c:v>18.2</c:v>
                </c:pt>
                <c:pt idx="1">
                  <c:v>1.7</c:v>
                </c:pt>
                <c:pt idx="2">
                  <c:v>11.0</c:v>
                </c:pt>
                <c:pt idx="3">
                  <c:v>0.0</c:v>
                </c:pt>
                <c:pt idx="4">
                  <c:v>4.1</c:v>
                </c:pt>
              </c:numCache>
            </c:numRef>
          </c:val>
        </c:ser>
        <c:ser>
          <c:idx val="4"/>
          <c:order val="4"/>
          <c:tx>
            <c:strRef>
              <c:f>Sheet1!$A$59</c:f>
              <c:strCache>
                <c:ptCount val="1"/>
                <c:pt idx="0">
                  <c:v>H25%</c:v>
                </c:pt>
              </c:strCache>
            </c:strRef>
          </c:tx>
          <c:spPr>
            <a:solidFill>
              <a:schemeClr val="accent5"/>
            </a:solidFill>
            <a:ln>
              <a:noFill/>
            </a:ln>
            <a:effectLst/>
          </c:spPr>
          <c:invertIfNegative val="0"/>
          <c:cat>
            <c:strRef>
              <c:f>Sheet1!$B$54:$F$54</c:f>
              <c:strCache>
                <c:ptCount val="5"/>
                <c:pt idx="0">
                  <c:v>Cape Sada</c:v>
                </c:pt>
                <c:pt idx="1">
                  <c:v>Ankasakabe</c:v>
                </c:pt>
                <c:pt idx="2">
                  <c:v>Behata</c:v>
                </c:pt>
                <c:pt idx="3">
                  <c:v>Betainalika</c:v>
                </c:pt>
                <c:pt idx="4">
                  <c:v>Ambatomainty </c:v>
                </c:pt>
              </c:strCache>
            </c:strRef>
          </c:cat>
          <c:val>
            <c:numRef>
              <c:f>Sheet1!$B$59:$F$59</c:f>
              <c:numCache>
                <c:formatCode>General</c:formatCode>
                <c:ptCount val="5"/>
                <c:pt idx="0">
                  <c:v>18.1</c:v>
                </c:pt>
                <c:pt idx="1">
                  <c:v>1.2</c:v>
                </c:pt>
                <c:pt idx="2">
                  <c:v>10.3</c:v>
                </c:pt>
                <c:pt idx="3">
                  <c:v>0.0</c:v>
                </c:pt>
                <c:pt idx="4">
                  <c:v>3.2</c:v>
                </c:pt>
              </c:numCache>
            </c:numRef>
          </c:val>
        </c:ser>
        <c:ser>
          <c:idx val="5"/>
          <c:order val="5"/>
          <c:tx>
            <c:strRef>
              <c:f>Sheet1!$A$60</c:f>
              <c:strCache>
                <c:ptCount val="1"/>
                <c:pt idx="0">
                  <c:v>H40%</c:v>
                </c:pt>
              </c:strCache>
            </c:strRef>
          </c:tx>
          <c:spPr>
            <a:solidFill>
              <a:schemeClr val="accent6"/>
            </a:solidFill>
            <a:ln>
              <a:noFill/>
            </a:ln>
            <a:effectLst/>
          </c:spPr>
          <c:invertIfNegative val="0"/>
          <c:cat>
            <c:strRef>
              <c:f>Sheet1!$B$54:$F$54</c:f>
              <c:strCache>
                <c:ptCount val="5"/>
                <c:pt idx="0">
                  <c:v>Cape Sada</c:v>
                </c:pt>
                <c:pt idx="1">
                  <c:v>Ankasakabe</c:v>
                </c:pt>
                <c:pt idx="2">
                  <c:v>Behata</c:v>
                </c:pt>
                <c:pt idx="3">
                  <c:v>Betainalika</c:v>
                </c:pt>
                <c:pt idx="4">
                  <c:v>Ambatomainty </c:v>
                </c:pt>
              </c:strCache>
            </c:strRef>
          </c:cat>
          <c:val>
            <c:numRef>
              <c:f>Sheet1!$B$60:$F$60</c:f>
              <c:numCache>
                <c:formatCode>General</c:formatCode>
                <c:ptCount val="5"/>
                <c:pt idx="0">
                  <c:v>15.3</c:v>
                </c:pt>
                <c:pt idx="1">
                  <c:v>1.1</c:v>
                </c:pt>
                <c:pt idx="2">
                  <c:v>9.9</c:v>
                </c:pt>
                <c:pt idx="3">
                  <c:v>0.0</c:v>
                </c:pt>
                <c:pt idx="4">
                  <c:v>2.1</c:v>
                </c:pt>
              </c:numCache>
            </c:numRef>
          </c:val>
        </c:ser>
        <c:dLbls>
          <c:showLegendKey val="0"/>
          <c:showVal val="0"/>
          <c:showCatName val="0"/>
          <c:showSerName val="0"/>
          <c:showPercent val="0"/>
          <c:showBubbleSize val="0"/>
        </c:dLbls>
        <c:gapWidth val="150"/>
        <c:axId val="144441680"/>
        <c:axId val="144445072"/>
      </c:barChart>
      <c:catAx>
        <c:axId val="14444168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Times New Roman" charset="0"/>
                    <a:ea typeface="Times New Roman" charset="0"/>
                    <a:cs typeface="Times New Roman" charset="0"/>
                  </a:defRPr>
                </a:pPr>
                <a:r>
                  <a:rPr lang="en-US"/>
                  <a:t>Patch</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Times New Roman" charset="0"/>
                  <a:ea typeface="Times New Roman" charset="0"/>
                  <a:cs typeface="Times New Roman" charset="0"/>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charset="0"/>
                <a:ea typeface="Times New Roman" charset="0"/>
                <a:cs typeface="Times New Roman" charset="0"/>
              </a:defRPr>
            </a:pPr>
            <a:endParaRPr lang="en-US"/>
          </a:p>
        </c:txPr>
        <c:crossAx val="144445072"/>
        <c:crosses val="autoZero"/>
        <c:auto val="1"/>
        <c:lblAlgn val="ctr"/>
        <c:lblOffset val="100"/>
        <c:noMultiLvlLbl val="0"/>
      </c:catAx>
      <c:valAx>
        <c:axId val="1444450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Times New Roman" charset="0"/>
                    <a:ea typeface="Times New Roman" charset="0"/>
                    <a:cs typeface="Times New Roman" charset="0"/>
                  </a:defRPr>
                </a:pPr>
                <a:r>
                  <a:rPr lang="en-US"/>
                  <a:t>Years to Extinction</a:t>
                </a:r>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Times New Roman" charset="0"/>
                  <a:ea typeface="Times New Roman" charset="0"/>
                  <a:cs typeface="Times New Roman" charset="0"/>
                </a:defRPr>
              </a:pPr>
              <a:endParaRPr lang="en-US"/>
            </a:p>
          </c:txPr>
        </c:title>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Times New Roman" charset="0"/>
                <a:ea typeface="Times New Roman" charset="0"/>
                <a:cs typeface="Times New Roman" charset="0"/>
              </a:defRPr>
            </a:pPr>
            <a:endParaRPr lang="en-US"/>
          </a:p>
        </c:txPr>
        <c:crossAx val="144441680"/>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Times New Roman" charset="0"/>
              <a:ea typeface="Times New Roman" charset="0"/>
              <a:cs typeface="Times New Roman" charset="0"/>
            </a:defRPr>
          </a:pPr>
          <a:endParaRPr lang="en-US"/>
        </a:p>
      </c:txPr>
    </c:legend>
    <c:plotVisOnly val="1"/>
    <c:dispBlanksAs val="gap"/>
    <c:showDLblsOverMax val="0"/>
  </c:chart>
  <c:spPr>
    <a:noFill/>
    <a:ln>
      <a:noFill/>
    </a:ln>
    <a:effectLst/>
  </c:spPr>
  <c:txPr>
    <a:bodyPr/>
    <a:lstStyle/>
    <a:p>
      <a:pPr>
        <a:defRPr>
          <a:latin typeface="Times New Roman" charset="0"/>
          <a:ea typeface="Times New Roman" charset="0"/>
          <a:cs typeface="Times New Roman"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EBEABE-603C-1044-B3A7-370540F28C02}" type="datetimeFigureOut">
              <a:rPr lang="en-US" smtClean="0"/>
              <a:t>5/1/18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C34865-6DC3-B54B-8914-5778F7CBB2CC}" type="slidenum">
              <a:rPr lang="en-US" smtClean="0"/>
              <a:t>‹#›</a:t>
            </a:fld>
            <a:endParaRPr lang="en-US"/>
          </a:p>
        </p:txBody>
      </p:sp>
    </p:spTree>
    <p:extLst>
      <p:ext uri="{BB962C8B-B14F-4D97-AF65-F5344CB8AC3E}">
        <p14:creationId xmlns:p14="http://schemas.microsoft.com/office/powerpoint/2010/main" val="961423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all analyses,</a:t>
            </a:r>
            <a:r>
              <a:rPr lang="en-US" baseline="0" dirty="0" smtClean="0"/>
              <a:t> we need a population matrix, so I will first go over how I came up with that!</a:t>
            </a:r>
          </a:p>
          <a:p>
            <a:r>
              <a:rPr lang="en-US" baseline="0" dirty="0" smtClean="0"/>
              <a:t>Go into more detail about getting values for matrix</a:t>
            </a:r>
            <a:endParaRPr lang="en-US" dirty="0"/>
          </a:p>
        </p:txBody>
      </p:sp>
      <p:sp>
        <p:nvSpPr>
          <p:cNvPr id="4" name="Slide Number Placeholder 3"/>
          <p:cNvSpPr>
            <a:spLocks noGrp="1"/>
          </p:cNvSpPr>
          <p:nvPr>
            <p:ph type="sldNum" sz="quarter" idx="10"/>
          </p:nvPr>
        </p:nvSpPr>
        <p:spPr/>
        <p:txBody>
          <a:bodyPr/>
          <a:lstStyle/>
          <a:p>
            <a:fld id="{1BC34865-6DC3-B54B-8914-5778F7CBB2CC}" type="slidenum">
              <a:rPr lang="en-US" smtClean="0"/>
              <a:t>5</a:t>
            </a:fld>
            <a:endParaRPr lang="en-US"/>
          </a:p>
        </p:txBody>
      </p:sp>
    </p:spTree>
    <p:extLst>
      <p:ext uri="{BB962C8B-B14F-4D97-AF65-F5344CB8AC3E}">
        <p14:creationId xmlns:p14="http://schemas.microsoft.com/office/powerpoint/2010/main" val="9821406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C34865-6DC3-B54B-8914-5778F7CBB2CC}" type="slidenum">
              <a:rPr lang="en-US" smtClean="0"/>
              <a:t>15</a:t>
            </a:fld>
            <a:endParaRPr lang="en-US"/>
          </a:p>
        </p:txBody>
      </p:sp>
    </p:spTree>
    <p:extLst>
      <p:ext uri="{BB962C8B-B14F-4D97-AF65-F5344CB8AC3E}">
        <p14:creationId xmlns:p14="http://schemas.microsoft.com/office/powerpoint/2010/main" val="20194804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Reiterating that these large juvenile</a:t>
            </a:r>
            <a:r>
              <a:rPr lang="en-US" baseline="0" dirty="0" smtClean="0"/>
              <a:t>s and adults need to stay alive in order to </a:t>
            </a:r>
            <a:r>
              <a:rPr lang="en-US" baseline="0" smtClean="0"/>
              <a:t>keep this populaiton kicking</a:t>
            </a:r>
            <a:endParaRPr lang="en-US" dirty="0"/>
          </a:p>
        </p:txBody>
      </p:sp>
      <p:sp>
        <p:nvSpPr>
          <p:cNvPr id="4" name="Slide Number Placeholder 3"/>
          <p:cNvSpPr>
            <a:spLocks noGrp="1"/>
          </p:cNvSpPr>
          <p:nvPr>
            <p:ph type="sldNum" sz="quarter" idx="10"/>
          </p:nvPr>
        </p:nvSpPr>
        <p:spPr/>
        <p:txBody>
          <a:bodyPr/>
          <a:lstStyle/>
          <a:p>
            <a:fld id="{1BC34865-6DC3-B54B-8914-5778F7CBB2CC}" type="slidenum">
              <a:rPr lang="en-US" smtClean="0"/>
              <a:t>16</a:t>
            </a:fld>
            <a:endParaRPr lang="en-US"/>
          </a:p>
        </p:txBody>
      </p:sp>
    </p:spTree>
    <p:extLst>
      <p:ext uri="{BB962C8B-B14F-4D97-AF65-F5344CB8AC3E}">
        <p14:creationId xmlns:p14="http://schemas.microsoft.com/office/powerpoint/2010/main" val="1562368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the</a:t>
            </a:r>
            <a:r>
              <a:rPr lang="en-US" baseline="0" dirty="0" smtClean="0"/>
              <a:t> initial population viability matrix to determine if population could be sustained under current numbers of brushfires and predation. </a:t>
            </a:r>
            <a:r>
              <a:rPr lang="en-US" baseline="0" dirty="0" err="1" smtClean="0"/>
              <a:t>Betainalika</a:t>
            </a:r>
            <a:r>
              <a:rPr lang="en-US" baseline="0" dirty="0" smtClean="0"/>
              <a:t> patch was left out because it was below quasi- extinction threshold. Higher impact of brushfires and higher frequency causes years to extinction to decrease which is intuitive. Small patches we get some uneven distributions, but that may just be due to only 10 simulations. No one extant after 27 years. SAD!</a:t>
            </a:r>
            <a:endParaRPr lang="en-US" dirty="0"/>
          </a:p>
        </p:txBody>
      </p:sp>
      <p:sp>
        <p:nvSpPr>
          <p:cNvPr id="4" name="Slide Number Placeholder 3"/>
          <p:cNvSpPr>
            <a:spLocks noGrp="1"/>
          </p:cNvSpPr>
          <p:nvPr>
            <p:ph type="sldNum" sz="quarter" idx="10"/>
          </p:nvPr>
        </p:nvSpPr>
        <p:spPr/>
        <p:txBody>
          <a:bodyPr/>
          <a:lstStyle/>
          <a:p>
            <a:fld id="{1BC34865-6DC3-B54B-8914-5778F7CBB2CC}" type="slidenum">
              <a:rPr lang="en-US" smtClean="0"/>
              <a:t>17</a:t>
            </a:fld>
            <a:endParaRPr lang="en-US"/>
          </a:p>
        </p:txBody>
      </p:sp>
    </p:spTree>
    <p:extLst>
      <p:ext uri="{BB962C8B-B14F-4D97-AF65-F5344CB8AC3E}">
        <p14:creationId xmlns:p14="http://schemas.microsoft.com/office/powerpoint/2010/main" val="12905216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Onto the reduction</a:t>
            </a:r>
            <a:r>
              <a:rPr lang="en-US" baseline="0" dirty="0" smtClean="0"/>
              <a:t> in brushfire intensity and predation results. With decreased intensity and predation, we get some populations being extant after 100 years. At 10% brushfires and 5% predation, all populations are able to remain for over 100 years. Even the simulations that were not extant have substantially increased number of years to extinction</a:t>
            </a:r>
            <a:endParaRPr lang="en-US" dirty="0"/>
          </a:p>
        </p:txBody>
      </p:sp>
      <p:sp>
        <p:nvSpPr>
          <p:cNvPr id="4" name="Slide Number Placeholder 3"/>
          <p:cNvSpPr>
            <a:spLocks noGrp="1"/>
          </p:cNvSpPr>
          <p:nvPr>
            <p:ph type="sldNum" sz="quarter" idx="10"/>
          </p:nvPr>
        </p:nvSpPr>
        <p:spPr/>
        <p:txBody>
          <a:bodyPr/>
          <a:lstStyle/>
          <a:p>
            <a:fld id="{1BC34865-6DC3-B54B-8914-5778F7CBB2CC}" type="slidenum">
              <a:rPr lang="en-US" smtClean="0"/>
              <a:t>18</a:t>
            </a:fld>
            <a:endParaRPr lang="en-US"/>
          </a:p>
        </p:txBody>
      </p:sp>
    </p:spTree>
    <p:extLst>
      <p:ext uri="{BB962C8B-B14F-4D97-AF65-F5344CB8AC3E}">
        <p14:creationId xmlns:p14="http://schemas.microsoft.com/office/powerpoint/2010/main" val="7644361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Makes sense because they are the only ones</a:t>
            </a:r>
            <a:r>
              <a:rPr lang="en-US" baseline="0" dirty="0" smtClean="0"/>
              <a:t> reproducing. </a:t>
            </a:r>
            <a:endParaRPr lang="en-US" dirty="0"/>
          </a:p>
        </p:txBody>
      </p:sp>
      <p:sp>
        <p:nvSpPr>
          <p:cNvPr id="4" name="Slide Number Placeholder 3"/>
          <p:cNvSpPr>
            <a:spLocks noGrp="1"/>
          </p:cNvSpPr>
          <p:nvPr>
            <p:ph type="sldNum" sz="quarter" idx="10"/>
          </p:nvPr>
        </p:nvSpPr>
        <p:spPr/>
        <p:txBody>
          <a:bodyPr/>
          <a:lstStyle/>
          <a:p>
            <a:fld id="{1BC34865-6DC3-B54B-8914-5778F7CBB2CC}" type="slidenum">
              <a:rPr lang="en-US" smtClean="0"/>
              <a:t>19</a:t>
            </a:fld>
            <a:endParaRPr lang="en-US"/>
          </a:p>
        </p:txBody>
      </p:sp>
    </p:spTree>
    <p:extLst>
      <p:ext uri="{BB962C8B-B14F-4D97-AF65-F5344CB8AC3E}">
        <p14:creationId xmlns:p14="http://schemas.microsoft.com/office/powerpoint/2010/main" val="396339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Therefore, if we assume a uniform distribution, one third of the total population will be three years old and will transition to four years old with probability .749, or the total number of small juveniles will transition to the large juvenile stage class with probability .2497. I say initial because</a:t>
            </a:r>
            <a:r>
              <a:rPr lang="en-US" sz="1200" kern="1200" baseline="0" dirty="0" smtClean="0">
                <a:solidFill>
                  <a:schemeClr val="tx1"/>
                </a:solidFill>
                <a:effectLst/>
                <a:latin typeface="+mn-lt"/>
                <a:ea typeface="+mn-ea"/>
                <a:cs typeface="+mn-cs"/>
              </a:rPr>
              <a:t> I made another population matrix with decreased survival rates which I though more accurately predicted what was happening in wild (6 month mark and recapture, not a lot of time for stochastic events or if lots of human trafficking, less potential theft. </a:t>
            </a:r>
            <a:endParaRPr lang="en-US" dirty="0"/>
          </a:p>
        </p:txBody>
      </p:sp>
      <p:sp>
        <p:nvSpPr>
          <p:cNvPr id="4" name="Slide Number Placeholder 3"/>
          <p:cNvSpPr>
            <a:spLocks noGrp="1"/>
          </p:cNvSpPr>
          <p:nvPr>
            <p:ph type="sldNum" sz="quarter" idx="10"/>
          </p:nvPr>
        </p:nvSpPr>
        <p:spPr/>
        <p:txBody>
          <a:bodyPr/>
          <a:lstStyle/>
          <a:p>
            <a:fld id="{1BC34865-6DC3-B54B-8914-5778F7CBB2CC}" type="slidenum">
              <a:rPr lang="en-US" smtClean="0"/>
              <a:t>6</a:t>
            </a:fld>
            <a:endParaRPr lang="en-US"/>
          </a:p>
        </p:txBody>
      </p:sp>
    </p:spTree>
    <p:extLst>
      <p:ext uri="{BB962C8B-B14F-4D97-AF65-F5344CB8AC3E}">
        <p14:creationId xmlns:p14="http://schemas.microsoft.com/office/powerpoint/2010/main" val="954418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25% reduced survivorship. Literally</a:t>
            </a:r>
            <a:r>
              <a:rPr lang="en-US" baseline="0" dirty="0" smtClean="0"/>
              <a:t> no meaning behind 25%, just what I came up with that gave a lambda less than 1, which is what we are seeing in the wild. Just reduced survivorship and nothing else.</a:t>
            </a:r>
            <a:endParaRPr lang="en-US" dirty="0"/>
          </a:p>
        </p:txBody>
      </p:sp>
      <p:sp>
        <p:nvSpPr>
          <p:cNvPr id="4" name="Slide Number Placeholder 3"/>
          <p:cNvSpPr>
            <a:spLocks noGrp="1"/>
          </p:cNvSpPr>
          <p:nvPr>
            <p:ph type="sldNum" sz="quarter" idx="10"/>
          </p:nvPr>
        </p:nvSpPr>
        <p:spPr/>
        <p:txBody>
          <a:bodyPr/>
          <a:lstStyle/>
          <a:p>
            <a:fld id="{1BC34865-6DC3-B54B-8914-5778F7CBB2CC}" type="slidenum">
              <a:rPr lang="en-US" smtClean="0"/>
              <a:t>7</a:t>
            </a:fld>
            <a:endParaRPr lang="en-US"/>
          </a:p>
        </p:txBody>
      </p:sp>
    </p:spTree>
    <p:extLst>
      <p:ext uri="{BB962C8B-B14F-4D97-AF65-F5344CB8AC3E}">
        <p14:creationId xmlns:p14="http://schemas.microsoft.com/office/powerpoint/2010/main" val="1781367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40% corresponded to hatchlings and</a:t>
            </a:r>
            <a:r>
              <a:rPr lang="en-US" baseline="0" dirty="0" smtClean="0"/>
              <a:t> small juveniles so did an even split and called it a day, the next classes corresponded to large and adult tortoises respectively</a:t>
            </a:r>
            <a:endParaRPr lang="en-US" dirty="0"/>
          </a:p>
        </p:txBody>
      </p:sp>
      <p:sp>
        <p:nvSpPr>
          <p:cNvPr id="4" name="Slide Number Placeholder 3"/>
          <p:cNvSpPr>
            <a:spLocks noGrp="1"/>
          </p:cNvSpPr>
          <p:nvPr>
            <p:ph type="sldNum" sz="quarter" idx="10"/>
          </p:nvPr>
        </p:nvSpPr>
        <p:spPr/>
        <p:txBody>
          <a:bodyPr/>
          <a:lstStyle/>
          <a:p>
            <a:fld id="{1BC34865-6DC3-B54B-8914-5778F7CBB2CC}" type="slidenum">
              <a:rPr lang="en-US" smtClean="0"/>
              <a:t>8</a:t>
            </a:fld>
            <a:endParaRPr lang="en-US"/>
          </a:p>
        </p:txBody>
      </p:sp>
    </p:spTree>
    <p:extLst>
      <p:ext uri="{BB962C8B-B14F-4D97-AF65-F5344CB8AC3E}">
        <p14:creationId xmlns:p14="http://schemas.microsoft.com/office/powerpoint/2010/main" val="21418861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Actual numbers</a:t>
            </a:r>
            <a:r>
              <a:rPr lang="en-US" baseline="0" dirty="0" smtClean="0"/>
              <a:t> on the next slides</a:t>
            </a:r>
            <a:endParaRPr lang="en-US" dirty="0"/>
          </a:p>
        </p:txBody>
      </p:sp>
      <p:sp>
        <p:nvSpPr>
          <p:cNvPr id="4" name="Slide Number Placeholder 3"/>
          <p:cNvSpPr>
            <a:spLocks noGrp="1"/>
          </p:cNvSpPr>
          <p:nvPr>
            <p:ph type="sldNum" sz="quarter" idx="10"/>
          </p:nvPr>
        </p:nvSpPr>
        <p:spPr/>
        <p:txBody>
          <a:bodyPr/>
          <a:lstStyle/>
          <a:p>
            <a:fld id="{1BC34865-6DC3-B54B-8914-5778F7CBB2CC}" type="slidenum">
              <a:rPr lang="en-US" smtClean="0"/>
              <a:t>9</a:t>
            </a:fld>
            <a:endParaRPr lang="en-US"/>
          </a:p>
        </p:txBody>
      </p:sp>
    </p:spTree>
    <p:extLst>
      <p:ext uri="{BB962C8B-B14F-4D97-AF65-F5344CB8AC3E}">
        <p14:creationId xmlns:p14="http://schemas.microsoft.com/office/powerpoint/2010/main" val="13414794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Only reduced survivorship</a:t>
            </a:r>
            <a:r>
              <a:rPr lang="en-US" baseline="0" dirty="0" smtClean="0"/>
              <a:t> because more realistic. Used methods that we used in class. Can go over equations and all of that fun stuff if you want!</a:t>
            </a:r>
            <a:endParaRPr lang="en-US" dirty="0"/>
          </a:p>
        </p:txBody>
      </p:sp>
      <p:sp>
        <p:nvSpPr>
          <p:cNvPr id="4" name="Slide Number Placeholder 3"/>
          <p:cNvSpPr>
            <a:spLocks noGrp="1"/>
          </p:cNvSpPr>
          <p:nvPr>
            <p:ph type="sldNum" sz="quarter" idx="10"/>
          </p:nvPr>
        </p:nvSpPr>
        <p:spPr/>
        <p:txBody>
          <a:bodyPr/>
          <a:lstStyle/>
          <a:p>
            <a:fld id="{1BC34865-6DC3-B54B-8914-5778F7CBB2CC}" type="slidenum">
              <a:rPr lang="en-US" smtClean="0"/>
              <a:t>11</a:t>
            </a:fld>
            <a:endParaRPr lang="en-US"/>
          </a:p>
        </p:txBody>
      </p:sp>
    </p:spTree>
    <p:extLst>
      <p:ext uri="{BB962C8B-B14F-4D97-AF65-F5344CB8AC3E}">
        <p14:creationId xmlns:p14="http://schemas.microsoft.com/office/powerpoint/2010/main" val="14965079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Kull estimated that 1.25</a:t>
            </a:r>
            <a:r>
              <a:rPr lang="en-US" baseline="0" dirty="0" smtClean="0"/>
              <a:t> to 1.5 of </a:t>
            </a:r>
            <a:r>
              <a:rPr lang="en-US" baseline="0" dirty="0" err="1" smtClean="0"/>
              <a:t>madagascars</a:t>
            </a:r>
            <a:r>
              <a:rPr lang="en-US" baseline="0" dirty="0" smtClean="0"/>
              <a:t> land is burned every year, in terms of years, that gives us a lower limit of 1 every four years and an upper limit of one every two years. Theft rate smaller than would be in real life because not all babes are found. </a:t>
            </a:r>
            <a:r>
              <a:rPr lang="en-US" baseline="0" dirty="0" err="1" smtClean="0"/>
              <a:t>Keister</a:t>
            </a:r>
            <a:r>
              <a:rPr lang="en-US" baseline="0" dirty="0" smtClean="0"/>
              <a:t> found that over the course of 2008-2001, a total of 218 tortoises were found, this means approximately 73 per year</a:t>
            </a:r>
            <a:endParaRPr lang="en-US" dirty="0"/>
          </a:p>
        </p:txBody>
      </p:sp>
      <p:sp>
        <p:nvSpPr>
          <p:cNvPr id="4" name="Slide Number Placeholder 3"/>
          <p:cNvSpPr>
            <a:spLocks noGrp="1"/>
          </p:cNvSpPr>
          <p:nvPr>
            <p:ph type="sldNum" sz="quarter" idx="10"/>
          </p:nvPr>
        </p:nvSpPr>
        <p:spPr/>
        <p:txBody>
          <a:bodyPr/>
          <a:lstStyle/>
          <a:p>
            <a:fld id="{1BC34865-6DC3-B54B-8914-5778F7CBB2CC}" type="slidenum">
              <a:rPr lang="en-US" smtClean="0"/>
              <a:t>12</a:t>
            </a:fld>
            <a:endParaRPr lang="en-US"/>
          </a:p>
        </p:txBody>
      </p:sp>
    </p:spTree>
    <p:extLst>
      <p:ext uri="{BB962C8B-B14F-4D97-AF65-F5344CB8AC3E}">
        <p14:creationId xmlns:p14="http://schemas.microsoft.com/office/powerpoint/2010/main" val="5554200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Growth</a:t>
            </a:r>
            <a:r>
              <a:rPr lang="en-US" baseline="0" dirty="0" smtClean="0"/>
              <a:t> rate is determined by whether or not the system claims it is a brushfire year or not</a:t>
            </a:r>
            <a:endParaRPr lang="en-US" dirty="0"/>
          </a:p>
        </p:txBody>
      </p:sp>
      <p:sp>
        <p:nvSpPr>
          <p:cNvPr id="4" name="Slide Number Placeholder 3"/>
          <p:cNvSpPr>
            <a:spLocks noGrp="1"/>
          </p:cNvSpPr>
          <p:nvPr>
            <p:ph type="sldNum" sz="quarter" idx="10"/>
          </p:nvPr>
        </p:nvSpPr>
        <p:spPr/>
        <p:txBody>
          <a:bodyPr/>
          <a:lstStyle/>
          <a:p>
            <a:fld id="{1BC34865-6DC3-B54B-8914-5778F7CBB2CC}" type="slidenum">
              <a:rPr lang="en-US" smtClean="0"/>
              <a:t>13</a:t>
            </a:fld>
            <a:endParaRPr lang="en-US"/>
          </a:p>
        </p:txBody>
      </p:sp>
    </p:spTree>
    <p:extLst>
      <p:ext uri="{BB962C8B-B14F-4D97-AF65-F5344CB8AC3E}">
        <p14:creationId xmlns:p14="http://schemas.microsoft.com/office/powerpoint/2010/main" val="8868069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Used a 25% reduction</a:t>
            </a:r>
            <a:r>
              <a:rPr lang="en-US" baseline="0" dirty="0" smtClean="0"/>
              <a:t> in survival of the population if the brushfire occurs</a:t>
            </a:r>
            <a:endParaRPr lang="en-US" dirty="0"/>
          </a:p>
        </p:txBody>
      </p:sp>
      <p:sp>
        <p:nvSpPr>
          <p:cNvPr id="4" name="Slide Number Placeholder 3"/>
          <p:cNvSpPr>
            <a:spLocks noGrp="1"/>
          </p:cNvSpPr>
          <p:nvPr>
            <p:ph type="sldNum" sz="quarter" idx="10"/>
          </p:nvPr>
        </p:nvSpPr>
        <p:spPr/>
        <p:txBody>
          <a:bodyPr/>
          <a:lstStyle/>
          <a:p>
            <a:fld id="{1BC34865-6DC3-B54B-8914-5778F7CBB2CC}" type="slidenum">
              <a:rPr lang="en-US" smtClean="0"/>
              <a:t>14</a:t>
            </a:fld>
            <a:endParaRPr lang="en-US"/>
          </a:p>
        </p:txBody>
      </p:sp>
    </p:spTree>
    <p:extLst>
      <p:ext uri="{BB962C8B-B14F-4D97-AF65-F5344CB8AC3E}">
        <p14:creationId xmlns:p14="http://schemas.microsoft.com/office/powerpoint/2010/main" val="1130034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5/1/18</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5/1/18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5/1/18</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chart" Target="../charts/chart1.xml"/></Relationships>
</file>

<file path=ppt/slides/_rels/slide16.x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7.emf"/><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chart" Target="../charts/chart2.xml"/></Relationships>
</file>

<file path=ppt/slides/_rels/slide18.xml.rels><?xml version="1.0" encoding="UTF-8" standalone="yes"?>
<Relationships xmlns="http://schemas.openxmlformats.org/package/2006/relationships"><Relationship Id="rId3" Type="http://schemas.openxmlformats.org/officeDocument/2006/relationships/image" Target="../media/image8.emf"/><Relationship Id="rId4" Type="http://schemas.openxmlformats.org/officeDocument/2006/relationships/image" Target="../media/image9.emf"/><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tif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Population viability analysis of the ploughshare tortoise</a:t>
            </a:r>
            <a:endParaRPr lang="en-US" dirty="0"/>
          </a:p>
        </p:txBody>
      </p:sp>
      <p:sp>
        <p:nvSpPr>
          <p:cNvPr id="3" name="Subtitle 2"/>
          <p:cNvSpPr>
            <a:spLocks noGrp="1"/>
          </p:cNvSpPr>
          <p:nvPr>
            <p:ph type="subTitle" idx="1"/>
          </p:nvPr>
        </p:nvSpPr>
        <p:spPr/>
        <p:txBody>
          <a:bodyPr/>
          <a:lstStyle/>
          <a:p>
            <a:r>
              <a:rPr lang="en-US" dirty="0" smtClean="0"/>
              <a:t>By: </a:t>
            </a:r>
            <a:r>
              <a:rPr lang="en-US" dirty="0" err="1" smtClean="0"/>
              <a:t>macie</a:t>
            </a:r>
            <a:r>
              <a:rPr lang="en-US" dirty="0" smtClean="0"/>
              <a:t> </a:t>
            </a:r>
            <a:r>
              <a:rPr lang="en-US" dirty="0" err="1" smtClean="0"/>
              <a:t>hanneken</a:t>
            </a:r>
            <a:endParaRPr lang="en-US" dirty="0"/>
          </a:p>
        </p:txBody>
      </p:sp>
    </p:spTree>
    <p:extLst>
      <p:ext uri="{BB962C8B-B14F-4D97-AF65-F5344CB8AC3E}">
        <p14:creationId xmlns:p14="http://schemas.microsoft.com/office/powerpoint/2010/main" val="364205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of individuals in each patch in each stage class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7926971"/>
              </p:ext>
            </p:extLst>
          </p:nvPr>
        </p:nvGraphicFramePr>
        <p:xfrm>
          <a:off x="1114510" y="2596139"/>
          <a:ext cx="8302204" cy="3419649"/>
        </p:xfrm>
        <a:graphic>
          <a:graphicData uri="http://schemas.openxmlformats.org/drawingml/2006/table">
            <a:tbl>
              <a:tblPr firstRow="1" firstCol="1" bandRow="1">
                <a:tableStyleId>{5C22544A-7EE6-4342-B048-85BDC9FD1C3A}</a:tableStyleId>
              </a:tblPr>
              <a:tblGrid>
                <a:gridCol w="1653338"/>
                <a:gridCol w="1258720"/>
                <a:gridCol w="1010653"/>
                <a:gridCol w="1026695"/>
                <a:gridCol w="962526"/>
                <a:gridCol w="1058779"/>
                <a:gridCol w="1331493"/>
              </a:tblGrid>
              <a:tr h="964603">
                <a:tc>
                  <a:txBody>
                    <a:bodyPr/>
                    <a:lstStyle/>
                    <a:p>
                      <a:pPr marL="0" marR="0">
                        <a:spcBef>
                          <a:spcPts val="0"/>
                        </a:spcBef>
                        <a:spcAft>
                          <a:spcPts val="0"/>
                        </a:spcAft>
                      </a:pPr>
                      <a:r>
                        <a:rPr lang="en-US" sz="1200">
                          <a:effectLst/>
                        </a:rPr>
                        <a:t>Stage Class</a:t>
                      </a:r>
                      <a:endParaRPr lang="en-US" sz="1200">
                        <a:effectLst/>
                        <a:latin typeface="Calibri" charset="0"/>
                        <a:ea typeface="Calibri" charset="0"/>
                        <a:cs typeface="Times New Roman" charset="0"/>
                      </a:endParaRPr>
                    </a:p>
                  </a:txBody>
                  <a:tcPr marL="68580" marR="68580" marT="0" marB="0"/>
                </a:tc>
                <a:tc>
                  <a:txBody>
                    <a:bodyPr/>
                    <a:lstStyle/>
                    <a:p>
                      <a:pPr marL="0" marR="0">
                        <a:spcBef>
                          <a:spcPts val="0"/>
                        </a:spcBef>
                        <a:spcAft>
                          <a:spcPts val="0"/>
                        </a:spcAft>
                      </a:pPr>
                      <a:r>
                        <a:rPr lang="en-US" sz="1200">
                          <a:effectLst/>
                        </a:rPr>
                        <a:t>Total Population</a:t>
                      </a:r>
                      <a:endParaRPr lang="en-US" sz="1200">
                        <a:effectLst/>
                        <a:latin typeface="Calibri" charset="0"/>
                        <a:ea typeface="Calibri" charset="0"/>
                        <a:cs typeface="Times New Roman" charset="0"/>
                      </a:endParaRPr>
                    </a:p>
                  </a:txBody>
                  <a:tcPr marL="68580" marR="68580" marT="0" marB="0"/>
                </a:tc>
                <a:tc>
                  <a:txBody>
                    <a:bodyPr/>
                    <a:lstStyle/>
                    <a:p>
                      <a:pPr marL="0" marR="0">
                        <a:spcBef>
                          <a:spcPts val="0"/>
                        </a:spcBef>
                        <a:spcAft>
                          <a:spcPts val="0"/>
                        </a:spcAft>
                      </a:pPr>
                      <a:r>
                        <a:rPr lang="en-US" sz="1200">
                          <a:effectLst/>
                        </a:rPr>
                        <a:t>Capa Sada</a:t>
                      </a:r>
                      <a:endParaRPr lang="en-US" sz="1200">
                        <a:effectLst/>
                        <a:latin typeface="Calibri" charset="0"/>
                        <a:ea typeface="Calibri" charset="0"/>
                        <a:cs typeface="Times New Roman" charset="0"/>
                      </a:endParaRPr>
                    </a:p>
                  </a:txBody>
                  <a:tcPr marL="68580" marR="68580" marT="0" marB="0"/>
                </a:tc>
                <a:tc>
                  <a:txBody>
                    <a:bodyPr/>
                    <a:lstStyle/>
                    <a:p>
                      <a:pPr marL="0" marR="0">
                        <a:spcBef>
                          <a:spcPts val="0"/>
                        </a:spcBef>
                        <a:spcAft>
                          <a:spcPts val="0"/>
                        </a:spcAft>
                      </a:pPr>
                      <a:r>
                        <a:rPr lang="en-US" sz="1200">
                          <a:effectLst/>
                        </a:rPr>
                        <a:t>Ankasakabe</a:t>
                      </a:r>
                      <a:endParaRPr lang="en-US" sz="1200">
                        <a:effectLst/>
                        <a:latin typeface="Calibri" charset="0"/>
                        <a:ea typeface="Calibri" charset="0"/>
                        <a:cs typeface="Times New Roman" charset="0"/>
                      </a:endParaRPr>
                    </a:p>
                  </a:txBody>
                  <a:tcPr marL="68580" marR="68580" marT="0" marB="0"/>
                </a:tc>
                <a:tc>
                  <a:txBody>
                    <a:bodyPr/>
                    <a:lstStyle/>
                    <a:p>
                      <a:pPr marL="0" marR="0">
                        <a:spcBef>
                          <a:spcPts val="0"/>
                        </a:spcBef>
                        <a:spcAft>
                          <a:spcPts val="0"/>
                        </a:spcAft>
                      </a:pPr>
                      <a:r>
                        <a:rPr lang="en-US" sz="1200">
                          <a:effectLst/>
                        </a:rPr>
                        <a:t>Behata</a:t>
                      </a:r>
                      <a:endParaRPr lang="en-US" sz="1200">
                        <a:effectLst/>
                        <a:latin typeface="Calibri" charset="0"/>
                        <a:ea typeface="Calibri" charset="0"/>
                        <a:cs typeface="Times New Roman" charset="0"/>
                      </a:endParaRPr>
                    </a:p>
                  </a:txBody>
                  <a:tcPr marL="68580" marR="68580" marT="0" marB="0"/>
                </a:tc>
                <a:tc>
                  <a:txBody>
                    <a:bodyPr/>
                    <a:lstStyle/>
                    <a:p>
                      <a:pPr marL="0" marR="0">
                        <a:spcBef>
                          <a:spcPts val="0"/>
                        </a:spcBef>
                        <a:spcAft>
                          <a:spcPts val="0"/>
                        </a:spcAft>
                      </a:pPr>
                      <a:r>
                        <a:rPr lang="en-US" sz="1200">
                          <a:effectLst/>
                        </a:rPr>
                        <a:t>Betainalika</a:t>
                      </a:r>
                      <a:endParaRPr lang="en-US" sz="1200">
                        <a:effectLst/>
                        <a:latin typeface="Calibri" charset="0"/>
                        <a:ea typeface="Calibri" charset="0"/>
                        <a:cs typeface="Times New Roman" charset="0"/>
                      </a:endParaRPr>
                    </a:p>
                  </a:txBody>
                  <a:tcPr marL="68580" marR="68580" marT="0" marB="0"/>
                </a:tc>
                <a:tc>
                  <a:txBody>
                    <a:bodyPr/>
                    <a:lstStyle/>
                    <a:p>
                      <a:pPr marL="0" marR="0">
                        <a:spcBef>
                          <a:spcPts val="0"/>
                        </a:spcBef>
                        <a:spcAft>
                          <a:spcPts val="0"/>
                        </a:spcAft>
                      </a:pPr>
                      <a:r>
                        <a:rPr lang="en-US" sz="1200">
                          <a:effectLst/>
                        </a:rPr>
                        <a:t>Ambatomainty</a:t>
                      </a:r>
                      <a:endParaRPr lang="en-US" sz="1200">
                        <a:effectLst/>
                        <a:latin typeface="Calibri" charset="0"/>
                        <a:ea typeface="Calibri" charset="0"/>
                        <a:cs typeface="Times New Roman" charset="0"/>
                      </a:endParaRPr>
                    </a:p>
                  </a:txBody>
                  <a:tcPr marL="68580" marR="68580" marT="0" marB="0"/>
                </a:tc>
              </a:tr>
              <a:tr h="482301">
                <a:tc>
                  <a:txBody>
                    <a:bodyPr/>
                    <a:lstStyle/>
                    <a:p>
                      <a:pPr marL="0" marR="0">
                        <a:spcBef>
                          <a:spcPts val="0"/>
                        </a:spcBef>
                        <a:spcAft>
                          <a:spcPts val="0"/>
                        </a:spcAft>
                      </a:pPr>
                      <a:r>
                        <a:rPr lang="en-US" sz="1200">
                          <a:effectLst/>
                        </a:rPr>
                        <a:t>Hatchling</a:t>
                      </a:r>
                      <a:endParaRPr lang="en-US" sz="1200">
                        <a:effectLst/>
                        <a:latin typeface="Calibri" charset="0"/>
                        <a:ea typeface="Calibri" charset="0"/>
                        <a:cs typeface="Times New Roman" charset="0"/>
                      </a:endParaRPr>
                    </a:p>
                  </a:txBody>
                  <a:tcPr marL="68580" marR="68580" marT="0" marB="0"/>
                </a:tc>
                <a:tc>
                  <a:txBody>
                    <a:bodyPr/>
                    <a:lstStyle/>
                    <a:p>
                      <a:pPr marL="0" marR="0">
                        <a:spcBef>
                          <a:spcPts val="0"/>
                        </a:spcBef>
                        <a:spcAft>
                          <a:spcPts val="0"/>
                        </a:spcAft>
                      </a:pPr>
                      <a:r>
                        <a:rPr lang="en-US" sz="1200">
                          <a:effectLst/>
                        </a:rPr>
                        <a:t>40</a:t>
                      </a:r>
                      <a:endParaRPr lang="en-US" sz="1200">
                        <a:effectLst/>
                        <a:latin typeface="Calibri" charset="0"/>
                        <a:ea typeface="Calibri" charset="0"/>
                        <a:cs typeface="Times New Roman" charset="0"/>
                      </a:endParaRPr>
                    </a:p>
                  </a:txBody>
                  <a:tcPr marL="68580" marR="68580" marT="0" marB="0"/>
                </a:tc>
                <a:tc>
                  <a:txBody>
                    <a:bodyPr/>
                    <a:lstStyle/>
                    <a:p>
                      <a:pPr marL="0" marR="0">
                        <a:spcBef>
                          <a:spcPts val="0"/>
                        </a:spcBef>
                        <a:spcAft>
                          <a:spcPts val="0"/>
                        </a:spcAft>
                      </a:pPr>
                      <a:r>
                        <a:rPr lang="en-US" sz="1200">
                          <a:effectLst/>
                        </a:rPr>
                        <a:t>32</a:t>
                      </a:r>
                      <a:endParaRPr lang="en-US" sz="1200">
                        <a:effectLst/>
                        <a:latin typeface="Calibri" charset="0"/>
                        <a:ea typeface="Calibri" charset="0"/>
                        <a:cs typeface="Times New Roman" charset="0"/>
                      </a:endParaRPr>
                    </a:p>
                  </a:txBody>
                  <a:tcPr marL="68580" marR="68580" marT="0" marB="0"/>
                </a:tc>
                <a:tc>
                  <a:txBody>
                    <a:bodyPr/>
                    <a:lstStyle/>
                    <a:p>
                      <a:pPr marL="0" marR="0">
                        <a:spcBef>
                          <a:spcPts val="0"/>
                        </a:spcBef>
                        <a:spcAft>
                          <a:spcPts val="0"/>
                        </a:spcAft>
                      </a:pPr>
                      <a:r>
                        <a:rPr lang="en-US" sz="1200">
                          <a:effectLst/>
                        </a:rPr>
                        <a:t>0</a:t>
                      </a:r>
                      <a:endParaRPr lang="en-US" sz="1200">
                        <a:effectLst/>
                        <a:latin typeface="Calibri" charset="0"/>
                        <a:ea typeface="Calibri" charset="0"/>
                        <a:cs typeface="Times New Roman" charset="0"/>
                      </a:endParaRPr>
                    </a:p>
                  </a:txBody>
                  <a:tcPr marL="68580" marR="68580" marT="0" marB="0"/>
                </a:tc>
                <a:tc>
                  <a:txBody>
                    <a:bodyPr/>
                    <a:lstStyle/>
                    <a:p>
                      <a:pPr marL="0" marR="0">
                        <a:spcBef>
                          <a:spcPts val="0"/>
                        </a:spcBef>
                        <a:spcAft>
                          <a:spcPts val="0"/>
                        </a:spcAft>
                      </a:pPr>
                      <a:r>
                        <a:rPr lang="en-US" sz="1200">
                          <a:effectLst/>
                        </a:rPr>
                        <a:t>5</a:t>
                      </a:r>
                      <a:endParaRPr lang="en-US" sz="1200">
                        <a:effectLst/>
                        <a:latin typeface="Calibri" charset="0"/>
                        <a:ea typeface="Calibri" charset="0"/>
                        <a:cs typeface="Times New Roman" charset="0"/>
                      </a:endParaRPr>
                    </a:p>
                  </a:txBody>
                  <a:tcPr marL="68580" marR="68580" marT="0" marB="0"/>
                </a:tc>
                <a:tc>
                  <a:txBody>
                    <a:bodyPr/>
                    <a:lstStyle/>
                    <a:p>
                      <a:pPr marL="0" marR="0">
                        <a:spcBef>
                          <a:spcPts val="0"/>
                        </a:spcBef>
                        <a:spcAft>
                          <a:spcPts val="0"/>
                        </a:spcAft>
                      </a:pPr>
                      <a:r>
                        <a:rPr lang="en-US" sz="1200">
                          <a:effectLst/>
                        </a:rPr>
                        <a:t>0</a:t>
                      </a:r>
                      <a:endParaRPr lang="en-US" sz="1200">
                        <a:effectLst/>
                        <a:latin typeface="Calibri" charset="0"/>
                        <a:ea typeface="Calibri" charset="0"/>
                        <a:cs typeface="Times New Roman" charset="0"/>
                      </a:endParaRPr>
                    </a:p>
                  </a:txBody>
                  <a:tcPr marL="68580" marR="68580" marT="0" marB="0"/>
                </a:tc>
                <a:tc>
                  <a:txBody>
                    <a:bodyPr/>
                    <a:lstStyle/>
                    <a:p>
                      <a:pPr marL="0" marR="0">
                        <a:spcBef>
                          <a:spcPts val="0"/>
                        </a:spcBef>
                        <a:spcAft>
                          <a:spcPts val="0"/>
                        </a:spcAft>
                      </a:pPr>
                      <a:r>
                        <a:rPr lang="en-US" sz="1200">
                          <a:effectLst/>
                        </a:rPr>
                        <a:t>1</a:t>
                      </a:r>
                      <a:endParaRPr lang="en-US" sz="1200">
                        <a:effectLst/>
                        <a:latin typeface="Calibri" charset="0"/>
                        <a:ea typeface="Calibri" charset="0"/>
                        <a:cs typeface="Times New Roman" charset="0"/>
                      </a:endParaRPr>
                    </a:p>
                  </a:txBody>
                  <a:tcPr marL="68580" marR="68580" marT="0" marB="0"/>
                </a:tc>
              </a:tr>
              <a:tr h="482301">
                <a:tc>
                  <a:txBody>
                    <a:bodyPr/>
                    <a:lstStyle/>
                    <a:p>
                      <a:pPr marL="0" marR="0">
                        <a:spcBef>
                          <a:spcPts val="0"/>
                        </a:spcBef>
                        <a:spcAft>
                          <a:spcPts val="0"/>
                        </a:spcAft>
                      </a:pPr>
                      <a:r>
                        <a:rPr lang="en-US" sz="1200">
                          <a:effectLst/>
                        </a:rPr>
                        <a:t>Small Juvenile</a:t>
                      </a:r>
                      <a:endParaRPr lang="en-US" sz="1200">
                        <a:effectLst/>
                        <a:latin typeface="Calibri" charset="0"/>
                        <a:ea typeface="Calibri" charset="0"/>
                        <a:cs typeface="Times New Roman" charset="0"/>
                      </a:endParaRPr>
                    </a:p>
                  </a:txBody>
                  <a:tcPr marL="68580" marR="68580" marT="0" marB="0"/>
                </a:tc>
                <a:tc>
                  <a:txBody>
                    <a:bodyPr/>
                    <a:lstStyle/>
                    <a:p>
                      <a:pPr marL="0" marR="0">
                        <a:spcBef>
                          <a:spcPts val="0"/>
                        </a:spcBef>
                        <a:spcAft>
                          <a:spcPts val="0"/>
                        </a:spcAft>
                      </a:pPr>
                      <a:r>
                        <a:rPr lang="en-US" sz="1200">
                          <a:effectLst/>
                        </a:rPr>
                        <a:t>40</a:t>
                      </a:r>
                      <a:endParaRPr lang="en-US" sz="1200">
                        <a:effectLst/>
                        <a:latin typeface="Calibri" charset="0"/>
                        <a:ea typeface="Calibri" charset="0"/>
                        <a:cs typeface="Times New Roman" charset="0"/>
                      </a:endParaRPr>
                    </a:p>
                  </a:txBody>
                  <a:tcPr marL="68580" marR="68580" marT="0" marB="0"/>
                </a:tc>
                <a:tc>
                  <a:txBody>
                    <a:bodyPr/>
                    <a:lstStyle/>
                    <a:p>
                      <a:pPr marL="0" marR="0">
                        <a:spcBef>
                          <a:spcPts val="0"/>
                        </a:spcBef>
                        <a:spcAft>
                          <a:spcPts val="0"/>
                        </a:spcAft>
                      </a:pPr>
                      <a:r>
                        <a:rPr lang="en-US" sz="1200">
                          <a:effectLst/>
                        </a:rPr>
                        <a:t>32</a:t>
                      </a:r>
                      <a:endParaRPr lang="en-US" sz="1200">
                        <a:effectLst/>
                        <a:latin typeface="Calibri" charset="0"/>
                        <a:ea typeface="Calibri" charset="0"/>
                        <a:cs typeface="Times New Roman" charset="0"/>
                      </a:endParaRPr>
                    </a:p>
                  </a:txBody>
                  <a:tcPr marL="68580" marR="68580" marT="0" marB="0"/>
                </a:tc>
                <a:tc>
                  <a:txBody>
                    <a:bodyPr/>
                    <a:lstStyle/>
                    <a:p>
                      <a:pPr marL="0" marR="0">
                        <a:spcBef>
                          <a:spcPts val="0"/>
                        </a:spcBef>
                        <a:spcAft>
                          <a:spcPts val="0"/>
                        </a:spcAft>
                      </a:pPr>
                      <a:r>
                        <a:rPr lang="en-US" sz="1200">
                          <a:effectLst/>
                        </a:rPr>
                        <a:t>0</a:t>
                      </a:r>
                      <a:endParaRPr lang="en-US" sz="1200">
                        <a:effectLst/>
                        <a:latin typeface="Calibri" charset="0"/>
                        <a:ea typeface="Calibri" charset="0"/>
                        <a:cs typeface="Times New Roman" charset="0"/>
                      </a:endParaRPr>
                    </a:p>
                  </a:txBody>
                  <a:tcPr marL="68580" marR="68580" marT="0" marB="0"/>
                </a:tc>
                <a:tc>
                  <a:txBody>
                    <a:bodyPr/>
                    <a:lstStyle/>
                    <a:p>
                      <a:pPr marL="0" marR="0">
                        <a:spcBef>
                          <a:spcPts val="0"/>
                        </a:spcBef>
                        <a:spcAft>
                          <a:spcPts val="0"/>
                        </a:spcAft>
                      </a:pPr>
                      <a:r>
                        <a:rPr lang="en-US" sz="1200">
                          <a:effectLst/>
                        </a:rPr>
                        <a:t>5</a:t>
                      </a:r>
                      <a:endParaRPr lang="en-US" sz="1200">
                        <a:effectLst/>
                        <a:latin typeface="Calibri" charset="0"/>
                        <a:ea typeface="Calibri" charset="0"/>
                        <a:cs typeface="Times New Roman" charset="0"/>
                      </a:endParaRPr>
                    </a:p>
                  </a:txBody>
                  <a:tcPr marL="68580" marR="68580" marT="0" marB="0"/>
                </a:tc>
                <a:tc>
                  <a:txBody>
                    <a:bodyPr/>
                    <a:lstStyle/>
                    <a:p>
                      <a:pPr marL="0" marR="0">
                        <a:spcBef>
                          <a:spcPts val="0"/>
                        </a:spcBef>
                        <a:spcAft>
                          <a:spcPts val="0"/>
                        </a:spcAft>
                      </a:pPr>
                      <a:r>
                        <a:rPr lang="en-US" sz="1200">
                          <a:effectLst/>
                        </a:rPr>
                        <a:t>0</a:t>
                      </a:r>
                      <a:endParaRPr lang="en-US" sz="1200">
                        <a:effectLst/>
                        <a:latin typeface="Calibri" charset="0"/>
                        <a:ea typeface="Calibri" charset="0"/>
                        <a:cs typeface="Times New Roman" charset="0"/>
                      </a:endParaRPr>
                    </a:p>
                  </a:txBody>
                  <a:tcPr marL="68580" marR="68580" marT="0" marB="0"/>
                </a:tc>
                <a:tc>
                  <a:txBody>
                    <a:bodyPr/>
                    <a:lstStyle/>
                    <a:p>
                      <a:pPr marL="0" marR="0">
                        <a:spcBef>
                          <a:spcPts val="0"/>
                        </a:spcBef>
                        <a:spcAft>
                          <a:spcPts val="0"/>
                        </a:spcAft>
                      </a:pPr>
                      <a:r>
                        <a:rPr lang="en-US" sz="1200">
                          <a:effectLst/>
                        </a:rPr>
                        <a:t>1</a:t>
                      </a:r>
                      <a:endParaRPr lang="en-US" sz="1200">
                        <a:effectLst/>
                        <a:latin typeface="Calibri" charset="0"/>
                        <a:ea typeface="Calibri" charset="0"/>
                        <a:cs typeface="Times New Roman" charset="0"/>
                      </a:endParaRPr>
                    </a:p>
                  </a:txBody>
                  <a:tcPr marL="68580" marR="68580" marT="0" marB="0"/>
                </a:tc>
              </a:tr>
              <a:tr h="482301">
                <a:tc>
                  <a:txBody>
                    <a:bodyPr/>
                    <a:lstStyle/>
                    <a:p>
                      <a:pPr marL="0" marR="0">
                        <a:spcBef>
                          <a:spcPts val="0"/>
                        </a:spcBef>
                        <a:spcAft>
                          <a:spcPts val="0"/>
                        </a:spcAft>
                      </a:pPr>
                      <a:r>
                        <a:rPr lang="en-US" sz="1200">
                          <a:effectLst/>
                        </a:rPr>
                        <a:t>Large Juvenile</a:t>
                      </a:r>
                      <a:endParaRPr lang="en-US" sz="1200">
                        <a:effectLst/>
                        <a:latin typeface="Calibri" charset="0"/>
                        <a:ea typeface="Calibri" charset="0"/>
                        <a:cs typeface="Times New Roman" charset="0"/>
                      </a:endParaRPr>
                    </a:p>
                  </a:txBody>
                  <a:tcPr marL="68580" marR="68580" marT="0" marB="0"/>
                </a:tc>
                <a:tc>
                  <a:txBody>
                    <a:bodyPr/>
                    <a:lstStyle/>
                    <a:p>
                      <a:pPr marL="0" marR="0">
                        <a:spcBef>
                          <a:spcPts val="0"/>
                        </a:spcBef>
                        <a:spcAft>
                          <a:spcPts val="0"/>
                        </a:spcAft>
                      </a:pPr>
                      <a:r>
                        <a:rPr lang="en-US" sz="1200">
                          <a:effectLst/>
                        </a:rPr>
                        <a:t>44</a:t>
                      </a:r>
                      <a:endParaRPr lang="en-US" sz="1200">
                        <a:effectLst/>
                        <a:latin typeface="Calibri" charset="0"/>
                        <a:ea typeface="Calibri" charset="0"/>
                        <a:cs typeface="Times New Roman" charset="0"/>
                      </a:endParaRPr>
                    </a:p>
                  </a:txBody>
                  <a:tcPr marL="68580" marR="68580" marT="0" marB="0"/>
                </a:tc>
                <a:tc>
                  <a:txBody>
                    <a:bodyPr/>
                    <a:lstStyle/>
                    <a:p>
                      <a:pPr marL="0" marR="0">
                        <a:spcBef>
                          <a:spcPts val="0"/>
                        </a:spcBef>
                        <a:spcAft>
                          <a:spcPts val="0"/>
                        </a:spcAft>
                      </a:pPr>
                      <a:r>
                        <a:rPr lang="en-US" sz="1200">
                          <a:effectLst/>
                        </a:rPr>
                        <a:t>35</a:t>
                      </a:r>
                      <a:endParaRPr lang="en-US" sz="1200">
                        <a:effectLst/>
                        <a:latin typeface="Calibri" charset="0"/>
                        <a:ea typeface="Calibri" charset="0"/>
                        <a:cs typeface="Times New Roman" charset="0"/>
                      </a:endParaRPr>
                    </a:p>
                  </a:txBody>
                  <a:tcPr marL="68580" marR="68580" marT="0" marB="0"/>
                </a:tc>
                <a:tc>
                  <a:txBody>
                    <a:bodyPr/>
                    <a:lstStyle/>
                    <a:p>
                      <a:pPr marL="0" marR="0">
                        <a:spcBef>
                          <a:spcPts val="0"/>
                        </a:spcBef>
                        <a:spcAft>
                          <a:spcPts val="0"/>
                        </a:spcAft>
                      </a:pPr>
                      <a:r>
                        <a:rPr lang="en-US" sz="1200">
                          <a:effectLst/>
                        </a:rPr>
                        <a:t>1</a:t>
                      </a:r>
                      <a:endParaRPr lang="en-US" sz="1200">
                        <a:effectLst/>
                        <a:latin typeface="Calibri" charset="0"/>
                        <a:ea typeface="Calibri" charset="0"/>
                        <a:cs typeface="Times New Roman" charset="0"/>
                      </a:endParaRPr>
                    </a:p>
                  </a:txBody>
                  <a:tcPr marL="68580" marR="68580" marT="0" marB="0"/>
                </a:tc>
                <a:tc>
                  <a:txBody>
                    <a:bodyPr/>
                    <a:lstStyle/>
                    <a:p>
                      <a:pPr marL="0" marR="0">
                        <a:spcBef>
                          <a:spcPts val="0"/>
                        </a:spcBef>
                        <a:spcAft>
                          <a:spcPts val="0"/>
                        </a:spcAft>
                      </a:pPr>
                      <a:r>
                        <a:rPr lang="en-US" sz="1200">
                          <a:effectLst/>
                        </a:rPr>
                        <a:t>6</a:t>
                      </a:r>
                      <a:endParaRPr lang="en-US" sz="1200">
                        <a:effectLst/>
                        <a:latin typeface="Calibri" charset="0"/>
                        <a:ea typeface="Calibri" charset="0"/>
                        <a:cs typeface="Times New Roman" charset="0"/>
                      </a:endParaRPr>
                    </a:p>
                  </a:txBody>
                  <a:tcPr marL="68580" marR="68580" marT="0" marB="0"/>
                </a:tc>
                <a:tc>
                  <a:txBody>
                    <a:bodyPr/>
                    <a:lstStyle/>
                    <a:p>
                      <a:pPr marL="0" marR="0">
                        <a:spcBef>
                          <a:spcPts val="0"/>
                        </a:spcBef>
                        <a:spcAft>
                          <a:spcPts val="0"/>
                        </a:spcAft>
                      </a:pPr>
                      <a:r>
                        <a:rPr lang="en-US" sz="1200">
                          <a:effectLst/>
                        </a:rPr>
                        <a:t>0</a:t>
                      </a:r>
                      <a:endParaRPr lang="en-US" sz="1200">
                        <a:effectLst/>
                        <a:latin typeface="Calibri" charset="0"/>
                        <a:ea typeface="Calibri" charset="0"/>
                        <a:cs typeface="Times New Roman" charset="0"/>
                      </a:endParaRPr>
                    </a:p>
                  </a:txBody>
                  <a:tcPr marL="68580" marR="68580" marT="0" marB="0"/>
                </a:tc>
                <a:tc>
                  <a:txBody>
                    <a:bodyPr/>
                    <a:lstStyle/>
                    <a:p>
                      <a:pPr marL="0" marR="0">
                        <a:spcBef>
                          <a:spcPts val="0"/>
                        </a:spcBef>
                        <a:spcAft>
                          <a:spcPts val="0"/>
                        </a:spcAft>
                      </a:pPr>
                      <a:r>
                        <a:rPr lang="en-US" sz="1200">
                          <a:effectLst/>
                        </a:rPr>
                        <a:t>1</a:t>
                      </a:r>
                      <a:endParaRPr lang="en-US" sz="1200">
                        <a:effectLst/>
                        <a:latin typeface="Calibri" charset="0"/>
                        <a:ea typeface="Calibri" charset="0"/>
                        <a:cs typeface="Times New Roman" charset="0"/>
                      </a:endParaRPr>
                    </a:p>
                  </a:txBody>
                  <a:tcPr marL="68580" marR="68580" marT="0" marB="0"/>
                </a:tc>
              </a:tr>
              <a:tr h="525842">
                <a:tc>
                  <a:txBody>
                    <a:bodyPr/>
                    <a:lstStyle/>
                    <a:p>
                      <a:pPr marL="0" marR="0">
                        <a:spcBef>
                          <a:spcPts val="0"/>
                        </a:spcBef>
                        <a:spcAft>
                          <a:spcPts val="0"/>
                        </a:spcAft>
                      </a:pPr>
                      <a:r>
                        <a:rPr lang="en-US" sz="1200">
                          <a:effectLst/>
                        </a:rPr>
                        <a:t>Adult</a:t>
                      </a:r>
                      <a:endParaRPr lang="en-US" sz="1200">
                        <a:effectLst/>
                        <a:latin typeface="Calibri" charset="0"/>
                        <a:ea typeface="Calibri" charset="0"/>
                        <a:cs typeface="Times New Roman" charset="0"/>
                      </a:endParaRPr>
                    </a:p>
                  </a:txBody>
                  <a:tcPr marL="68580" marR="68580" marT="0" marB="0"/>
                </a:tc>
                <a:tc>
                  <a:txBody>
                    <a:bodyPr/>
                    <a:lstStyle/>
                    <a:p>
                      <a:pPr marL="0" marR="0">
                        <a:spcBef>
                          <a:spcPts val="0"/>
                        </a:spcBef>
                        <a:spcAft>
                          <a:spcPts val="0"/>
                        </a:spcAft>
                      </a:pPr>
                      <a:r>
                        <a:rPr lang="en-US" sz="1200">
                          <a:effectLst/>
                        </a:rPr>
                        <a:t>76</a:t>
                      </a:r>
                      <a:endParaRPr lang="en-US" sz="1200">
                        <a:effectLst/>
                        <a:latin typeface="Calibri" charset="0"/>
                        <a:ea typeface="Calibri" charset="0"/>
                        <a:cs typeface="Times New Roman" charset="0"/>
                      </a:endParaRPr>
                    </a:p>
                  </a:txBody>
                  <a:tcPr marL="68580" marR="68580" marT="0" marB="0"/>
                </a:tc>
                <a:tc>
                  <a:txBody>
                    <a:bodyPr/>
                    <a:lstStyle/>
                    <a:p>
                      <a:pPr marL="0" marR="0">
                        <a:spcBef>
                          <a:spcPts val="0"/>
                        </a:spcBef>
                        <a:spcAft>
                          <a:spcPts val="0"/>
                        </a:spcAft>
                      </a:pPr>
                      <a:r>
                        <a:rPr lang="en-US" sz="1200">
                          <a:effectLst/>
                        </a:rPr>
                        <a:t>60</a:t>
                      </a:r>
                      <a:endParaRPr lang="en-US" sz="1200">
                        <a:effectLst/>
                        <a:latin typeface="Calibri" charset="0"/>
                        <a:ea typeface="Calibri" charset="0"/>
                        <a:cs typeface="Times New Roman" charset="0"/>
                      </a:endParaRPr>
                    </a:p>
                  </a:txBody>
                  <a:tcPr marL="68580" marR="68580" marT="0" marB="0"/>
                </a:tc>
                <a:tc>
                  <a:txBody>
                    <a:bodyPr/>
                    <a:lstStyle/>
                    <a:p>
                      <a:pPr marL="0" marR="0">
                        <a:spcBef>
                          <a:spcPts val="0"/>
                        </a:spcBef>
                        <a:spcAft>
                          <a:spcPts val="0"/>
                        </a:spcAft>
                      </a:pPr>
                      <a:r>
                        <a:rPr lang="en-US" sz="1200">
                          <a:effectLst/>
                        </a:rPr>
                        <a:t>2</a:t>
                      </a:r>
                      <a:endParaRPr lang="en-US" sz="1200">
                        <a:effectLst/>
                        <a:latin typeface="Calibri" charset="0"/>
                        <a:ea typeface="Calibri" charset="0"/>
                        <a:cs typeface="Times New Roman" charset="0"/>
                      </a:endParaRPr>
                    </a:p>
                  </a:txBody>
                  <a:tcPr marL="68580" marR="68580" marT="0" marB="0"/>
                </a:tc>
                <a:tc>
                  <a:txBody>
                    <a:bodyPr/>
                    <a:lstStyle/>
                    <a:p>
                      <a:pPr marL="0" marR="0">
                        <a:spcBef>
                          <a:spcPts val="0"/>
                        </a:spcBef>
                        <a:spcAft>
                          <a:spcPts val="0"/>
                        </a:spcAft>
                      </a:pPr>
                      <a:r>
                        <a:rPr lang="en-US" sz="1200" dirty="0">
                          <a:effectLst/>
                        </a:rPr>
                        <a:t>11</a:t>
                      </a:r>
                      <a:endParaRPr lang="en-US" sz="1200" dirty="0">
                        <a:effectLst/>
                        <a:latin typeface="Calibri" charset="0"/>
                        <a:ea typeface="Calibri" charset="0"/>
                        <a:cs typeface="Times New Roman" charset="0"/>
                      </a:endParaRPr>
                    </a:p>
                  </a:txBody>
                  <a:tcPr marL="68580" marR="68580" marT="0" marB="0"/>
                </a:tc>
                <a:tc>
                  <a:txBody>
                    <a:bodyPr/>
                    <a:lstStyle/>
                    <a:p>
                      <a:pPr marL="0" marR="0">
                        <a:spcBef>
                          <a:spcPts val="0"/>
                        </a:spcBef>
                        <a:spcAft>
                          <a:spcPts val="0"/>
                        </a:spcAft>
                      </a:pPr>
                      <a:r>
                        <a:rPr lang="en-US" sz="1200">
                          <a:effectLst/>
                        </a:rPr>
                        <a:t>1</a:t>
                      </a:r>
                      <a:endParaRPr lang="en-US" sz="1200">
                        <a:effectLst/>
                        <a:latin typeface="Calibri" charset="0"/>
                        <a:ea typeface="Calibri" charset="0"/>
                        <a:cs typeface="Times New Roman" charset="0"/>
                      </a:endParaRPr>
                    </a:p>
                  </a:txBody>
                  <a:tcPr marL="68580" marR="68580" marT="0" marB="0"/>
                </a:tc>
                <a:tc>
                  <a:txBody>
                    <a:bodyPr/>
                    <a:lstStyle/>
                    <a:p>
                      <a:pPr marL="0" marR="0">
                        <a:spcBef>
                          <a:spcPts val="0"/>
                        </a:spcBef>
                        <a:spcAft>
                          <a:spcPts val="0"/>
                        </a:spcAft>
                      </a:pPr>
                      <a:r>
                        <a:rPr lang="en-US" sz="1200">
                          <a:effectLst/>
                        </a:rPr>
                        <a:t>2</a:t>
                      </a:r>
                      <a:endParaRPr lang="en-US" sz="1200">
                        <a:effectLst/>
                        <a:latin typeface="Calibri" charset="0"/>
                        <a:ea typeface="Calibri" charset="0"/>
                        <a:cs typeface="Times New Roman" charset="0"/>
                      </a:endParaRPr>
                    </a:p>
                  </a:txBody>
                  <a:tcPr marL="68580" marR="68580" marT="0" marB="0"/>
                </a:tc>
              </a:tr>
              <a:tr h="482301">
                <a:tc>
                  <a:txBody>
                    <a:bodyPr/>
                    <a:lstStyle/>
                    <a:p>
                      <a:pPr marL="0" marR="0">
                        <a:spcBef>
                          <a:spcPts val="0"/>
                        </a:spcBef>
                        <a:spcAft>
                          <a:spcPts val="0"/>
                        </a:spcAft>
                      </a:pPr>
                      <a:r>
                        <a:rPr lang="en-US" sz="1200">
                          <a:effectLst/>
                        </a:rPr>
                        <a:t>Total </a:t>
                      </a:r>
                      <a:endParaRPr lang="en-US" sz="1200">
                        <a:effectLst/>
                        <a:latin typeface="Calibri" charset="0"/>
                        <a:ea typeface="Calibri" charset="0"/>
                        <a:cs typeface="Times New Roman" charset="0"/>
                      </a:endParaRPr>
                    </a:p>
                  </a:txBody>
                  <a:tcPr marL="68580" marR="68580" marT="0" marB="0"/>
                </a:tc>
                <a:tc>
                  <a:txBody>
                    <a:bodyPr/>
                    <a:lstStyle/>
                    <a:p>
                      <a:pPr marL="0" marR="0">
                        <a:spcBef>
                          <a:spcPts val="0"/>
                        </a:spcBef>
                        <a:spcAft>
                          <a:spcPts val="0"/>
                        </a:spcAft>
                      </a:pPr>
                      <a:r>
                        <a:rPr lang="en-US" sz="1200">
                          <a:effectLst/>
                        </a:rPr>
                        <a:t>200</a:t>
                      </a:r>
                      <a:endParaRPr lang="en-US" sz="1200">
                        <a:effectLst/>
                        <a:latin typeface="Calibri" charset="0"/>
                        <a:ea typeface="Calibri" charset="0"/>
                        <a:cs typeface="Times New Roman" charset="0"/>
                      </a:endParaRPr>
                    </a:p>
                  </a:txBody>
                  <a:tcPr marL="68580" marR="68580" marT="0" marB="0"/>
                </a:tc>
                <a:tc>
                  <a:txBody>
                    <a:bodyPr/>
                    <a:lstStyle/>
                    <a:p>
                      <a:pPr marL="0" marR="0">
                        <a:spcBef>
                          <a:spcPts val="0"/>
                        </a:spcBef>
                        <a:spcAft>
                          <a:spcPts val="0"/>
                        </a:spcAft>
                      </a:pPr>
                      <a:r>
                        <a:rPr lang="en-US" sz="1200">
                          <a:effectLst/>
                        </a:rPr>
                        <a:t>159</a:t>
                      </a:r>
                      <a:endParaRPr lang="en-US" sz="1200">
                        <a:effectLst/>
                        <a:latin typeface="Calibri" charset="0"/>
                        <a:ea typeface="Calibri" charset="0"/>
                        <a:cs typeface="Times New Roman" charset="0"/>
                      </a:endParaRPr>
                    </a:p>
                  </a:txBody>
                  <a:tcPr marL="68580" marR="68580" marT="0" marB="0"/>
                </a:tc>
                <a:tc>
                  <a:txBody>
                    <a:bodyPr/>
                    <a:lstStyle/>
                    <a:p>
                      <a:pPr marL="0" marR="0">
                        <a:spcBef>
                          <a:spcPts val="0"/>
                        </a:spcBef>
                        <a:spcAft>
                          <a:spcPts val="0"/>
                        </a:spcAft>
                      </a:pPr>
                      <a:r>
                        <a:rPr lang="en-US" sz="1200">
                          <a:effectLst/>
                        </a:rPr>
                        <a:t>3</a:t>
                      </a:r>
                      <a:endParaRPr lang="en-US" sz="1200">
                        <a:effectLst/>
                        <a:latin typeface="Calibri" charset="0"/>
                        <a:ea typeface="Calibri" charset="0"/>
                        <a:cs typeface="Times New Roman" charset="0"/>
                      </a:endParaRPr>
                    </a:p>
                  </a:txBody>
                  <a:tcPr marL="68580" marR="68580" marT="0" marB="0"/>
                </a:tc>
                <a:tc>
                  <a:txBody>
                    <a:bodyPr/>
                    <a:lstStyle/>
                    <a:p>
                      <a:pPr marL="0" marR="0">
                        <a:spcBef>
                          <a:spcPts val="0"/>
                        </a:spcBef>
                        <a:spcAft>
                          <a:spcPts val="0"/>
                        </a:spcAft>
                      </a:pPr>
                      <a:r>
                        <a:rPr lang="en-US" sz="1200">
                          <a:effectLst/>
                        </a:rPr>
                        <a:t>27</a:t>
                      </a:r>
                      <a:endParaRPr lang="en-US" sz="1200">
                        <a:effectLst/>
                        <a:latin typeface="Calibri" charset="0"/>
                        <a:ea typeface="Calibri" charset="0"/>
                        <a:cs typeface="Times New Roman" charset="0"/>
                      </a:endParaRPr>
                    </a:p>
                  </a:txBody>
                  <a:tcPr marL="68580" marR="68580" marT="0" marB="0"/>
                </a:tc>
                <a:tc>
                  <a:txBody>
                    <a:bodyPr/>
                    <a:lstStyle/>
                    <a:p>
                      <a:pPr marL="0" marR="0">
                        <a:spcBef>
                          <a:spcPts val="0"/>
                        </a:spcBef>
                        <a:spcAft>
                          <a:spcPts val="0"/>
                        </a:spcAft>
                      </a:pPr>
                      <a:r>
                        <a:rPr lang="en-US" sz="1200">
                          <a:effectLst/>
                        </a:rPr>
                        <a:t>1</a:t>
                      </a:r>
                      <a:endParaRPr lang="en-US" sz="1200">
                        <a:effectLst/>
                        <a:latin typeface="Calibri" charset="0"/>
                        <a:ea typeface="Calibri" charset="0"/>
                        <a:cs typeface="Times New Roman" charset="0"/>
                      </a:endParaRPr>
                    </a:p>
                  </a:txBody>
                  <a:tcPr marL="68580" marR="68580" marT="0" marB="0"/>
                </a:tc>
                <a:tc>
                  <a:txBody>
                    <a:bodyPr/>
                    <a:lstStyle/>
                    <a:p>
                      <a:pPr marL="0" marR="0">
                        <a:spcBef>
                          <a:spcPts val="0"/>
                        </a:spcBef>
                        <a:spcAft>
                          <a:spcPts val="0"/>
                        </a:spcAft>
                      </a:pPr>
                      <a:r>
                        <a:rPr lang="en-US" sz="1200" dirty="0">
                          <a:effectLst/>
                        </a:rPr>
                        <a:t>5</a:t>
                      </a:r>
                      <a:endParaRPr lang="en-US" sz="1200" dirty="0">
                        <a:effectLst/>
                        <a:latin typeface="Calibri" charset="0"/>
                        <a:ea typeface="Calibri" charset="0"/>
                        <a:cs typeface="Times New Roman" charset="0"/>
                      </a:endParaRPr>
                    </a:p>
                  </a:txBody>
                  <a:tcPr marL="68580" marR="68580" marT="0" marB="0"/>
                </a:tc>
              </a:tr>
            </a:tbl>
          </a:graphicData>
        </a:graphic>
      </p:graphicFrame>
    </p:spTree>
    <p:extLst>
      <p:ext uri="{BB962C8B-B14F-4D97-AF65-F5344CB8AC3E}">
        <p14:creationId xmlns:p14="http://schemas.microsoft.com/office/powerpoint/2010/main" val="1216889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Reproductive value &amp; Elasticity analysis</a:t>
            </a:r>
            <a:endParaRPr lang="en-US" dirty="0"/>
          </a:p>
        </p:txBody>
      </p:sp>
      <p:sp>
        <p:nvSpPr>
          <p:cNvPr id="3" name="Content Placeholder 2"/>
          <p:cNvSpPr>
            <a:spLocks noGrp="1"/>
          </p:cNvSpPr>
          <p:nvPr>
            <p:ph idx="1"/>
          </p:nvPr>
        </p:nvSpPr>
        <p:spPr/>
        <p:txBody>
          <a:bodyPr/>
          <a:lstStyle/>
          <a:p>
            <a:r>
              <a:rPr lang="en-US" dirty="0" smtClean="0"/>
              <a:t>Reproductive Analysis</a:t>
            </a:r>
          </a:p>
          <a:p>
            <a:pPr lvl="1"/>
            <a:r>
              <a:rPr lang="en-US" dirty="0" smtClean="0"/>
              <a:t>Used both the initial and the reduced survivorship population matrices</a:t>
            </a:r>
          </a:p>
          <a:p>
            <a:pPr lvl="1"/>
            <a:r>
              <a:rPr lang="en-US" dirty="0" smtClean="0"/>
              <a:t>Found using proportion of individuals in each stage class after the population had stabilized</a:t>
            </a:r>
          </a:p>
          <a:p>
            <a:pPr lvl="1"/>
            <a:r>
              <a:rPr lang="en-US" dirty="0" smtClean="0"/>
              <a:t>Used the total population of tortoises, and not each individual patch</a:t>
            </a:r>
          </a:p>
          <a:p>
            <a:r>
              <a:rPr lang="en-US" dirty="0" smtClean="0"/>
              <a:t>Elasticity Analysis</a:t>
            </a:r>
          </a:p>
          <a:p>
            <a:pPr lvl="1"/>
            <a:r>
              <a:rPr lang="en-US" dirty="0" smtClean="0"/>
              <a:t>Used only reduced survivorship population matrix</a:t>
            </a:r>
          </a:p>
          <a:p>
            <a:pPr lvl="1"/>
            <a:r>
              <a:rPr lang="en-US" dirty="0" smtClean="0"/>
              <a:t>Conducted sensitivity analysis first in order to get elasticities of each stage class</a:t>
            </a:r>
          </a:p>
          <a:p>
            <a:pPr lvl="1"/>
            <a:r>
              <a:rPr lang="en-US" dirty="0" smtClean="0"/>
              <a:t>Uses the proportion of the individuals in each stage class after stabilization and unstandardized reproductive value</a:t>
            </a:r>
          </a:p>
        </p:txBody>
      </p:sp>
    </p:spTree>
    <p:extLst>
      <p:ext uri="{BB962C8B-B14F-4D97-AF65-F5344CB8AC3E}">
        <p14:creationId xmlns:p14="http://schemas.microsoft.com/office/powerpoint/2010/main" val="250009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population viability analysis</a:t>
            </a:r>
            <a:endParaRPr lang="en-US" dirty="0"/>
          </a:p>
        </p:txBody>
      </p:sp>
      <p:sp>
        <p:nvSpPr>
          <p:cNvPr id="3" name="Content Placeholder 2"/>
          <p:cNvSpPr>
            <a:spLocks noGrp="1"/>
          </p:cNvSpPr>
          <p:nvPr>
            <p:ph idx="1"/>
          </p:nvPr>
        </p:nvSpPr>
        <p:spPr/>
        <p:txBody>
          <a:bodyPr>
            <a:normAutofit fontScale="92500" lnSpcReduction="10000"/>
          </a:bodyPr>
          <a:lstStyle/>
          <a:p>
            <a:r>
              <a:rPr lang="en-US" dirty="0"/>
              <a:t>Did a population viability analysis for each of the individual five </a:t>
            </a:r>
            <a:r>
              <a:rPr lang="en-US" dirty="0" smtClean="0"/>
              <a:t>patches</a:t>
            </a:r>
          </a:p>
          <a:p>
            <a:r>
              <a:rPr lang="en-US" dirty="0" smtClean="0"/>
              <a:t>Used bushfires as a stochastic event effecting population and theft as a predation rate for the population.</a:t>
            </a:r>
          </a:p>
          <a:p>
            <a:pPr lvl="1"/>
            <a:r>
              <a:rPr lang="en-US" dirty="0" smtClean="0"/>
              <a:t>Bushfires rate determined by amount of land burned each year</a:t>
            </a:r>
          </a:p>
          <a:p>
            <a:pPr lvl="2"/>
            <a:r>
              <a:rPr lang="en-US" dirty="0" smtClean="0"/>
              <a:t>Used every 2 years and every 4 years</a:t>
            </a:r>
          </a:p>
          <a:p>
            <a:pPr lvl="2"/>
            <a:r>
              <a:rPr lang="en-US" dirty="0" smtClean="0"/>
              <a:t>No data on direct impact bush fire has on ploughshare tortoise, so I reduced survivorship in the initial population matrix by 10, 25, and 40% to obtain a new asymptotic growth rate under each of these conditions.</a:t>
            </a:r>
          </a:p>
          <a:p>
            <a:pPr lvl="1"/>
            <a:r>
              <a:rPr lang="en-US" dirty="0" smtClean="0"/>
              <a:t>Tortoise predation, or theft, rate determined by number of tortoises found over the course of three years being illegally sold . </a:t>
            </a:r>
          </a:p>
          <a:p>
            <a:pPr lvl="2"/>
            <a:r>
              <a:rPr lang="en-US" dirty="0" smtClean="0"/>
              <a:t>Approximately 19%</a:t>
            </a:r>
          </a:p>
          <a:p>
            <a:r>
              <a:rPr lang="en-US" dirty="0" smtClean="0"/>
              <a:t>Quasi-Extinction rate was set to two individuals based on the low population size at each patch</a:t>
            </a:r>
          </a:p>
          <a:p>
            <a:r>
              <a:rPr lang="en-US" dirty="0" smtClean="0"/>
              <a:t>Carrying capacity not discussed in literature anywhere, so used 3 tortoises per hectare and based carrying capacity off of the size of each individual patch.</a:t>
            </a:r>
          </a:p>
        </p:txBody>
      </p:sp>
    </p:spTree>
    <p:extLst>
      <p:ext uri="{BB962C8B-B14F-4D97-AF65-F5344CB8AC3E}">
        <p14:creationId xmlns:p14="http://schemas.microsoft.com/office/powerpoint/2010/main" val="1960089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population viability analysis</a:t>
            </a:r>
            <a:endParaRPr lang="en-US" dirty="0"/>
          </a:p>
        </p:txBody>
      </p:sp>
      <p:sp>
        <p:nvSpPr>
          <p:cNvPr id="3" name="Content Placeholder 2"/>
          <p:cNvSpPr>
            <a:spLocks noGrp="1"/>
          </p:cNvSpPr>
          <p:nvPr>
            <p:ph idx="1"/>
          </p:nvPr>
        </p:nvSpPr>
        <p:spPr/>
        <p:txBody>
          <a:bodyPr/>
          <a:lstStyle/>
          <a:p>
            <a:r>
              <a:rPr lang="en-US" dirty="0" smtClean="0"/>
              <a:t>Determine whether the population is extant or extinct after 100 years</a:t>
            </a:r>
          </a:p>
          <a:p>
            <a:r>
              <a:rPr lang="en-US" dirty="0" smtClean="0"/>
              <a:t>New population calculated by multiplying growth rate of the population by the previous years population</a:t>
            </a:r>
          </a:p>
          <a:p>
            <a:r>
              <a:rPr lang="en-US" dirty="0" smtClean="0"/>
              <a:t>The population cannot exceed the carrying capacity</a:t>
            </a:r>
          </a:p>
          <a:p>
            <a:r>
              <a:rPr lang="en-US" dirty="0" smtClean="0"/>
              <a:t>If the population drops below the quasi-extinction rate, it goes extinct immediately. </a:t>
            </a:r>
          </a:p>
          <a:p>
            <a:r>
              <a:rPr lang="en-US" dirty="0" smtClean="0"/>
              <a:t>10 simulations were ran for each of the scenarios at each of the patches: </a:t>
            </a:r>
          </a:p>
          <a:p>
            <a:pPr lvl="1"/>
            <a:r>
              <a:rPr lang="en-US" dirty="0" smtClean="0"/>
              <a:t>10, 25, or 40% reduction in survival</a:t>
            </a:r>
          </a:p>
          <a:p>
            <a:pPr lvl="1"/>
            <a:r>
              <a:rPr lang="en-US" dirty="0" smtClean="0"/>
              <a:t>25% chance of bushfire and 50% chance of bushfire</a:t>
            </a:r>
            <a:endParaRPr lang="en-US" dirty="0"/>
          </a:p>
        </p:txBody>
      </p:sp>
    </p:spTree>
    <p:extLst>
      <p:ext uri="{BB962C8B-B14F-4D97-AF65-F5344CB8AC3E}">
        <p14:creationId xmlns:p14="http://schemas.microsoft.com/office/powerpoint/2010/main" val="706191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methods: population viability analysis</a:t>
            </a:r>
            <a:endParaRPr lang="en-US" dirty="0"/>
          </a:p>
        </p:txBody>
      </p:sp>
      <p:sp>
        <p:nvSpPr>
          <p:cNvPr id="3" name="Content Placeholder 2"/>
          <p:cNvSpPr>
            <a:spLocks noGrp="1"/>
          </p:cNvSpPr>
          <p:nvPr>
            <p:ph idx="1"/>
          </p:nvPr>
        </p:nvSpPr>
        <p:spPr>
          <a:xfrm>
            <a:off x="685802" y="2142067"/>
            <a:ext cx="5025188" cy="4162480"/>
          </a:xfrm>
        </p:spPr>
        <p:txBody>
          <a:bodyPr/>
          <a:lstStyle/>
          <a:p>
            <a:r>
              <a:rPr lang="en-US" dirty="0" smtClean="0"/>
              <a:t>Decreased the probability of a bushfire and the predation rate in order to see if there is a feasible rate of these that still allows an individual population to survive long term</a:t>
            </a:r>
          </a:p>
          <a:p>
            <a:pPr lvl="1"/>
            <a:r>
              <a:rPr lang="en-US" dirty="0" smtClean="0"/>
              <a:t>Decreased brushfire to: 10% and 20%</a:t>
            </a:r>
          </a:p>
          <a:p>
            <a:pPr lvl="1"/>
            <a:r>
              <a:rPr lang="en-US" dirty="0" smtClean="0"/>
              <a:t>Decreased predation to: 10% and 5%</a:t>
            </a:r>
          </a:p>
          <a:p>
            <a:r>
              <a:rPr lang="en-US" dirty="0" smtClean="0"/>
              <a:t>Simulations were run 10 times</a:t>
            </a:r>
          </a:p>
          <a:p>
            <a:r>
              <a:rPr lang="en-US" dirty="0" smtClean="0"/>
              <a:t>The average years to extinction was calculated </a:t>
            </a:r>
          </a:p>
          <a:p>
            <a:r>
              <a:rPr lang="en-US" dirty="0" smtClean="0"/>
              <a:t>Number of times a population was extant after 100 years was calculated</a:t>
            </a:r>
            <a:endParaRPr lang="en-US" dirty="0"/>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1855515178"/>
                  </p:ext>
                </p:extLst>
              </p:nvPr>
            </p:nvGraphicFramePr>
            <p:xfrm>
              <a:off x="5445874" y="3132444"/>
              <a:ext cx="6425282" cy="1471640"/>
            </p:xfrm>
            <a:graphic>
              <a:graphicData uri="http://schemas.openxmlformats.org/drawingml/2006/table">
                <a:tbl>
                  <a:tblPr firstRow="1" firstCol="1" bandRow="1">
                    <a:tableStyleId>{5C22544A-7EE6-4342-B048-85BDC9FD1C3A}</a:tableStyleId>
                  </a:tblPr>
                  <a:tblGrid>
                    <a:gridCol w="3212641"/>
                    <a:gridCol w="3212641"/>
                  </a:tblGrid>
                  <a:tr h="294328">
                    <a:tc>
                      <a:txBody>
                        <a:bodyPr/>
                        <a:lstStyle/>
                        <a:p>
                          <a:pPr marL="0" marR="0">
                            <a:spcBef>
                              <a:spcPts val="0"/>
                            </a:spcBef>
                            <a:spcAft>
                              <a:spcPts val="0"/>
                            </a:spcAft>
                          </a:pPr>
                          <a:r>
                            <a:rPr lang="en-US" sz="1200">
                              <a:effectLst/>
                            </a:rPr>
                            <a:t>Percentage of decreased survival rate</a:t>
                          </a:r>
                          <a:endParaRPr lang="en-US" sz="1200">
                            <a:effectLst/>
                            <a:latin typeface="Calibri" charset="0"/>
                            <a:ea typeface="Calibri" charset="0"/>
                            <a:cs typeface="Times New Roman" charset="0"/>
                          </a:endParaRPr>
                        </a:p>
                      </a:txBody>
                      <a:tcPr marL="68580" marR="68580" marT="0" marB="0"/>
                    </a:tc>
                    <a:tc>
                      <a:txBody>
                        <a:bodyPr/>
                        <a:lstStyle/>
                        <a:p>
                          <a:pPr marL="0" marR="0">
                            <a:spcBef>
                              <a:spcPts val="0"/>
                            </a:spcBef>
                            <a:spcAft>
                              <a:spcPts val="0"/>
                            </a:spcAft>
                          </a:pPr>
                          <a14:m>
                            <m:oMathPara xmlns:m="http://schemas.openxmlformats.org/officeDocument/2006/math">
                              <m:oMathParaPr>
                                <m:jc m:val="centerGroup"/>
                              </m:oMathParaPr>
                              <m:oMath xmlns:m="http://schemas.openxmlformats.org/officeDocument/2006/math">
                                <m:r>
                                  <a:rPr lang="en-US" sz="1200">
                                    <a:effectLst/>
                                    <a:latin typeface="Cambria Math" charset="0"/>
                                  </a:rPr>
                                  <m:t>𝜆</m:t>
                                </m:r>
                              </m:oMath>
                            </m:oMathPara>
                          </a14:m>
                          <a:endParaRPr lang="en-US" sz="1200">
                            <a:effectLst/>
                            <a:latin typeface="Calibri" charset="0"/>
                            <a:ea typeface="Calibri" charset="0"/>
                            <a:cs typeface="Times New Roman" charset="0"/>
                          </a:endParaRPr>
                        </a:p>
                      </a:txBody>
                      <a:tcPr marL="68580" marR="68580" marT="0" marB="0"/>
                    </a:tc>
                  </a:tr>
                  <a:tr h="294328">
                    <a:tc>
                      <a:txBody>
                        <a:bodyPr/>
                        <a:lstStyle/>
                        <a:p>
                          <a:pPr marL="0" marR="0">
                            <a:spcBef>
                              <a:spcPts val="0"/>
                            </a:spcBef>
                            <a:spcAft>
                              <a:spcPts val="0"/>
                            </a:spcAft>
                          </a:pPr>
                          <a:r>
                            <a:rPr lang="en-US" sz="1200">
                              <a:effectLst/>
                            </a:rPr>
                            <a:t>0%</a:t>
                          </a:r>
                          <a:endParaRPr lang="en-US" sz="1200">
                            <a:effectLst/>
                            <a:latin typeface="Calibri" charset="0"/>
                            <a:ea typeface="Calibri" charset="0"/>
                            <a:cs typeface="Times New Roman" charset="0"/>
                          </a:endParaRPr>
                        </a:p>
                      </a:txBody>
                      <a:tcPr marL="68580" marR="68580" marT="0" marB="0"/>
                    </a:tc>
                    <a:tc>
                      <a:txBody>
                        <a:bodyPr/>
                        <a:lstStyle/>
                        <a:p>
                          <a:pPr marL="0" marR="0">
                            <a:spcBef>
                              <a:spcPts val="0"/>
                            </a:spcBef>
                            <a:spcAft>
                              <a:spcPts val="0"/>
                            </a:spcAft>
                          </a:pPr>
                          <a:r>
                            <a:rPr lang="en-US" sz="1200">
                              <a:effectLst/>
                            </a:rPr>
                            <a:t>.94672</a:t>
                          </a:r>
                          <a:endParaRPr lang="en-US" sz="1200">
                            <a:effectLst/>
                            <a:latin typeface="Calibri" charset="0"/>
                            <a:ea typeface="Calibri" charset="0"/>
                            <a:cs typeface="Times New Roman" charset="0"/>
                          </a:endParaRPr>
                        </a:p>
                      </a:txBody>
                      <a:tcPr marL="68580" marR="68580" marT="0" marB="0"/>
                    </a:tc>
                  </a:tr>
                  <a:tr h="294328">
                    <a:tc>
                      <a:txBody>
                        <a:bodyPr/>
                        <a:lstStyle/>
                        <a:p>
                          <a:pPr marL="0" marR="0">
                            <a:spcBef>
                              <a:spcPts val="0"/>
                            </a:spcBef>
                            <a:spcAft>
                              <a:spcPts val="0"/>
                            </a:spcAft>
                          </a:pPr>
                          <a:r>
                            <a:rPr lang="en-US" sz="1200">
                              <a:effectLst/>
                            </a:rPr>
                            <a:t>10%</a:t>
                          </a:r>
                          <a:endParaRPr lang="en-US" sz="1200">
                            <a:effectLst/>
                            <a:latin typeface="Calibri" charset="0"/>
                            <a:ea typeface="Calibri" charset="0"/>
                            <a:cs typeface="Times New Roman" charset="0"/>
                          </a:endParaRPr>
                        </a:p>
                      </a:txBody>
                      <a:tcPr marL="68580" marR="68580" marT="0" marB="0"/>
                    </a:tc>
                    <a:tc>
                      <a:txBody>
                        <a:bodyPr/>
                        <a:lstStyle/>
                        <a:p>
                          <a:pPr marL="0" marR="0">
                            <a:spcBef>
                              <a:spcPts val="0"/>
                            </a:spcBef>
                            <a:spcAft>
                              <a:spcPts val="0"/>
                            </a:spcAft>
                          </a:pPr>
                          <a:r>
                            <a:rPr lang="en-US" sz="1200">
                              <a:effectLst/>
                            </a:rPr>
                            <a:t>.84905</a:t>
                          </a:r>
                          <a:endParaRPr lang="en-US" sz="1200">
                            <a:effectLst/>
                            <a:latin typeface="Calibri" charset="0"/>
                            <a:ea typeface="Calibri" charset="0"/>
                            <a:cs typeface="Times New Roman" charset="0"/>
                          </a:endParaRPr>
                        </a:p>
                      </a:txBody>
                      <a:tcPr marL="68580" marR="68580" marT="0" marB="0"/>
                    </a:tc>
                  </a:tr>
                  <a:tr h="294328">
                    <a:tc>
                      <a:txBody>
                        <a:bodyPr/>
                        <a:lstStyle/>
                        <a:p>
                          <a:pPr marL="0" marR="0">
                            <a:spcBef>
                              <a:spcPts val="0"/>
                            </a:spcBef>
                            <a:spcAft>
                              <a:spcPts val="0"/>
                            </a:spcAft>
                          </a:pPr>
                          <a:r>
                            <a:rPr lang="en-US" sz="1200">
                              <a:effectLst/>
                            </a:rPr>
                            <a:t>25%</a:t>
                          </a:r>
                          <a:endParaRPr lang="en-US" sz="1200">
                            <a:effectLst/>
                            <a:latin typeface="Calibri" charset="0"/>
                            <a:ea typeface="Calibri" charset="0"/>
                            <a:cs typeface="Times New Roman" charset="0"/>
                          </a:endParaRPr>
                        </a:p>
                      </a:txBody>
                      <a:tcPr marL="68580" marR="68580" marT="0" marB="0"/>
                    </a:tc>
                    <a:tc>
                      <a:txBody>
                        <a:bodyPr/>
                        <a:lstStyle/>
                        <a:p>
                          <a:pPr marL="0" marR="0">
                            <a:spcBef>
                              <a:spcPts val="0"/>
                            </a:spcBef>
                            <a:spcAft>
                              <a:spcPts val="0"/>
                            </a:spcAft>
                          </a:pPr>
                          <a:r>
                            <a:rPr lang="en-US" sz="1200">
                              <a:effectLst/>
                            </a:rPr>
                            <a:t>.80813</a:t>
                          </a:r>
                          <a:endParaRPr lang="en-US" sz="1200">
                            <a:effectLst/>
                            <a:latin typeface="Calibri" charset="0"/>
                            <a:ea typeface="Calibri" charset="0"/>
                            <a:cs typeface="Times New Roman" charset="0"/>
                          </a:endParaRPr>
                        </a:p>
                      </a:txBody>
                      <a:tcPr marL="68580" marR="68580" marT="0" marB="0"/>
                    </a:tc>
                  </a:tr>
                  <a:tr h="294328">
                    <a:tc>
                      <a:txBody>
                        <a:bodyPr/>
                        <a:lstStyle/>
                        <a:p>
                          <a:pPr marL="0" marR="0">
                            <a:spcBef>
                              <a:spcPts val="0"/>
                            </a:spcBef>
                            <a:spcAft>
                              <a:spcPts val="0"/>
                            </a:spcAft>
                          </a:pPr>
                          <a:r>
                            <a:rPr lang="en-US" sz="1200">
                              <a:effectLst/>
                            </a:rPr>
                            <a:t>40%</a:t>
                          </a:r>
                          <a:endParaRPr lang="en-US" sz="1200">
                            <a:effectLst/>
                            <a:latin typeface="Calibri" charset="0"/>
                            <a:ea typeface="Calibri" charset="0"/>
                            <a:cs typeface="Times New Roman" charset="0"/>
                          </a:endParaRPr>
                        </a:p>
                      </a:txBody>
                      <a:tcPr marL="68580" marR="68580" marT="0" marB="0"/>
                    </a:tc>
                    <a:tc>
                      <a:txBody>
                        <a:bodyPr/>
                        <a:lstStyle/>
                        <a:p>
                          <a:pPr marL="0" marR="0">
                            <a:spcBef>
                              <a:spcPts val="0"/>
                            </a:spcBef>
                            <a:spcAft>
                              <a:spcPts val="0"/>
                            </a:spcAft>
                          </a:pPr>
                          <a:r>
                            <a:rPr lang="en-US" sz="1200" dirty="0">
                              <a:effectLst/>
                            </a:rPr>
                            <a:t>.72834</a:t>
                          </a:r>
                          <a:endParaRPr lang="en-US" sz="1200" dirty="0">
                            <a:effectLst/>
                            <a:latin typeface="Calibri" charset="0"/>
                            <a:ea typeface="Calibri" charset="0"/>
                            <a:cs typeface="Times New Roman" charset="0"/>
                          </a:endParaRPr>
                        </a:p>
                      </a:txBody>
                      <a:tcPr marL="68580" marR="68580" marT="0" marB="0"/>
                    </a:tc>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1855515178"/>
                  </p:ext>
                </p:extLst>
              </p:nvPr>
            </p:nvGraphicFramePr>
            <p:xfrm>
              <a:off x="5445874" y="3132444"/>
              <a:ext cx="6425282" cy="1471640"/>
            </p:xfrm>
            <a:graphic>
              <a:graphicData uri="http://schemas.openxmlformats.org/drawingml/2006/table">
                <a:tbl>
                  <a:tblPr firstRow="1" firstCol="1" bandRow="1">
                    <a:tableStyleId>{5C22544A-7EE6-4342-B048-85BDC9FD1C3A}</a:tableStyleId>
                  </a:tblPr>
                  <a:tblGrid>
                    <a:gridCol w="3212641"/>
                    <a:gridCol w="3212641"/>
                  </a:tblGrid>
                  <a:tr h="294328">
                    <a:tc>
                      <a:txBody>
                        <a:bodyPr/>
                        <a:lstStyle/>
                        <a:p>
                          <a:pPr marL="0" marR="0">
                            <a:spcBef>
                              <a:spcPts val="0"/>
                            </a:spcBef>
                            <a:spcAft>
                              <a:spcPts val="0"/>
                            </a:spcAft>
                          </a:pPr>
                          <a:r>
                            <a:rPr lang="en-US" sz="1200">
                              <a:effectLst/>
                            </a:rPr>
                            <a:t>Percentage of decreased survival rate</a:t>
                          </a:r>
                          <a:endParaRPr lang="en-US" sz="1200">
                            <a:effectLst/>
                            <a:latin typeface="Calibri" charset="0"/>
                            <a:ea typeface="Calibri" charset="0"/>
                            <a:cs typeface="Times New Roman" charset="0"/>
                          </a:endParaRPr>
                        </a:p>
                      </a:txBody>
                      <a:tcPr marL="68580" marR="68580" marT="0" marB="0"/>
                    </a:tc>
                    <a:tc>
                      <a:txBody>
                        <a:bodyPr/>
                        <a:lstStyle/>
                        <a:p>
                          <a:endParaRPr lang="en-US"/>
                        </a:p>
                      </a:txBody>
                      <a:tcPr marL="68580" marR="68580" marT="0" marB="0">
                        <a:blipFill rotWithShape="0">
                          <a:blip r:embed="rId3"/>
                          <a:stretch>
                            <a:fillRect l="-100380" t="-14286" r="-759" b="-400000"/>
                          </a:stretch>
                        </a:blipFill>
                      </a:tcPr>
                    </a:tc>
                  </a:tr>
                  <a:tr h="294328">
                    <a:tc>
                      <a:txBody>
                        <a:bodyPr/>
                        <a:lstStyle/>
                        <a:p>
                          <a:pPr marL="0" marR="0">
                            <a:spcBef>
                              <a:spcPts val="0"/>
                            </a:spcBef>
                            <a:spcAft>
                              <a:spcPts val="0"/>
                            </a:spcAft>
                          </a:pPr>
                          <a:r>
                            <a:rPr lang="en-US" sz="1200">
                              <a:effectLst/>
                            </a:rPr>
                            <a:t>0%</a:t>
                          </a:r>
                          <a:endParaRPr lang="en-US" sz="1200">
                            <a:effectLst/>
                            <a:latin typeface="Calibri" charset="0"/>
                            <a:ea typeface="Calibri" charset="0"/>
                            <a:cs typeface="Times New Roman" charset="0"/>
                          </a:endParaRPr>
                        </a:p>
                      </a:txBody>
                      <a:tcPr marL="68580" marR="68580" marT="0" marB="0"/>
                    </a:tc>
                    <a:tc>
                      <a:txBody>
                        <a:bodyPr/>
                        <a:lstStyle/>
                        <a:p>
                          <a:pPr marL="0" marR="0">
                            <a:spcBef>
                              <a:spcPts val="0"/>
                            </a:spcBef>
                            <a:spcAft>
                              <a:spcPts val="0"/>
                            </a:spcAft>
                          </a:pPr>
                          <a:r>
                            <a:rPr lang="en-US" sz="1200">
                              <a:effectLst/>
                            </a:rPr>
                            <a:t>.94672</a:t>
                          </a:r>
                          <a:endParaRPr lang="en-US" sz="1200">
                            <a:effectLst/>
                            <a:latin typeface="Calibri" charset="0"/>
                            <a:ea typeface="Calibri" charset="0"/>
                            <a:cs typeface="Times New Roman" charset="0"/>
                          </a:endParaRPr>
                        </a:p>
                      </a:txBody>
                      <a:tcPr marL="68580" marR="68580" marT="0" marB="0"/>
                    </a:tc>
                  </a:tr>
                  <a:tr h="294328">
                    <a:tc>
                      <a:txBody>
                        <a:bodyPr/>
                        <a:lstStyle/>
                        <a:p>
                          <a:pPr marL="0" marR="0">
                            <a:spcBef>
                              <a:spcPts val="0"/>
                            </a:spcBef>
                            <a:spcAft>
                              <a:spcPts val="0"/>
                            </a:spcAft>
                          </a:pPr>
                          <a:r>
                            <a:rPr lang="en-US" sz="1200">
                              <a:effectLst/>
                            </a:rPr>
                            <a:t>10%</a:t>
                          </a:r>
                          <a:endParaRPr lang="en-US" sz="1200">
                            <a:effectLst/>
                            <a:latin typeface="Calibri" charset="0"/>
                            <a:ea typeface="Calibri" charset="0"/>
                            <a:cs typeface="Times New Roman" charset="0"/>
                          </a:endParaRPr>
                        </a:p>
                      </a:txBody>
                      <a:tcPr marL="68580" marR="68580" marT="0" marB="0"/>
                    </a:tc>
                    <a:tc>
                      <a:txBody>
                        <a:bodyPr/>
                        <a:lstStyle/>
                        <a:p>
                          <a:pPr marL="0" marR="0">
                            <a:spcBef>
                              <a:spcPts val="0"/>
                            </a:spcBef>
                            <a:spcAft>
                              <a:spcPts val="0"/>
                            </a:spcAft>
                          </a:pPr>
                          <a:r>
                            <a:rPr lang="en-US" sz="1200">
                              <a:effectLst/>
                            </a:rPr>
                            <a:t>.84905</a:t>
                          </a:r>
                          <a:endParaRPr lang="en-US" sz="1200">
                            <a:effectLst/>
                            <a:latin typeface="Calibri" charset="0"/>
                            <a:ea typeface="Calibri" charset="0"/>
                            <a:cs typeface="Times New Roman" charset="0"/>
                          </a:endParaRPr>
                        </a:p>
                      </a:txBody>
                      <a:tcPr marL="68580" marR="68580" marT="0" marB="0"/>
                    </a:tc>
                  </a:tr>
                  <a:tr h="294328">
                    <a:tc>
                      <a:txBody>
                        <a:bodyPr/>
                        <a:lstStyle/>
                        <a:p>
                          <a:pPr marL="0" marR="0">
                            <a:spcBef>
                              <a:spcPts val="0"/>
                            </a:spcBef>
                            <a:spcAft>
                              <a:spcPts val="0"/>
                            </a:spcAft>
                          </a:pPr>
                          <a:r>
                            <a:rPr lang="en-US" sz="1200">
                              <a:effectLst/>
                            </a:rPr>
                            <a:t>25%</a:t>
                          </a:r>
                          <a:endParaRPr lang="en-US" sz="1200">
                            <a:effectLst/>
                            <a:latin typeface="Calibri" charset="0"/>
                            <a:ea typeface="Calibri" charset="0"/>
                            <a:cs typeface="Times New Roman" charset="0"/>
                          </a:endParaRPr>
                        </a:p>
                      </a:txBody>
                      <a:tcPr marL="68580" marR="68580" marT="0" marB="0"/>
                    </a:tc>
                    <a:tc>
                      <a:txBody>
                        <a:bodyPr/>
                        <a:lstStyle/>
                        <a:p>
                          <a:pPr marL="0" marR="0">
                            <a:spcBef>
                              <a:spcPts val="0"/>
                            </a:spcBef>
                            <a:spcAft>
                              <a:spcPts val="0"/>
                            </a:spcAft>
                          </a:pPr>
                          <a:r>
                            <a:rPr lang="en-US" sz="1200">
                              <a:effectLst/>
                            </a:rPr>
                            <a:t>.80813</a:t>
                          </a:r>
                          <a:endParaRPr lang="en-US" sz="1200">
                            <a:effectLst/>
                            <a:latin typeface="Calibri" charset="0"/>
                            <a:ea typeface="Calibri" charset="0"/>
                            <a:cs typeface="Times New Roman" charset="0"/>
                          </a:endParaRPr>
                        </a:p>
                      </a:txBody>
                      <a:tcPr marL="68580" marR="68580" marT="0" marB="0"/>
                    </a:tc>
                  </a:tr>
                  <a:tr h="294328">
                    <a:tc>
                      <a:txBody>
                        <a:bodyPr/>
                        <a:lstStyle/>
                        <a:p>
                          <a:pPr marL="0" marR="0">
                            <a:spcBef>
                              <a:spcPts val="0"/>
                            </a:spcBef>
                            <a:spcAft>
                              <a:spcPts val="0"/>
                            </a:spcAft>
                          </a:pPr>
                          <a:r>
                            <a:rPr lang="en-US" sz="1200">
                              <a:effectLst/>
                            </a:rPr>
                            <a:t>40%</a:t>
                          </a:r>
                          <a:endParaRPr lang="en-US" sz="1200">
                            <a:effectLst/>
                            <a:latin typeface="Calibri" charset="0"/>
                            <a:ea typeface="Calibri" charset="0"/>
                            <a:cs typeface="Times New Roman" charset="0"/>
                          </a:endParaRPr>
                        </a:p>
                      </a:txBody>
                      <a:tcPr marL="68580" marR="68580" marT="0" marB="0"/>
                    </a:tc>
                    <a:tc>
                      <a:txBody>
                        <a:bodyPr/>
                        <a:lstStyle/>
                        <a:p>
                          <a:pPr marL="0" marR="0">
                            <a:spcBef>
                              <a:spcPts val="0"/>
                            </a:spcBef>
                            <a:spcAft>
                              <a:spcPts val="0"/>
                            </a:spcAft>
                          </a:pPr>
                          <a:r>
                            <a:rPr lang="en-US" sz="1200" dirty="0">
                              <a:effectLst/>
                            </a:rPr>
                            <a:t>.72834</a:t>
                          </a:r>
                          <a:endParaRPr lang="en-US" sz="1200" dirty="0">
                            <a:effectLst/>
                            <a:latin typeface="Calibri" charset="0"/>
                            <a:ea typeface="Calibri" charset="0"/>
                            <a:cs typeface="Times New Roman" charset="0"/>
                          </a:endParaRPr>
                        </a:p>
                      </a:txBody>
                      <a:tcPr marL="68580" marR="68580" marT="0" marB="0"/>
                    </a:tc>
                  </a:tr>
                </a:tbl>
              </a:graphicData>
            </a:graphic>
          </p:graphicFrame>
        </mc:Fallback>
      </mc:AlternateContent>
    </p:spTree>
    <p:extLst>
      <p:ext uri="{BB962C8B-B14F-4D97-AF65-F5344CB8AC3E}">
        <p14:creationId xmlns:p14="http://schemas.microsoft.com/office/powerpoint/2010/main" val="90783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reproductive value and elasticity analysis</a:t>
            </a:r>
            <a:endParaRPr lang="en-US" dirty="0"/>
          </a:p>
        </p:txBody>
      </p:sp>
      <p:sp>
        <p:nvSpPr>
          <p:cNvPr id="3" name="Content Placeholder 2"/>
          <p:cNvSpPr>
            <a:spLocks noGrp="1"/>
          </p:cNvSpPr>
          <p:nvPr>
            <p:ph idx="1"/>
          </p:nvPr>
        </p:nvSpPr>
        <p:spPr>
          <a:xfrm>
            <a:off x="685801" y="2142067"/>
            <a:ext cx="3741819" cy="3937891"/>
          </a:xfrm>
        </p:spPr>
        <p:txBody>
          <a:bodyPr/>
          <a:lstStyle/>
          <a:p>
            <a:pPr defTabSz="914400">
              <a:spcAft>
                <a:spcPts val="0"/>
              </a:spcAft>
              <a:buClrTx/>
              <a:buSzTx/>
            </a:pPr>
            <a:r>
              <a:rPr lang="en-US" dirty="0" smtClean="0"/>
              <a:t>Can see that stage class four is the most important in terms of value to the next generation in both the initial and the reduced survivorship matrix</a:t>
            </a:r>
          </a:p>
          <a:p>
            <a:pPr defTabSz="914400">
              <a:spcAft>
                <a:spcPts val="0"/>
              </a:spcAft>
              <a:buClrTx/>
              <a:buSzTx/>
            </a:pPr>
            <a:r>
              <a:rPr lang="en-US" dirty="0" smtClean="0"/>
              <a:t>In terms of conservation, this may be the age class we want to focus on</a:t>
            </a:r>
            <a:endParaRPr lang="en-US" dirty="0"/>
          </a:p>
        </p:txBody>
      </p:sp>
      <p:graphicFrame>
        <p:nvGraphicFramePr>
          <p:cNvPr id="7" name="Chart 6"/>
          <p:cNvGraphicFramePr/>
          <p:nvPr>
            <p:extLst>
              <p:ext uri="{D42A27DB-BD31-4B8C-83A1-F6EECF244321}">
                <p14:modId xmlns:p14="http://schemas.microsoft.com/office/powerpoint/2010/main" val="318424122"/>
              </p:ext>
            </p:extLst>
          </p:nvPr>
        </p:nvGraphicFramePr>
        <p:xfrm>
          <a:off x="5157537" y="2065867"/>
          <a:ext cx="6264442" cy="342075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7576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elasticity analysis</a:t>
            </a:r>
            <a:endParaRPr lang="en-US" dirty="0"/>
          </a:p>
        </p:txBody>
      </p:sp>
      <p:sp>
        <p:nvSpPr>
          <p:cNvPr id="3" name="Content Placeholder 2"/>
          <p:cNvSpPr>
            <a:spLocks noGrp="1"/>
          </p:cNvSpPr>
          <p:nvPr>
            <p:ph idx="1"/>
          </p:nvPr>
        </p:nvSpPr>
        <p:spPr>
          <a:xfrm>
            <a:off x="685801" y="1828800"/>
            <a:ext cx="10888577" cy="1299412"/>
          </a:xfrm>
        </p:spPr>
        <p:txBody>
          <a:bodyPr/>
          <a:lstStyle/>
          <a:p>
            <a:r>
              <a:rPr lang="en-US" dirty="0" smtClean="0"/>
              <a:t>Can see that for both elasticities, change in stage class four with have biggest proportional impact on population. The change in survival will have a larger proportional impact that the change in graduating for the last two stage classes.</a:t>
            </a:r>
            <a:endParaRPr lang="en-US" dirty="0"/>
          </a:p>
        </p:txBody>
      </p:sp>
      <p:pic>
        <p:nvPicPr>
          <p:cNvPr id="5" name="Picture 4"/>
          <p:cNvPicPr>
            <a:picLocks noChangeAspect="1"/>
          </p:cNvPicPr>
          <p:nvPr/>
        </p:nvPicPr>
        <p:blipFill>
          <a:blip r:embed="rId3"/>
          <a:stretch>
            <a:fillRect/>
          </a:stretch>
        </p:blipFill>
        <p:spPr>
          <a:xfrm>
            <a:off x="974559" y="3352800"/>
            <a:ext cx="4572000" cy="2743200"/>
          </a:xfrm>
          <a:prstGeom prst="rect">
            <a:avLst/>
          </a:prstGeom>
        </p:spPr>
      </p:pic>
      <p:pic>
        <p:nvPicPr>
          <p:cNvPr id="8" name="Picture 7"/>
          <p:cNvPicPr>
            <a:picLocks noChangeAspect="1"/>
          </p:cNvPicPr>
          <p:nvPr/>
        </p:nvPicPr>
        <p:blipFill>
          <a:blip r:embed="rId4"/>
          <a:stretch>
            <a:fillRect/>
          </a:stretch>
        </p:blipFill>
        <p:spPr>
          <a:xfrm>
            <a:off x="6585284" y="3352800"/>
            <a:ext cx="4572000" cy="2743200"/>
          </a:xfrm>
          <a:prstGeom prst="rect">
            <a:avLst/>
          </a:prstGeom>
        </p:spPr>
      </p:pic>
    </p:spTree>
    <p:extLst>
      <p:ext uri="{BB962C8B-B14F-4D97-AF65-F5344CB8AC3E}">
        <p14:creationId xmlns:p14="http://schemas.microsoft.com/office/powerpoint/2010/main" val="763723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population viability analysis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124008238"/>
              </p:ext>
            </p:extLst>
          </p:nvPr>
        </p:nvGraphicFramePr>
        <p:xfrm>
          <a:off x="685800" y="2141538"/>
          <a:ext cx="9918031" cy="405071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872440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population viability analysis</a:t>
            </a:r>
            <a:endParaRPr lang="en-US" dirty="0"/>
          </a:p>
        </p:txBody>
      </p:sp>
      <p:pic>
        <p:nvPicPr>
          <p:cNvPr id="5" name="Picture 4"/>
          <p:cNvPicPr>
            <a:picLocks noChangeAspect="1"/>
          </p:cNvPicPr>
          <p:nvPr/>
        </p:nvPicPr>
        <p:blipFill>
          <a:blip r:embed="rId3"/>
          <a:stretch>
            <a:fillRect/>
          </a:stretch>
        </p:blipFill>
        <p:spPr>
          <a:xfrm>
            <a:off x="1089949" y="2552700"/>
            <a:ext cx="4572000" cy="2743200"/>
          </a:xfrm>
          <a:prstGeom prst="rect">
            <a:avLst/>
          </a:prstGeom>
        </p:spPr>
      </p:pic>
      <p:pic>
        <p:nvPicPr>
          <p:cNvPr id="7" name="Picture 6"/>
          <p:cNvPicPr>
            <a:picLocks noChangeAspect="1"/>
          </p:cNvPicPr>
          <p:nvPr/>
        </p:nvPicPr>
        <p:blipFill>
          <a:blip r:embed="rId4"/>
          <a:stretch>
            <a:fillRect/>
          </a:stretch>
        </p:blipFill>
        <p:spPr>
          <a:xfrm>
            <a:off x="6245226" y="2552700"/>
            <a:ext cx="4572000" cy="2743200"/>
          </a:xfrm>
          <a:prstGeom prst="rect">
            <a:avLst/>
          </a:prstGeom>
        </p:spPr>
      </p:pic>
    </p:spTree>
    <p:extLst>
      <p:ext uri="{BB962C8B-B14F-4D97-AF65-F5344CB8AC3E}">
        <p14:creationId xmlns:p14="http://schemas.microsoft.com/office/powerpoint/2010/main" val="19102218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r>
              <a:rPr lang="en-US" dirty="0" smtClean="0"/>
              <a:t>Stage class four is the most valuable class in terms of reproductive value</a:t>
            </a:r>
          </a:p>
          <a:p>
            <a:pPr lvl="1"/>
            <a:r>
              <a:rPr lang="en-US" dirty="0" smtClean="0"/>
              <a:t>Their survival had the largest proportional impact on the population</a:t>
            </a:r>
          </a:p>
          <a:p>
            <a:pPr lvl="1"/>
            <a:r>
              <a:rPr lang="en-US" dirty="0" smtClean="0"/>
              <a:t>Conservation focus has been captive breeding and reintroduction, but due to a still declining population, may be best to put funds and efforts towards survivorship of adult ploughshare tortoises</a:t>
            </a:r>
          </a:p>
          <a:p>
            <a:pPr lvl="2"/>
            <a:r>
              <a:rPr lang="en-US" dirty="0" smtClean="0"/>
              <a:t>Etching their shells to make them less appealing has been one tactic </a:t>
            </a:r>
          </a:p>
          <a:p>
            <a:r>
              <a:rPr lang="en-US" dirty="0" smtClean="0"/>
              <a:t>With a brushfire frequency of every 2 or 4 years and a predation rate of 19%, no population survived past 27 years and that was under optimistic brushfire impact conditions.</a:t>
            </a:r>
          </a:p>
          <a:p>
            <a:pPr lvl="1"/>
            <a:r>
              <a:rPr lang="en-US" dirty="0" smtClean="0"/>
              <a:t>When these were decreased though, saw serious positive impact on the population viability</a:t>
            </a:r>
          </a:p>
          <a:p>
            <a:pPr lvl="2"/>
            <a:r>
              <a:rPr lang="en-US" dirty="0" smtClean="0"/>
              <a:t>Possible to focus conservation efforts on two largest patches, so funds and efforts aren’t being wasted on a </a:t>
            </a:r>
            <a:r>
              <a:rPr lang="en-US" dirty="0" smtClean="0"/>
              <a:t>population </a:t>
            </a:r>
            <a:r>
              <a:rPr lang="en-US" dirty="0" smtClean="0"/>
              <a:t>that one intense event could destroy.</a:t>
            </a:r>
            <a:endParaRPr lang="en-US" dirty="0"/>
          </a:p>
        </p:txBody>
      </p:sp>
    </p:spTree>
    <p:extLst>
      <p:ext uri="{BB962C8B-B14F-4D97-AF65-F5344CB8AC3E}">
        <p14:creationId xmlns:p14="http://schemas.microsoft.com/office/powerpoint/2010/main" val="1470689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a:xfrm>
            <a:off x="685802" y="2142067"/>
            <a:ext cx="5441340" cy="3649133"/>
          </a:xfrm>
        </p:spPr>
        <p:txBody>
          <a:bodyPr>
            <a:normAutofit fontScale="77500" lnSpcReduction="20000"/>
          </a:bodyPr>
          <a:lstStyle/>
          <a:p>
            <a:r>
              <a:rPr lang="en-US" dirty="0" smtClean="0"/>
              <a:t>Introduction</a:t>
            </a:r>
          </a:p>
          <a:p>
            <a:pPr lvl="1"/>
            <a:r>
              <a:rPr lang="en-US" dirty="0" smtClean="0"/>
              <a:t>Background information on the species</a:t>
            </a:r>
          </a:p>
          <a:p>
            <a:r>
              <a:rPr lang="en-US" dirty="0" smtClean="0"/>
              <a:t>Methods</a:t>
            </a:r>
          </a:p>
          <a:p>
            <a:pPr lvl="1"/>
            <a:r>
              <a:rPr lang="en-US" dirty="0" smtClean="0"/>
              <a:t>How I made the population matrix</a:t>
            </a:r>
          </a:p>
          <a:p>
            <a:pPr lvl="2"/>
            <a:r>
              <a:rPr lang="en-US" dirty="0" smtClean="0"/>
              <a:t>Initial </a:t>
            </a:r>
          </a:p>
          <a:p>
            <a:pPr lvl="2"/>
            <a:r>
              <a:rPr lang="en-US" dirty="0" smtClean="0"/>
              <a:t>Reduced Survivorship</a:t>
            </a:r>
          </a:p>
          <a:p>
            <a:pPr lvl="1"/>
            <a:r>
              <a:rPr lang="en-US" dirty="0" smtClean="0"/>
              <a:t>Application of that matrix to the elasticity , reproductive value, and population viability analysis.</a:t>
            </a:r>
          </a:p>
          <a:p>
            <a:r>
              <a:rPr lang="en-US" dirty="0" smtClean="0"/>
              <a:t>Results</a:t>
            </a:r>
          </a:p>
          <a:p>
            <a:pPr lvl="1"/>
            <a:r>
              <a:rPr lang="en-US" dirty="0" smtClean="0"/>
              <a:t>Reproductive value</a:t>
            </a:r>
          </a:p>
          <a:p>
            <a:pPr lvl="1"/>
            <a:r>
              <a:rPr lang="en-US" dirty="0" smtClean="0"/>
              <a:t>Elasticity</a:t>
            </a:r>
          </a:p>
          <a:p>
            <a:pPr lvl="1"/>
            <a:r>
              <a:rPr lang="en-US" dirty="0" smtClean="0"/>
              <a:t>Population Viability</a:t>
            </a:r>
          </a:p>
          <a:p>
            <a:r>
              <a:rPr lang="en-US" dirty="0" smtClean="0"/>
              <a:t>Discussion</a:t>
            </a:r>
            <a:endParaRPr lang="en-US" dirty="0"/>
          </a:p>
        </p:txBody>
      </p:sp>
      <p:pic>
        <p:nvPicPr>
          <p:cNvPr id="4" name="Picture 3"/>
          <p:cNvPicPr>
            <a:picLocks noChangeAspect="1"/>
          </p:cNvPicPr>
          <p:nvPr/>
        </p:nvPicPr>
        <p:blipFill>
          <a:blip r:embed="rId2"/>
          <a:stretch>
            <a:fillRect/>
          </a:stretch>
        </p:blipFill>
        <p:spPr>
          <a:xfrm>
            <a:off x="6127142" y="2065867"/>
            <a:ext cx="5371752" cy="3603206"/>
          </a:xfrm>
          <a:prstGeom prst="rect">
            <a:avLst/>
          </a:prstGeom>
        </p:spPr>
      </p:pic>
    </p:spTree>
    <p:extLst>
      <p:ext uri="{BB962C8B-B14F-4D97-AF65-F5344CB8AC3E}">
        <p14:creationId xmlns:p14="http://schemas.microsoft.com/office/powerpoint/2010/main" val="1629456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 drawbacks</a:t>
            </a:r>
            <a:endParaRPr lang="en-US" dirty="0"/>
          </a:p>
        </p:txBody>
      </p:sp>
      <p:sp>
        <p:nvSpPr>
          <p:cNvPr id="3" name="Content Placeholder 2"/>
          <p:cNvSpPr>
            <a:spLocks noGrp="1"/>
          </p:cNvSpPr>
          <p:nvPr>
            <p:ph idx="1"/>
          </p:nvPr>
        </p:nvSpPr>
        <p:spPr/>
        <p:txBody>
          <a:bodyPr>
            <a:normAutofit lnSpcReduction="10000"/>
          </a:bodyPr>
          <a:lstStyle/>
          <a:p>
            <a:r>
              <a:rPr lang="en-US" dirty="0" smtClean="0"/>
              <a:t>The reproductive analysis and the elasticity analysis allow for </a:t>
            </a:r>
            <a:r>
              <a:rPr lang="en-US" dirty="0" smtClean="0"/>
              <a:t>exponential </a:t>
            </a:r>
            <a:r>
              <a:rPr lang="en-US" dirty="0" smtClean="0"/>
              <a:t>growth which is not the case in real life situations</a:t>
            </a:r>
          </a:p>
          <a:p>
            <a:r>
              <a:rPr lang="en-US" dirty="0" smtClean="0"/>
              <a:t>Assuming that the population will reach a stable stage distribution which is not always the case</a:t>
            </a:r>
          </a:p>
          <a:p>
            <a:r>
              <a:rPr lang="en-US" dirty="0" smtClean="0"/>
              <a:t>A lot of the numbers and probabilities were extrapolated from other studies due to lack of hard data outlining these factors</a:t>
            </a:r>
          </a:p>
          <a:p>
            <a:pPr lvl="1"/>
            <a:r>
              <a:rPr lang="en-US" dirty="0" smtClean="0"/>
              <a:t>This could cause serious variability in the outcomes of the analysis</a:t>
            </a:r>
          </a:p>
          <a:p>
            <a:pPr lvl="1"/>
            <a:r>
              <a:rPr lang="en-US" dirty="0" smtClean="0"/>
              <a:t>Would be relevant to have more recent surveys of the patches to determine number of individuals in each patch over an extended period of time in order to determine where to focus conservation efforts</a:t>
            </a:r>
          </a:p>
          <a:p>
            <a:r>
              <a:rPr lang="en-US" dirty="0" smtClean="0"/>
              <a:t>I didn’t read a single paper that talked about genetic variability in these distinct populations which I think would be very relevant given their small population size.</a:t>
            </a:r>
          </a:p>
          <a:p>
            <a:pPr lvl="1"/>
            <a:r>
              <a:rPr lang="en-US" dirty="0" smtClean="0"/>
              <a:t>Something that I think would be relevant for a future study.</a:t>
            </a:r>
            <a:endParaRPr lang="en-US" dirty="0"/>
          </a:p>
        </p:txBody>
      </p:sp>
    </p:spTree>
    <p:extLst>
      <p:ext uri="{BB962C8B-B14F-4D97-AF65-F5344CB8AC3E}">
        <p14:creationId xmlns:p14="http://schemas.microsoft.com/office/powerpoint/2010/main" val="4434196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r>
              <a:rPr lang="en-US" dirty="0" smtClean="0"/>
              <a:t>Under extremely ideal conditions, every patch of these tortoises could be saved with enough conservation efforts</a:t>
            </a:r>
          </a:p>
          <a:p>
            <a:r>
              <a:rPr lang="en-US" dirty="0" smtClean="0"/>
              <a:t>More realistically,  I think it makes sense to focus time , effort, and funds on the two largest patches which have the largest chance of survival given that conservation efforts won’t take place immediately. </a:t>
            </a:r>
          </a:p>
          <a:p>
            <a:r>
              <a:rPr lang="en-US" dirty="0" smtClean="0"/>
              <a:t>I also think that the focus of these efforts in these two largest patches should be on the adult tortoises and protecting them since they are the most valuable to the future population</a:t>
            </a:r>
            <a:endParaRPr lang="en-US" dirty="0"/>
          </a:p>
        </p:txBody>
      </p:sp>
    </p:spTree>
    <p:extLst>
      <p:ext uri="{BB962C8B-B14F-4D97-AF65-F5344CB8AC3E}">
        <p14:creationId xmlns:p14="http://schemas.microsoft.com/office/powerpoint/2010/main" val="9814237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3005560"/>
            <a:ext cx="10131425" cy="1456267"/>
          </a:xfrm>
        </p:spPr>
        <p:txBody>
          <a:bodyPr/>
          <a:lstStyle/>
          <a:p>
            <a:pPr algn="ctr"/>
            <a:r>
              <a:rPr lang="en-US" dirty="0" smtClean="0"/>
              <a:t>Questions?!</a:t>
            </a:r>
            <a:endParaRPr lang="en-US" dirty="0"/>
          </a:p>
        </p:txBody>
      </p:sp>
    </p:spTree>
    <p:extLst>
      <p:ext uri="{BB962C8B-B14F-4D97-AF65-F5344CB8AC3E}">
        <p14:creationId xmlns:p14="http://schemas.microsoft.com/office/powerpoint/2010/main" val="1278566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685801" y="1672683"/>
            <a:ext cx="6688335" cy="4118517"/>
          </a:xfrm>
        </p:spPr>
        <p:txBody>
          <a:bodyPr>
            <a:normAutofit fontScale="92500" lnSpcReduction="10000"/>
          </a:bodyPr>
          <a:lstStyle/>
          <a:p>
            <a:r>
              <a:rPr lang="en-US" dirty="0" smtClean="0"/>
              <a:t>Ploughshare tortoise is the world’s rarest tortoise</a:t>
            </a:r>
          </a:p>
          <a:p>
            <a:pPr lvl="1"/>
            <a:r>
              <a:rPr lang="en-US" dirty="0" smtClean="0"/>
              <a:t>Currently critically endangered on IUCN </a:t>
            </a:r>
            <a:r>
              <a:rPr lang="en-US" dirty="0" err="1" smtClean="0"/>
              <a:t>redlist</a:t>
            </a:r>
            <a:endParaRPr lang="en-US" dirty="0" smtClean="0"/>
          </a:p>
          <a:p>
            <a:r>
              <a:rPr lang="en-US" dirty="0" smtClean="0"/>
              <a:t>About 400 total individuals left spread across five isolated patches</a:t>
            </a:r>
          </a:p>
          <a:p>
            <a:pPr lvl="1"/>
            <a:r>
              <a:rPr lang="en-US" dirty="0" smtClean="0"/>
              <a:t>Patches vary in number of individuals </a:t>
            </a:r>
          </a:p>
          <a:p>
            <a:pPr lvl="1"/>
            <a:r>
              <a:rPr lang="en-US" dirty="0" smtClean="0"/>
              <a:t>All occur in </a:t>
            </a:r>
            <a:r>
              <a:rPr lang="en-US" dirty="0" err="1" smtClean="0"/>
              <a:t>Baly</a:t>
            </a:r>
            <a:r>
              <a:rPr lang="en-US" dirty="0" smtClean="0"/>
              <a:t> Bay area of Northwestern Madagascar</a:t>
            </a:r>
          </a:p>
          <a:p>
            <a:r>
              <a:rPr lang="en-US" dirty="0" smtClean="0"/>
              <a:t>Main stressors on population size are due to: </a:t>
            </a:r>
          </a:p>
          <a:p>
            <a:pPr lvl="1"/>
            <a:r>
              <a:rPr lang="en-US" dirty="0" smtClean="0"/>
              <a:t>Bush fires</a:t>
            </a:r>
          </a:p>
          <a:p>
            <a:pPr lvl="1"/>
            <a:r>
              <a:rPr lang="en-US" dirty="0" smtClean="0"/>
              <a:t>Theft for illegal pet trade</a:t>
            </a:r>
          </a:p>
          <a:p>
            <a:pPr lvl="1"/>
            <a:r>
              <a:rPr lang="en-US" dirty="0" smtClean="0"/>
              <a:t>Long life span, low fecundity, and reaching sexual maturity at an older age also negatively effect population from “bouncing back”</a:t>
            </a:r>
          </a:p>
          <a:p>
            <a:r>
              <a:rPr lang="en-US" dirty="0" smtClean="0"/>
              <a:t>Current conservation efforts have focused almost exclusively on captive breeding and reintroduction</a:t>
            </a:r>
          </a:p>
        </p:txBody>
      </p:sp>
      <p:pic>
        <p:nvPicPr>
          <p:cNvPr id="4" name="Picture 3"/>
          <p:cNvPicPr>
            <a:picLocks noChangeAspect="1"/>
          </p:cNvPicPr>
          <p:nvPr/>
        </p:nvPicPr>
        <p:blipFill>
          <a:blip r:embed="rId2"/>
          <a:stretch>
            <a:fillRect/>
          </a:stretch>
        </p:blipFill>
        <p:spPr>
          <a:xfrm>
            <a:off x="7374136" y="1672683"/>
            <a:ext cx="4664555" cy="3638353"/>
          </a:xfrm>
          <a:prstGeom prst="rect">
            <a:avLst/>
          </a:prstGeom>
        </p:spPr>
      </p:pic>
    </p:spTree>
    <p:extLst>
      <p:ext uri="{BB962C8B-B14F-4D97-AF65-F5344CB8AC3E}">
        <p14:creationId xmlns:p14="http://schemas.microsoft.com/office/powerpoint/2010/main" val="1122433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p:txBody>
          <a:bodyPr>
            <a:normAutofit fontScale="92500"/>
          </a:bodyPr>
          <a:lstStyle/>
          <a:p>
            <a:r>
              <a:rPr lang="en-US" dirty="0" smtClean="0"/>
              <a:t>Wanted to determine if conservation efforts could actually save these tortoises. Based on the history of conservation efforts in this area and the constant decline of the population, I wanted to determine what factors might be a better focus </a:t>
            </a:r>
            <a:r>
              <a:rPr lang="en-US" smtClean="0"/>
              <a:t>for conservationists in the area.</a:t>
            </a:r>
            <a:endParaRPr lang="en-US" dirty="0" smtClean="0"/>
          </a:p>
          <a:p>
            <a:r>
              <a:rPr lang="en-US" dirty="0" smtClean="0"/>
              <a:t>Three Analyses done: </a:t>
            </a:r>
          </a:p>
          <a:p>
            <a:pPr lvl="1"/>
            <a:r>
              <a:rPr lang="en-US" dirty="0" smtClean="0"/>
              <a:t>Reproductive value </a:t>
            </a:r>
          </a:p>
          <a:p>
            <a:pPr lvl="2"/>
            <a:r>
              <a:rPr lang="en-US" dirty="0" smtClean="0"/>
              <a:t>To determine the reproductive value for each of the stages of the population</a:t>
            </a:r>
          </a:p>
          <a:p>
            <a:pPr lvl="3"/>
            <a:r>
              <a:rPr lang="en-US" dirty="0" smtClean="0"/>
              <a:t>Highest reproductive value will be the most important to the population in terms of offspring</a:t>
            </a:r>
          </a:p>
          <a:p>
            <a:pPr lvl="1"/>
            <a:r>
              <a:rPr lang="en-US" dirty="0" smtClean="0"/>
              <a:t>Sensitivity and Elasticity</a:t>
            </a:r>
          </a:p>
          <a:p>
            <a:pPr lvl="2"/>
            <a:r>
              <a:rPr lang="en-US" dirty="0" smtClean="0"/>
              <a:t>To determine what factors: survivorship, graduation into later stages, or fecundity, have the largest impact on the population</a:t>
            </a:r>
          </a:p>
          <a:p>
            <a:pPr lvl="1"/>
            <a:r>
              <a:rPr lang="en-US" dirty="0" smtClean="0"/>
              <a:t>Population Viability</a:t>
            </a:r>
          </a:p>
          <a:p>
            <a:pPr lvl="2"/>
            <a:r>
              <a:rPr lang="en-US" dirty="0" smtClean="0"/>
              <a:t>To determine under certain circumstances if the population can survive long term.</a:t>
            </a:r>
          </a:p>
        </p:txBody>
      </p:sp>
    </p:spTree>
    <p:extLst>
      <p:ext uri="{BB962C8B-B14F-4D97-AF65-F5344CB8AC3E}">
        <p14:creationId xmlns:p14="http://schemas.microsoft.com/office/powerpoint/2010/main" val="73064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population matrix</a:t>
            </a:r>
            <a:endParaRPr lang="en-US" dirty="0"/>
          </a:p>
        </p:txBody>
      </p:sp>
      <p:sp>
        <p:nvSpPr>
          <p:cNvPr id="3" name="Content Placeholder 2"/>
          <p:cNvSpPr>
            <a:spLocks noGrp="1"/>
          </p:cNvSpPr>
          <p:nvPr>
            <p:ph idx="1"/>
          </p:nvPr>
        </p:nvSpPr>
        <p:spPr/>
        <p:txBody>
          <a:bodyPr/>
          <a:lstStyle/>
          <a:p>
            <a:pPr defTabSz="914400">
              <a:spcAft>
                <a:spcPts val="0"/>
              </a:spcAft>
              <a:buClrTx/>
              <a:buSzTx/>
            </a:pPr>
            <a:r>
              <a:rPr lang="en-US" dirty="0" smtClean="0"/>
              <a:t>Stage based population matrix due to long life span</a:t>
            </a:r>
          </a:p>
          <a:p>
            <a:pPr lvl="1" defTabSz="914400">
              <a:spcAft>
                <a:spcPts val="0"/>
              </a:spcAft>
              <a:buClrTx/>
              <a:buSzTx/>
            </a:pPr>
            <a:r>
              <a:rPr lang="en-US" dirty="0" smtClean="0"/>
              <a:t>Eggs/ hatchlings (0 years old)</a:t>
            </a:r>
          </a:p>
          <a:p>
            <a:pPr lvl="1" defTabSz="914400">
              <a:spcAft>
                <a:spcPts val="0"/>
              </a:spcAft>
              <a:buClrTx/>
              <a:buSzTx/>
            </a:pPr>
            <a:r>
              <a:rPr lang="en-US" dirty="0" smtClean="0"/>
              <a:t>Small Juveniles (1-3 years old)</a:t>
            </a:r>
          </a:p>
          <a:p>
            <a:pPr lvl="1" defTabSz="914400">
              <a:spcAft>
                <a:spcPts val="0"/>
              </a:spcAft>
              <a:buClrTx/>
              <a:buSzTx/>
            </a:pPr>
            <a:r>
              <a:rPr lang="en-US" dirty="0" smtClean="0"/>
              <a:t>Large Juveniles (4-16 years old)</a:t>
            </a:r>
          </a:p>
          <a:p>
            <a:pPr lvl="1" defTabSz="914400">
              <a:spcAft>
                <a:spcPts val="0"/>
              </a:spcAft>
              <a:buClrTx/>
              <a:buSzTx/>
            </a:pPr>
            <a:r>
              <a:rPr lang="en-US" dirty="0" smtClean="0"/>
              <a:t>Adults (16-death)</a:t>
            </a:r>
          </a:p>
          <a:p>
            <a:pPr defTabSz="914400">
              <a:spcAft>
                <a:spcPts val="0"/>
              </a:spcAft>
              <a:buClrTx/>
              <a:buSzTx/>
            </a:pPr>
            <a:r>
              <a:rPr lang="en-US" dirty="0" smtClean="0"/>
              <a:t>The probabilities of survival for each age class were taken from a mark and recapture study </a:t>
            </a:r>
          </a:p>
          <a:p>
            <a:pPr lvl="1" defTabSz="914400">
              <a:spcAft>
                <a:spcPts val="0"/>
              </a:spcAft>
              <a:buClrTx/>
              <a:buSzTx/>
            </a:pPr>
            <a:r>
              <a:rPr lang="en-US" dirty="0" smtClean="0"/>
              <a:t>The probabilities of surviving and graduating were then calculated assuming a uniform age distribution and the fact that if the tortoise survived to the last age in the stage class they would graduate</a:t>
            </a:r>
          </a:p>
          <a:p>
            <a:pPr lvl="1" defTabSz="914400">
              <a:spcAft>
                <a:spcPts val="0"/>
              </a:spcAft>
              <a:buClrTx/>
              <a:buSzTx/>
            </a:pPr>
            <a:r>
              <a:rPr lang="en-US" dirty="0" smtClean="0"/>
              <a:t>Probabilities were calculated by assuming a uniform distribution of individuals for each age in each stage class and then </a:t>
            </a:r>
            <a:r>
              <a:rPr lang="en-US" dirty="0" smtClean="0"/>
              <a:t>dividing </a:t>
            </a:r>
            <a:endParaRPr lang="en-US" dirty="0" smtClean="0"/>
          </a:p>
          <a:p>
            <a:pPr defTabSz="914400">
              <a:spcAft>
                <a:spcPts val="0"/>
              </a:spcAft>
              <a:buClrTx/>
              <a:buSzTx/>
            </a:pPr>
            <a:r>
              <a:rPr lang="en-US" dirty="0" smtClean="0"/>
              <a:t>Fecundity was calculated by taking mean clutch size times the number of clutches laid each year times the survival rate of the clutches</a:t>
            </a:r>
          </a:p>
        </p:txBody>
      </p:sp>
    </p:spTree>
    <p:extLst>
      <p:ext uri="{BB962C8B-B14F-4D97-AF65-F5344CB8AC3E}">
        <p14:creationId xmlns:p14="http://schemas.microsoft.com/office/powerpoint/2010/main" val="456079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population matrix</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14:m>
                  <m:oMathPara xmlns:m="http://schemas.openxmlformats.org/officeDocument/2006/math">
                    <m:oMathParaPr>
                      <m:jc m:val="center"/>
                    </m:oMathParaPr>
                    <m:oMath xmlns:m="http://schemas.openxmlformats.org/officeDocument/2006/math">
                      <m:d>
                        <m:dPr>
                          <m:begChr m:val="["/>
                          <m:endChr m:val="]"/>
                          <m:ctrlPr>
                            <a:rPr lang="en-US" i="1">
                              <a:latin typeface="Cambria Math" charset="0"/>
                            </a:rPr>
                          </m:ctrlPr>
                        </m:dPr>
                        <m:e>
                          <m:m>
                            <m:mPr>
                              <m:mcs>
                                <m:mc>
                                  <m:mcPr>
                                    <m:count m:val="4"/>
                                    <m:mcJc m:val="center"/>
                                  </m:mcPr>
                                </m:mc>
                              </m:mcs>
                              <m:ctrlPr>
                                <a:rPr lang="en-US" i="1">
                                  <a:latin typeface="Cambria Math" charset="0"/>
                                </a:rPr>
                              </m:ctrlPr>
                            </m:mPr>
                            <m:mr>
                              <m:e>
                                <m:sSub>
                                  <m:sSubPr>
                                    <m:ctrlPr>
                                      <a:rPr lang="en-US" i="1">
                                        <a:latin typeface="Cambria Math" charset="0"/>
                                      </a:rPr>
                                    </m:ctrlPr>
                                  </m:sSubPr>
                                  <m:e>
                                    <m:r>
                                      <a:rPr lang="en-US" i="1">
                                        <a:latin typeface="Cambria Math" charset="0"/>
                                      </a:rPr>
                                      <m:t>𝑃</m:t>
                                    </m:r>
                                  </m:e>
                                  <m:sub>
                                    <m:r>
                                      <a:rPr lang="en-US" i="1">
                                        <a:latin typeface="Cambria Math" charset="0"/>
                                      </a:rPr>
                                      <m:t>11</m:t>
                                    </m:r>
                                  </m:sub>
                                </m:sSub>
                              </m:e>
                              <m:e>
                                <m:sSub>
                                  <m:sSubPr>
                                    <m:ctrlPr>
                                      <a:rPr lang="en-US" i="1">
                                        <a:latin typeface="Cambria Math" charset="0"/>
                                      </a:rPr>
                                    </m:ctrlPr>
                                  </m:sSubPr>
                                  <m:e>
                                    <m:r>
                                      <a:rPr lang="en-US" i="1">
                                        <a:latin typeface="Cambria Math" charset="0"/>
                                      </a:rPr>
                                      <m:t>𝐹</m:t>
                                    </m:r>
                                  </m:e>
                                  <m:sub>
                                    <m:r>
                                      <a:rPr lang="en-US" i="1">
                                        <a:latin typeface="Cambria Math" charset="0"/>
                                      </a:rPr>
                                      <m:t>2</m:t>
                                    </m:r>
                                  </m:sub>
                                </m:sSub>
                              </m:e>
                              <m:e>
                                <m:sSub>
                                  <m:sSubPr>
                                    <m:ctrlPr>
                                      <a:rPr lang="en-US" i="1">
                                        <a:latin typeface="Cambria Math" charset="0"/>
                                      </a:rPr>
                                    </m:ctrlPr>
                                  </m:sSubPr>
                                  <m:e>
                                    <m:r>
                                      <a:rPr lang="en-US" i="1">
                                        <a:latin typeface="Cambria Math" charset="0"/>
                                      </a:rPr>
                                      <m:t>𝐹</m:t>
                                    </m:r>
                                  </m:e>
                                  <m:sub>
                                    <m:r>
                                      <a:rPr lang="en-US" i="1">
                                        <a:latin typeface="Cambria Math" charset="0"/>
                                      </a:rPr>
                                      <m:t>3</m:t>
                                    </m:r>
                                  </m:sub>
                                </m:sSub>
                              </m:e>
                              <m:e>
                                <m:sSub>
                                  <m:sSubPr>
                                    <m:ctrlPr>
                                      <a:rPr lang="en-US" i="1">
                                        <a:latin typeface="Cambria Math" charset="0"/>
                                      </a:rPr>
                                    </m:ctrlPr>
                                  </m:sSubPr>
                                  <m:e>
                                    <m:r>
                                      <a:rPr lang="en-US" i="1">
                                        <a:latin typeface="Cambria Math" charset="0"/>
                                      </a:rPr>
                                      <m:t>𝐹</m:t>
                                    </m:r>
                                  </m:e>
                                  <m:sub>
                                    <m:r>
                                      <a:rPr lang="en-US" i="1">
                                        <a:latin typeface="Cambria Math" charset="0"/>
                                      </a:rPr>
                                      <m:t>4</m:t>
                                    </m:r>
                                  </m:sub>
                                </m:sSub>
                              </m:e>
                            </m:mr>
                            <m:mr>
                              <m:e>
                                <m:sSub>
                                  <m:sSubPr>
                                    <m:ctrlPr>
                                      <a:rPr lang="en-US" i="1">
                                        <a:latin typeface="Cambria Math" charset="0"/>
                                      </a:rPr>
                                    </m:ctrlPr>
                                  </m:sSubPr>
                                  <m:e>
                                    <m:r>
                                      <a:rPr lang="en-US" i="1">
                                        <a:latin typeface="Cambria Math" charset="0"/>
                                      </a:rPr>
                                      <m:t>𝑃</m:t>
                                    </m:r>
                                  </m:e>
                                  <m:sub>
                                    <m:r>
                                      <a:rPr lang="en-US" i="1">
                                        <a:latin typeface="Cambria Math" charset="0"/>
                                      </a:rPr>
                                      <m:t>12</m:t>
                                    </m:r>
                                  </m:sub>
                                </m:sSub>
                              </m:e>
                              <m:e>
                                <m:sSub>
                                  <m:sSubPr>
                                    <m:ctrlPr>
                                      <a:rPr lang="en-US" i="1">
                                        <a:latin typeface="Cambria Math" charset="0"/>
                                      </a:rPr>
                                    </m:ctrlPr>
                                  </m:sSubPr>
                                  <m:e>
                                    <m:r>
                                      <a:rPr lang="en-US" i="1">
                                        <a:latin typeface="Cambria Math" charset="0"/>
                                      </a:rPr>
                                      <m:t>𝑃</m:t>
                                    </m:r>
                                  </m:e>
                                  <m:sub>
                                    <m:r>
                                      <a:rPr lang="en-US" i="1">
                                        <a:latin typeface="Cambria Math" charset="0"/>
                                      </a:rPr>
                                      <m:t>22</m:t>
                                    </m:r>
                                  </m:sub>
                                </m:sSub>
                              </m:e>
                              <m:e>
                                <m:sSub>
                                  <m:sSubPr>
                                    <m:ctrlPr>
                                      <a:rPr lang="en-US" i="1">
                                        <a:latin typeface="Cambria Math" charset="0"/>
                                      </a:rPr>
                                    </m:ctrlPr>
                                  </m:sSubPr>
                                  <m:e>
                                    <m:r>
                                      <a:rPr lang="en-US" i="1">
                                        <a:latin typeface="Cambria Math" charset="0"/>
                                      </a:rPr>
                                      <m:t>𝑃</m:t>
                                    </m:r>
                                  </m:e>
                                  <m:sub>
                                    <m:r>
                                      <a:rPr lang="en-US" i="1">
                                        <a:latin typeface="Cambria Math" charset="0"/>
                                      </a:rPr>
                                      <m:t>32</m:t>
                                    </m:r>
                                  </m:sub>
                                </m:sSub>
                              </m:e>
                              <m:e>
                                <m:sSub>
                                  <m:sSubPr>
                                    <m:ctrlPr>
                                      <a:rPr lang="en-US" i="1">
                                        <a:latin typeface="Cambria Math" charset="0"/>
                                      </a:rPr>
                                    </m:ctrlPr>
                                  </m:sSubPr>
                                  <m:e>
                                    <m:r>
                                      <a:rPr lang="en-US" i="1">
                                        <a:latin typeface="Cambria Math" charset="0"/>
                                      </a:rPr>
                                      <m:t>𝑃</m:t>
                                    </m:r>
                                  </m:e>
                                  <m:sub>
                                    <m:r>
                                      <a:rPr lang="en-US" i="1">
                                        <a:latin typeface="Cambria Math" charset="0"/>
                                      </a:rPr>
                                      <m:t>42</m:t>
                                    </m:r>
                                  </m:sub>
                                </m:sSub>
                              </m:e>
                            </m:mr>
                            <m:mr>
                              <m:e>
                                <m:sSub>
                                  <m:sSubPr>
                                    <m:ctrlPr>
                                      <a:rPr lang="en-US" i="1">
                                        <a:latin typeface="Cambria Math" charset="0"/>
                                      </a:rPr>
                                    </m:ctrlPr>
                                  </m:sSubPr>
                                  <m:e>
                                    <m:r>
                                      <a:rPr lang="en-US" i="1">
                                        <a:latin typeface="Cambria Math" charset="0"/>
                                      </a:rPr>
                                      <m:t>𝑃</m:t>
                                    </m:r>
                                  </m:e>
                                  <m:sub>
                                    <m:r>
                                      <a:rPr lang="en-US" i="1">
                                        <a:latin typeface="Cambria Math" charset="0"/>
                                      </a:rPr>
                                      <m:t>13</m:t>
                                    </m:r>
                                  </m:sub>
                                </m:sSub>
                              </m:e>
                              <m:e>
                                <m:sSub>
                                  <m:sSubPr>
                                    <m:ctrlPr>
                                      <a:rPr lang="en-US" i="1">
                                        <a:latin typeface="Cambria Math" charset="0"/>
                                      </a:rPr>
                                    </m:ctrlPr>
                                  </m:sSubPr>
                                  <m:e>
                                    <m:r>
                                      <a:rPr lang="en-US" i="1">
                                        <a:latin typeface="Cambria Math" charset="0"/>
                                      </a:rPr>
                                      <m:t>𝑃</m:t>
                                    </m:r>
                                  </m:e>
                                  <m:sub>
                                    <m:r>
                                      <a:rPr lang="en-US" i="1">
                                        <a:latin typeface="Cambria Math" charset="0"/>
                                      </a:rPr>
                                      <m:t>23</m:t>
                                    </m:r>
                                  </m:sub>
                                </m:sSub>
                              </m:e>
                              <m:e>
                                <m:sSub>
                                  <m:sSubPr>
                                    <m:ctrlPr>
                                      <a:rPr lang="en-US" i="1">
                                        <a:latin typeface="Cambria Math" charset="0"/>
                                      </a:rPr>
                                    </m:ctrlPr>
                                  </m:sSubPr>
                                  <m:e>
                                    <m:r>
                                      <a:rPr lang="en-US" i="1">
                                        <a:latin typeface="Cambria Math" charset="0"/>
                                      </a:rPr>
                                      <m:t>𝑃</m:t>
                                    </m:r>
                                  </m:e>
                                  <m:sub>
                                    <m:r>
                                      <a:rPr lang="en-US" i="1">
                                        <a:latin typeface="Cambria Math" charset="0"/>
                                      </a:rPr>
                                      <m:t>33</m:t>
                                    </m:r>
                                  </m:sub>
                                </m:sSub>
                              </m:e>
                              <m:e>
                                <m:sSub>
                                  <m:sSubPr>
                                    <m:ctrlPr>
                                      <a:rPr lang="en-US" i="1">
                                        <a:latin typeface="Cambria Math" charset="0"/>
                                      </a:rPr>
                                    </m:ctrlPr>
                                  </m:sSubPr>
                                  <m:e>
                                    <m:r>
                                      <a:rPr lang="en-US" i="1">
                                        <a:latin typeface="Cambria Math" charset="0"/>
                                      </a:rPr>
                                      <m:t>𝑃</m:t>
                                    </m:r>
                                  </m:e>
                                  <m:sub>
                                    <m:r>
                                      <a:rPr lang="en-US" i="1">
                                        <a:latin typeface="Cambria Math" charset="0"/>
                                      </a:rPr>
                                      <m:t>43</m:t>
                                    </m:r>
                                  </m:sub>
                                </m:sSub>
                              </m:e>
                            </m:mr>
                            <m:mr>
                              <m:e>
                                <m:sSub>
                                  <m:sSubPr>
                                    <m:ctrlPr>
                                      <a:rPr lang="en-US" i="1">
                                        <a:latin typeface="Cambria Math" charset="0"/>
                                      </a:rPr>
                                    </m:ctrlPr>
                                  </m:sSubPr>
                                  <m:e>
                                    <m:r>
                                      <a:rPr lang="en-US" i="1">
                                        <a:latin typeface="Cambria Math" charset="0"/>
                                      </a:rPr>
                                      <m:t>𝑃</m:t>
                                    </m:r>
                                  </m:e>
                                  <m:sub>
                                    <m:r>
                                      <a:rPr lang="en-US" i="1">
                                        <a:latin typeface="Cambria Math" charset="0"/>
                                      </a:rPr>
                                      <m:t>14</m:t>
                                    </m:r>
                                  </m:sub>
                                </m:sSub>
                              </m:e>
                              <m:e>
                                <m:sSub>
                                  <m:sSubPr>
                                    <m:ctrlPr>
                                      <a:rPr lang="en-US" i="1">
                                        <a:latin typeface="Cambria Math" charset="0"/>
                                      </a:rPr>
                                    </m:ctrlPr>
                                  </m:sSubPr>
                                  <m:e>
                                    <m:r>
                                      <a:rPr lang="en-US" i="1">
                                        <a:latin typeface="Cambria Math" charset="0"/>
                                      </a:rPr>
                                      <m:t>𝑃</m:t>
                                    </m:r>
                                  </m:e>
                                  <m:sub>
                                    <m:r>
                                      <a:rPr lang="en-US" i="1">
                                        <a:latin typeface="Cambria Math" charset="0"/>
                                      </a:rPr>
                                      <m:t>24</m:t>
                                    </m:r>
                                  </m:sub>
                                </m:sSub>
                              </m:e>
                              <m:e>
                                <m:sSub>
                                  <m:sSubPr>
                                    <m:ctrlPr>
                                      <a:rPr lang="en-US" i="1">
                                        <a:latin typeface="Cambria Math" charset="0"/>
                                      </a:rPr>
                                    </m:ctrlPr>
                                  </m:sSubPr>
                                  <m:e>
                                    <m:r>
                                      <a:rPr lang="en-US" i="1">
                                        <a:latin typeface="Cambria Math" charset="0"/>
                                      </a:rPr>
                                      <m:t>𝑃</m:t>
                                    </m:r>
                                  </m:e>
                                  <m:sub>
                                    <m:r>
                                      <a:rPr lang="en-US" i="1">
                                        <a:latin typeface="Cambria Math" charset="0"/>
                                      </a:rPr>
                                      <m:t>34</m:t>
                                    </m:r>
                                  </m:sub>
                                </m:sSub>
                              </m:e>
                              <m:e>
                                <m:sSub>
                                  <m:sSubPr>
                                    <m:ctrlPr>
                                      <a:rPr lang="en-US" i="1">
                                        <a:latin typeface="Cambria Math" charset="0"/>
                                      </a:rPr>
                                    </m:ctrlPr>
                                  </m:sSubPr>
                                  <m:e>
                                    <m:r>
                                      <a:rPr lang="en-US" i="1">
                                        <a:latin typeface="Cambria Math" charset="0"/>
                                      </a:rPr>
                                      <m:t>𝑃</m:t>
                                    </m:r>
                                  </m:e>
                                  <m:sub>
                                    <m:r>
                                      <a:rPr lang="en-US" i="1">
                                        <a:latin typeface="Cambria Math" charset="0"/>
                                      </a:rPr>
                                      <m:t>44</m:t>
                                    </m:r>
                                  </m:sub>
                                </m:sSub>
                              </m:e>
                            </m:mr>
                          </m:m>
                        </m:e>
                      </m:d>
                      <m:r>
                        <a:rPr lang="en-US" i="1">
                          <a:latin typeface="Cambria Math" charset="0"/>
                        </a:rPr>
                        <m:t>=</m:t>
                      </m:r>
                      <m:d>
                        <m:dPr>
                          <m:begChr m:val="["/>
                          <m:endChr m:val="]"/>
                          <m:ctrlPr>
                            <a:rPr lang="en-US" i="1">
                              <a:latin typeface="Cambria Math" charset="0"/>
                            </a:rPr>
                          </m:ctrlPr>
                        </m:dPr>
                        <m:e>
                          <m:m>
                            <m:mPr>
                              <m:mcs>
                                <m:mc>
                                  <m:mcPr>
                                    <m:count m:val="4"/>
                                    <m:mcJc m:val="center"/>
                                  </m:mcPr>
                                </m:mc>
                              </m:mcs>
                              <m:ctrlPr>
                                <a:rPr lang="en-US" i="1">
                                  <a:latin typeface="Cambria Math" charset="0"/>
                                </a:rPr>
                              </m:ctrlPr>
                            </m:mPr>
                            <m:mr>
                              <m:e>
                                <m:r>
                                  <a:rPr lang="en-US" i="1">
                                    <a:latin typeface="Cambria Math" charset="0"/>
                                  </a:rPr>
                                  <m:t>0</m:t>
                                </m:r>
                              </m:e>
                              <m:e>
                                <m:r>
                                  <a:rPr lang="en-US" i="1">
                                    <a:latin typeface="Cambria Math" charset="0"/>
                                  </a:rPr>
                                  <m:t>0</m:t>
                                </m:r>
                              </m:e>
                              <m:e>
                                <m:r>
                                  <a:rPr lang="en-US" i="1">
                                    <a:latin typeface="Cambria Math" charset="0"/>
                                  </a:rPr>
                                  <m:t>0</m:t>
                                </m:r>
                              </m:e>
                              <m:e>
                                <m:r>
                                  <a:rPr lang="en-US" i="1">
                                    <a:latin typeface="Cambria Math" charset="0"/>
                                  </a:rPr>
                                  <m:t>4.28</m:t>
                                </m:r>
                              </m:e>
                            </m:mr>
                            <m:mr>
                              <m:e>
                                <m:r>
                                  <a:rPr lang="en-US" i="1">
                                    <a:latin typeface="Cambria Math" charset="0"/>
                                  </a:rPr>
                                  <m:t>.5</m:t>
                                </m:r>
                              </m:e>
                              <m:e>
                                <m:r>
                                  <a:rPr lang="en-US" i="1">
                                    <a:latin typeface="Cambria Math" charset="0"/>
                                  </a:rPr>
                                  <m:t>.4993</m:t>
                                </m:r>
                              </m:e>
                              <m:e>
                                <m:r>
                                  <a:rPr lang="en-US" i="1">
                                    <a:latin typeface="Cambria Math" charset="0"/>
                                  </a:rPr>
                                  <m:t>0</m:t>
                                </m:r>
                              </m:e>
                              <m:e>
                                <m:r>
                                  <a:rPr lang="en-US" i="1">
                                    <a:latin typeface="Cambria Math" charset="0"/>
                                  </a:rPr>
                                  <m:t>0</m:t>
                                </m:r>
                              </m:e>
                            </m:mr>
                            <m:mr>
                              <m:e>
                                <m:r>
                                  <a:rPr lang="en-US" i="1">
                                    <a:latin typeface="Cambria Math" charset="0"/>
                                  </a:rPr>
                                  <m:t>0</m:t>
                                </m:r>
                              </m:e>
                              <m:e>
                                <m:r>
                                  <a:rPr lang="en-US" i="1">
                                    <a:latin typeface="Cambria Math" charset="0"/>
                                  </a:rPr>
                                  <m:t>.2497</m:t>
                                </m:r>
                              </m:e>
                              <m:e>
                                <m:r>
                                  <a:rPr lang="en-US" i="1">
                                    <a:latin typeface="Cambria Math" charset="0"/>
                                  </a:rPr>
                                  <m:t>.8409</m:t>
                                </m:r>
                              </m:e>
                              <m:e>
                                <m:r>
                                  <a:rPr lang="en-US" i="1">
                                    <a:latin typeface="Cambria Math" charset="0"/>
                                  </a:rPr>
                                  <m:t>0</m:t>
                                </m:r>
                              </m:e>
                            </m:mr>
                            <m:mr>
                              <m:e>
                                <m:r>
                                  <a:rPr lang="en-US" i="1">
                                    <a:latin typeface="Cambria Math" charset="0"/>
                                  </a:rPr>
                                  <m:t>0</m:t>
                                </m:r>
                              </m:e>
                              <m:e>
                                <m:r>
                                  <a:rPr lang="en-US" i="1">
                                    <a:latin typeface="Cambria Math" charset="0"/>
                                  </a:rPr>
                                  <m:t>0</m:t>
                                </m:r>
                              </m:e>
                              <m:e>
                                <m:r>
                                  <a:rPr lang="en-US" i="1">
                                    <a:latin typeface="Cambria Math" charset="0"/>
                                  </a:rPr>
                                  <m:t>.07</m:t>
                                </m:r>
                              </m:e>
                              <m:e>
                                <m:r>
                                  <a:rPr lang="en-US" i="1">
                                    <a:latin typeface="Cambria Math" charset="0"/>
                                  </a:rPr>
                                  <m:t>.971</m:t>
                                </m:r>
                              </m:e>
                            </m:mr>
                          </m:m>
                        </m:e>
                      </m:d>
                    </m:oMath>
                  </m:oMathPara>
                </a14:m>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01095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Reduced survivorship population matrix</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d>
                        <m:dPr>
                          <m:begChr m:val="["/>
                          <m:endChr m:val="]"/>
                          <m:ctrlPr>
                            <a:rPr lang="en-US" i="1">
                              <a:latin typeface="Cambria Math" charset="0"/>
                            </a:rPr>
                          </m:ctrlPr>
                        </m:dPr>
                        <m:e>
                          <m:m>
                            <m:mPr>
                              <m:mcs>
                                <m:mc>
                                  <m:mcPr>
                                    <m:count m:val="4"/>
                                    <m:mcJc m:val="center"/>
                                  </m:mcPr>
                                </m:mc>
                              </m:mcs>
                              <m:ctrlPr>
                                <a:rPr lang="en-US" i="1">
                                  <a:latin typeface="Cambria Math" charset="0"/>
                                </a:rPr>
                              </m:ctrlPr>
                            </m:mPr>
                            <m:mr>
                              <m:e>
                                <m:sSub>
                                  <m:sSubPr>
                                    <m:ctrlPr>
                                      <a:rPr lang="en-US" i="1">
                                        <a:latin typeface="Cambria Math" charset="0"/>
                                      </a:rPr>
                                    </m:ctrlPr>
                                  </m:sSubPr>
                                  <m:e>
                                    <m:r>
                                      <a:rPr lang="en-US" i="1">
                                        <a:latin typeface="Cambria Math" charset="0"/>
                                      </a:rPr>
                                      <m:t>𝑃</m:t>
                                    </m:r>
                                  </m:e>
                                  <m:sub>
                                    <m:r>
                                      <a:rPr lang="en-US" i="1">
                                        <a:latin typeface="Cambria Math" charset="0"/>
                                      </a:rPr>
                                      <m:t>11</m:t>
                                    </m:r>
                                  </m:sub>
                                </m:sSub>
                              </m:e>
                              <m:e>
                                <m:sSub>
                                  <m:sSubPr>
                                    <m:ctrlPr>
                                      <a:rPr lang="en-US" i="1">
                                        <a:latin typeface="Cambria Math" charset="0"/>
                                      </a:rPr>
                                    </m:ctrlPr>
                                  </m:sSubPr>
                                  <m:e>
                                    <m:r>
                                      <a:rPr lang="en-US" i="1">
                                        <a:latin typeface="Cambria Math" charset="0"/>
                                      </a:rPr>
                                      <m:t>𝐹</m:t>
                                    </m:r>
                                  </m:e>
                                  <m:sub>
                                    <m:r>
                                      <a:rPr lang="en-US" i="1">
                                        <a:latin typeface="Cambria Math" charset="0"/>
                                      </a:rPr>
                                      <m:t>2</m:t>
                                    </m:r>
                                  </m:sub>
                                </m:sSub>
                              </m:e>
                              <m:e>
                                <m:sSub>
                                  <m:sSubPr>
                                    <m:ctrlPr>
                                      <a:rPr lang="en-US" i="1">
                                        <a:latin typeface="Cambria Math" charset="0"/>
                                      </a:rPr>
                                    </m:ctrlPr>
                                  </m:sSubPr>
                                  <m:e>
                                    <m:r>
                                      <a:rPr lang="en-US" i="1">
                                        <a:latin typeface="Cambria Math" charset="0"/>
                                      </a:rPr>
                                      <m:t>𝐹</m:t>
                                    </m:r>
                                  </m:e>
                                  <m:sub>
                                    <m:r>
                                      <a:rPr lang="en-US" i="1">
                                        <a:latin typeface="Cambria Math" charset="0"/>
                                      </a:rPr>
                                      <m:t>3</m:t>
                                    </m:r>
                                  </m:sub>
                                </m:sSub>
                              </m:e>
                              <m:e>
                                <m:sSub>
                                  <m:sSubPr>
                                    <m:ctrlPr>
                                      <a:rPr lang="en-US" i="1">
                                        <a:latin typeface="Cambria Math" charset="0"/>
                                      </a:rPr>
                                    </m:ctrlPr>
                                  </m:sSubPr>
                                  <m:e>
                                    <m:r>
                                      <a:rPr lang="en-US" i="1">
                                        <a:latin typeface="Cambria Math" charset="0"/>
                                      </a:rPr>
                                      <m:t>𝐹</m:t>
                                    </m:r>
                                  </m:e>
                                  <m:sub>
                                    <m:r>
                                      <a:rPr lang="en-US" i="1">
                                        <a:latin typeface="Cambria Math" charset="0"/>
                                      </a:rPr>
                                      <m:t>4</m:t>
                                    </m:r>
                                  </m:sub>
                                </m:sSub>
                              </m:e>
                            </m:mr>
                            <m:mr>
                              <m:e>
                                <m:sSub>
                                  <m:sSubPr>
                                    <m:ctrlPr>
                                      <a:rPr lang="en-US" i="1">
                                        <a:latin typeface="Cambria Math" charset="0"/>
                                      </a:rPr>
                                    </m:ctrlPr>
                                  </m:sSubPr>
                                  <m:e>
                                    <m:r>
                                      <a:rPr lang="en-US" i="1">
                                        <a:latin typeface="Cambria Math" charset="0"/>
                                      </a:rPr>
                                      <m:t>𝑃</m:t>
                                    </m:r>
                                  </m:e>
                                  <m:sub>
                                    <m:r>
                                      <a:rPr lang="en-US" i="1">
                                        <a:latin typeface="Cambria Math" charset="0"/>
                                      </a:rPr>
                                      <m:t>12</m:t>
                                    </m:r>
                                  </m:sub>
                                </m:sSub>
                              </m:e>
                              <m:e>
                                <m:sSub>
                                  <m:sSubPr>
                                    <m:ctrlPr>
                                      <a:rPr lang="en-US" i="1">
                                        <a:latin typeface="Cambria Math" charset="0"/>
                                      </a:rPr>
                                    </m:ctrlPr>
                                  </m:sSubPr>
                                  <m:e>
                                    <m:r>
                                      <a:rPr lang="en-US" i="1">
                                        <a:latin typeface="Cambria Math" charset="0"/>
                                      </a:rPr>
                                      <m:t>𝑃</m:t>
                                    </m:r>
                                  </m:e>
                                  <m:sub>
                                    <m:r>
                                      <a:rPr lang="en-US" i="1">
                                        <a:latin typeface="Cambria Math" charset="0"/>
                                      </a:rPr>
                                      <m:t>22</m:t>
                                    </m:r>
                                  </m:sub>
                                </m:sSub>
                              </m:e>
                              <m:e>
                                <m:sSub>
                                  <m:sSubPr>
                                    <m:ctrlPr>
                                      <a:rPr lang="en-US" i="1">
                                        <a:latin typeface="Cambria Math" charset="0"/>
                                      </a:rPr>
                                    </m:ctrlPr>
                                  </m:sSubPr>
                                  <m:e>
                                    <m:r>
                                      <a:rPr lang="en-US" i="1">
                                        <a:latin typeface="Cambria Math" charset="0"/>
                                      </a:rPr>
                                      <m:t>𝑃</m:t>
                                    </m:r>
                                  </m:e>
                                  <m:sub>
                                    <m:r>
                                      <a:rPr lang="en-US" i="1">
                                        <a:latin typeface="Cambria Math" charset="0"/>
                                      </a:rPr>
                                      <m:t>32</m:t>
                                    </m:r>
                                  </m:sub>
                                </m:sSub>
                              </m:e>
                              <m:e>
                                <m:sSub>
                                  <m:sSubPr>
                                    <m:ctrlPr>
                                      <a:rPr lang="en-US" i="1">
                                        <a:latin typeface="Cambria Math" charset="0"/>
                                      </a:rPr>
                                    </m:ctrlPr>
                                  </m:sSubPr>
                                  <m:e>
                                    <m:r>
                                      <a:rPr lang="en-US" i="1">
                                        <a:latin typeface="Cambria Math" charset="0"/>
                                      </a:rPr>
                                      <m:t>𝑃</m:t>
                                    </m:r>
                                  </m:e>
                                  <m:sub>
                                    <m:r>
                                      <a:rPr lang="en-US" i="1">
                                        <a:latin typeface="Cambria Math" charset="0"/>
                                      </a:rPr>
                                      <m:t>42</m:t>
                                    </m:r>
                                  </m:sub>
                                </m:sSub>
                              </m:e>
                            </m:mr>
                            <m:mr>
                              <m:e>
                                <m:sSub>
                                  <m:sSubPr>
                                    <m:ctrlPr>
                                      <a:rPr lang="en-US" i="1">
                                        <a:latin typeface="Cambria Math" charset="0"/>
                                      </a:rPr>
                                    </m:ctrlPr>
                                  </m:sSubPr>
                                  <m:e>
                                    <m:r>
                                      <a:rPr lang="en-US" i="1">
                                        <a:latin typeface="Cambria Math" charset="0"/>
                                      </a:rPr>
                                      <m:t>𝑃</m:t>
                                    </m:r>
                                  </m:e>
                                  <m:sub>
                                    <m:r>
                                      <a:rPr lang="en-US" i="1">
                                        <a:latin typeface="Cambria Math" charset="0"/>
                                      </a:rPr>
                                      <m:t>13</m:t>
                                    </m:r>
                                  </m:sub>
                                </m:sSub>
                              </m:e>
                              <m:e>
                                <m:sSub>
                                  <m:sSubPr>
                                    <m:ctrlPr>
                                      <a:rPr lang="en-US" i="1">
                                        <a:latin typeface="Cambria Math" charset="0"/>
                                      </a:rPr>
                                    </m:ctrlPr>
                                  </m:sSubPr>
                                  <m:e>
                                    <m:r>
                                      <a:rPr lang="en-US" i="1">
                                        <a:latin typeface="Cambria Math" charset="0"/>
                                      </a:rPr>
                                      <m:t>𝑃</m:t>
                                    </m:r>
                                  </m:e>
                                  <m:sub>
                                    <m:r>
                                      <a:rPr lang="en-US" i="1">
                                        <a:latin typeface="Cambria Math" charset="0"/>
                                      </a:rPr>
                                      <m:t>23</m:t>
                                    </m:r>
                                  </m:sub>
                                </m:sSub>
                              </m:e>
                              <m:e>
                                <m:sSub>
                                  <m:sSubPr>
                                    <m:ctrlPr>
                                      <a:rPr lang="en-US" i="1">
                                        <a:latin typeface="Cambria Math" charset="0"/>
                                      </a:rPr>
                                    </m:ctrlPr>
                                  </m:sSubPr>
                                  <m:e>
                                    <m:r>
                                      <a:rPr lang="en-US" i="1">
                                        <a:latin typeface="Cambria Math" charset="0"/>
                                      </a:rPr>
                                      <m:t>𝑃</m:t>
                                    </m:r>
                                  </m:e>
                                  <m:sub>
                                    <m:r>
                                      <a:rPr lang="en-US" i="1">
                                        <a:latin typeface="Cambria Math" charset="0"/>
                                      </a:rPr>
                                      <m:t>33</m:t>
                                    </m:r>
                                  </m:sub>
                                </m:sSub>
                              </m:e>
                              <m:e>
                                <m:sSub>
                                  <m:sSubPr>
                                    <m:ctrlPr>
                                      <a:rPr lang="en-US" i="1">
                                        <a:latin typeface="Cambria Math" charset="0"/>
                                      </a:rPr>
                                    </m:ctrlPr>
                                  </m:sSubPr>
                                  <m:e>
                                    <m:r>
                                      <a:rPr lang="en-US" i="1">
                                        <a:latin typeface="Cambria Math" charset="0"/>
                                      </a:rPr>
                                      <m:t>𝑃</m:t>
                                    </m:r>
                                  </m:e>
                                  <m:sub>
                                    <m:r>
                                      <a:rPr lang="en-US" i="1">
                                        <a:latin typeface="Cambria Math" charset="0"/>
                                      </a:rPr>
                                      <m:t>43</m:t>
                                    </m:r>
                                  </m:sub>
                                </m:sSub>
                              </m:e>
                            </m:mr>
                            <m:mr>
                              <m:e>
                                <m:sSub>
                                  <m:sSubPr>
                                    <m:ctrlPr>
                                      <a:rPr lang="en-US" i="1">
                                        <a:latin typeface="Cambria Math" charset="0"/>
                                      </a:rPr>
                                    </m:ctrlPr>
                                  </m:sSubPr>
                                  <m:e>
                                    <m:r>
                                      <a:rPr lang="en-US" i="1">
                                        <a:latin typeface="Cambria Math" charset="0"/>
                                      </a:rPr>
                                      <m:t>𝑃</m:t>
                                    </m:r>
                                  </m:e>
                                  <m:sub>
                                    <m:r>
                                      <a:rPr lang="en-US" i="1">
                                        <a:latin typeface="Cambria Math" charset="0"/>
                                      </a:rPr>
                                      <m:t>14</m:t>
                                    </m:r>
                                  </m:sub>
                                </m:sSub>
                              </m:e>
                              <m:e>
                                <m:sSub>
                                  <m:sSubPr>
                                    <m:ctrlPr>
                                      <a:rPr lang="en-US" i="1">
                                        <a:latin typeface="Cambria Math" charset="0"/>
                                      </a:rPr>
                                    </m:ctrlPr>
                                  </m:sSubPr>
                                  <m:e>
                                    <m:r>
                                      <a:rPr lang="en-US" i="1">
                                        <a:latin typeface="Cambria Math" charset="0"/>
                                      </a:rPr>
                                      <m:t>𝑃</m:t>
                                    </m:r>
                                  </m:e>
                                  <m:sub>
                                    <m:r>
                                      <a:rPr lang="en-US" i="1">
                                        <a:latin typeface="Cambria Math" charset="0"/>
                                      </a:rPr>
                                      <m:t>24</m:t>
                                    </m:r>
                                  </m:sub>
                                </m:sSub>
                              </m:e>
                              <m:e>
                                <m:sSub>
                                  <m:sSubPr>
                                    <m:ctrlPr>
                                      <a:rPr lang="en-US" i="1">
                                        <a:latin typeface="Cambria Math" charset="0"/>
                                      </a:rPr>
                                    </m:ctrlPr>
                                  </m:sSubPr>
                                  <m:e>
                                    <m:r>
                                      <a:rPr lang="en-US" i="1">
                                        <a:latin typeface="Cambria Math" charset="0"/>
                                      </a:rPr>
                                      <m:t>𝑃</m:t>
                                    </m:r>
                                  </m:e>
                                  <m:sub>
                                    <m:r>
                                      <a:rPr lang="en-US" i="1">
                                        <a:latin typeface="Cambria Math" charset="0"/>
                                      </a:rPr>
                                      <m:t>34</m:t>
                                    </m:r>
                                  </m:sub>
                                </m:sSub>
                              </m:e>
                              <m:e>
                                <m:sSub>
                                  <m:sSubPr>
                                    <m:ctrlPr>
                                      <a:rPr lang="en-US" i="1">
                                        <a:latin typeface="Cambria Math" charset="0"/>
                                      </a:rPr>
                                    </m:ctrlPr>
                                  </m:sSubPr>
                                  <m:e>
                                    <m:r>
                                      <a:rPr lang="en-US" i="1">
                                        <a:latin typeface="Cambria Math" charset="0"/>
                                      </a:rPr>
                                      <m:t>𝑃</m:t>
                                    </m:r>
                                  </m:e>
                                  <m:sub>
                                    <m:r>
                                      <a:rPr lang="en-US" i="1">
                                        <a:latin typeface="Cambria Math" charset="0"/>
                                      </a:rPr>
                                      <m:t>44</m:t>
                                    </m:r>
                                  </m:sub>
                                </m:sSub>
                              </m:e>
                            </m:mr>
                          </m:m>
                        </m:e>
                      </m:d>
                      <m:r>
                        <a:rPr lang="en-US" i="1">
                          <a:latin typeface="Cambria Math" charset="0"/>
                        </a:rPr>
                        <m:t>=</m:t>
                      </m:r>
                      <m:d>
                        <m:dPr>
                          <m:begChr m:val="["/>
                          <m:endChr m:val="]"/>
                          <m:ctrlPr>
                            <a:rPr lang="en-US" i="1">
                              <a:latin typeface="Cambria Math" charset="0"/>
                            </a:rPr>
                          </m:ctrlPr>
                        </m:dPr>
                        <m:e>
                          <m:m>
                            <m:mPr>
                              <m:mcs>
                                <m:mc>
                                  <m:mcPr>
                                    <m:count m:val="4"/>
                                    <m:mcJc m:val="center"/>
                                  </m:mcPr>
                                </m:mc>
                              </m:mcs>
                              <m:ctrlPr>
                                <a:rPr lang="en-US" i="1">
                                  <a:latin typeface="Cambria Math" charset="0"/>
                                </a:rPr>
                              </m:ctrlPr>
                            </m:mPr>
                            <m:mr>
                              <m:e>
                                <m:r>
                                  <a:rPr lang="en-US" i="1">
                                    <a:latin typeface="Cambria Math" charset="0"/>
                                  </a:rPr>
                                  <m:t>0</m:t>
                                </m:r>
                              </m:e>
                              <m:e>
                                <m:r>
                                  <a:rPr lang="en-US" i="1">
                                    <a:latin typeface="Cambria Math" charset="0"/>
                                  </a:rPr>
                                  <m:t>0</m:t>
                                </m:r>
                              </m:e>
                              <m:e>
                                <m:r>
                                  <a:rPr lang="en-US" i="1">
                                    <a:latin typeface="Cambria Math" charset="0"/>
                                  </a:rPr>
                                  <m:t>0</m:t>
                                </m:r>
                              </m:e>
                              <m:e>
                                <m:r>
                                  <a:rPr lang="en-US" i="1">
                                    <a:latin typeface="Cambria Math" charset="0"/>
                                  </a:rPr>
                                  <m:t>4.28</m:t>
                                </m:r>
                              </m:e>
                            </m:mr>
                            <m:mr>
                              <m:e>
                                <m:r>
                                  <a:rPr lang="en-US" i="1">
                                    <a:latin typeface="Cambria Math" charset="0"/>
                                  </a:rPr>
                                  <m:t>.5</m:t>
                                </m:r>
                              </m:e>
                              <m:e>
                                <m:r>
                                  <a:rPr lang="en-US" i="1">
                                    <a:latin typeface="Cambria Math" charset="0"/>
                                  </a:rPr>
                                  <m:t>.3745</m:t>
                                </m:r>
                              </m:e>
                              <m:e>
                                <m:r>
                                  <a:rPr lang="en-US" i="1">
                                    <a:latin typeface="Cambria Math" charset="0"/>
                                  </a:rPr>
                                  <m:t>0</m:t>
                                </m:r>
                              </m:e>
                              <m:e>
                                <m:r>
                                  <a:rPr lang="en-US" i="1">
                                    <a:latin typeface="Cambria Math" charset="0"/>
                                  </a:rPr>
                                  <m:t>0</m:t>
                                </m:r>
                              </m:e>
                            </m:mr>
                            <m:mr>
                              <m:e>
                                <m:r>
                                  <a:rPr lang="en-US" i="1">
                                    <a:latin typeface="Cambria Math" charset="0"/>
                                  </a:rPr>
                                  <m:t>0</m:t>
                                </m:r>
                              </m:e>
                              <m:e>
                                <m:r>
                                  <a:rPr lang="en-US" i="1">
                                    <a:latin typeface="Cambria Math" charset="0"/>
                                  </a:rPr>
                                  <m:t>.2497</m:t>
                                </m:r>
                              </m:e>
                              <m:e>
                                <m:r>
                                  <a:rPr lang="en-US" i="1">
                                    <a:latin typeface="Cambria Math" charset="0"/>
                                  </a:rPr>
                                  <m:t>.6306</m:t>
                                </m:r>
                              </m:e>
                              <m:e>
                                <m:r>
                                  <a:rPr lang="en-US" i="1">
                                    <a:latin typeface="Cambria Math" charset="0"/>
                                  </a:rPr>
                                  <m:t>0</m:t>
                                </m:r>
                              </m:e>
                            </m:mr>
                            <m:mr>
                              <m:e>
                                <m:r>
                                  <a:rPr lang="en-US" i="1">
                                    <a:latin typeface="Cambria Math" charset="0"/>
                                  </a:rPr>
                                  <m:t>0</m:t>
                                </m:r>
                              </m:e>
                              <m:e>
                                <m:r>
                                  <a:rPr lang="en-US" i="1">
                                    <a:latin typeface="Cambria Math" charset="0"/>
                                  </a:rPr>
                                  <m:t>0</m:t>
                                </m:r>
                              </m:e>
                              <m:e>
                                <m:r>
                                  <a:rPr lang="en-US" i="1">
                                    <a:latin typeface="Cambria Math" charset="0"/>
                                  </a:rPr>
                                  <m:t>.07</m:t>
                                </m:r>
                              </m:e>
                              <m:e>
                                <m:r>
                                  <a:rPr lang="en-US" i="1">
                                    <a:latin typeface="Cambria Math" charset="0"/>
                                  </a:rPr>
                                  <m:t>.7283</m:t>
                                </m:r>
                              </m:e>
                            </m:mr>
                          </m:m>
                        </m:e>
                      </m:d>
                    </m:oMath>
                  </m:oMathPara>
                </a14:m>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25076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Determining the number of individuals in each stage class</a:t>
            </a:r>
            <a:endParaRPr lang="en-US" dirty="0"/>
          </a:p>
        </p:txBody>
      </p:sp>
      <p:sp>
        <p:nvSpPr>
          <p:cNvPr id="3" name="Content Placeholder 2"/>
          <p:cNvSpPr>
            <a:spLocks noGrp="1"/>
          </p:cNvSpPr>
          <p:nvPr>
            <p:ph idx="1"/>
          </p:nvPr>
        </p:nvSpPr>
        <p:spPr/>
        <p:txBody>
          <a:bodyPr/>
          <a:lstStyle/>
          <a:p>
            <a:r>
              <a:rPr lang="en-US" dirty="0" smtClean="0"/>
              <a:t>Used the most recent population estimate of 400 total individuals from January 2016</a:t>
            </a:r>
          </a:p>
          <a:p>
            <a:pPr lvl="1"/>
            <a:r>
              <a:rPr lang="en-US" dirty="0" smtClean="0"/>
              <a:t>Approximately 1:1 female to male ratio, so used 200 total individuals for analyses</a:t>
            </a:r>
          </a:p>
          <a:p>
            <a:r>
              <a:rPr lang="en-US" dirty="0" smtClean="0"/>
              <a:t>In a sample study done in 1999, they found 40% of individuals found had a carapace length less than 85mm, 22% had a carapace length between 86mm and 322mm, and 38% had a carapace length of greater than 322mm.</a:t>
            </a:r>
          </a:p>
          <a:p>
            <a:pPr lvl="1"/>
            <a:r>
              <a:rPr lang="en-US" dirty="0" smtClean="0"/>
              <a:t>Used these proportions to distribute the current 200 individuals into individual stage classes for the analyses</a:t>
            </a:r>
          </a:p>
        </p:txBody>
      </p:sp>
    </p:spTree>
    <p:extLst>
      <p:ext uri="{BB962C8B-B14F-4D97-AF65-F5344CB8AC3E}">
        <p14:creationId xmlns:p14="http://schemas.microsoft.com/office/powerpoint/2010/main" val="321462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of individuals in each patch</a:t>
            </a:r>
            <a:endParaRPr lang="en-US" dirty="0"/>
          </a:p>
        </p:txBody>
      </p:sp>
      <p:sp>
        <p:nvSpPr>
          <p:cNvPr id="3" name="Content Placeholder 2"/>
          <p:cNvSpPr>
            <a:spLocks noGrp="1"/>
          </p:cNvSpPr>
          <p:nvPr>
            <p:ph idx="1"/>
          </p:nvPr>
        </p:nvSpPr>
        <p:spPr/>
        <p:txBody>
          <a:bodyPr/>
          <a:lstStyle/>
          <a:p>
            <a:r>
              <a:rPr lang="en-US" dirty="0" smtClean="0"/>
              <a:t>Five individual patches, so for the population viability analysis, I conducted it for each of the individual patches for more realistic results since there is no migration between patches. </a:t>
            </a:r>
          </a:p>
          <a:p>
            <a:r>
              <a:rPr lang="en-US" dirty="0" smtClean="0"/>
              <a:t>These patches were sampled in 1999 and I used the same proportions of tortoises they found in that study applied to the number of tortoises in ours (200)</a:t>
            </a:r>
          </a:p>
          <a:p>
            <a:pPr lvl="1"/>
            <a:r>
              <a:rPr lang="en-US" dirty="0" smtClean="0"/>
              <a:t>80.4% of tortoises were found in Cape </a:t>
            </a:r>
            <a:r>
              <a:rPr lang="en-US" dirty="0" err="1" smtClean="0"/>
              <a:t>Sada</a:t>
            </a:r>
            <a:r>
              <a:rPr lang="en-US" dirty="0" smtClean="0"/>
              <a:t> patch</a:t>
            </a:r>
          </a:p>
          <a:p>
            <a:pPr lvl="1"/>
            <a:r>
              <a:rPr lang="en-US" dirty="0" smtClean="0"/>
              <a:t>1.6% in the </a:t>
            </a:r>
            <a:r>
              <a:rPr lang="en-US" dirty="0" err="1" smtClean="0"/>
              <a:t>Ankasakabe</a:t>
            </a:r>
            <a:r>
              <a:rPr lang="en-US" dirty="0" smtClean="0"/>
              <a:t> patch</a:t>
            </a:r>
          </a:p>
          <a:p>
            <a:pPr lvl="1"/>
            <a:r>
              <a:rPr lang="en-US" dirty="0" smtClean="0"/>
              <a:t>14.6% in the </a:t>
            </a:r>
            <a:r>
              <a:rPr lang="en-US" dirty="0" err="1" smtClean="0"/>
              <a:t>Behata</a:t>
            </a:r>
            <a:r>
              <a:rPr lang="en-US" dirty="0" smtClean="0"/>
              <a:t> patch</a:t>
            </a:r>
          </a:p>
          <a:p>
            <a:pPr lvl="1"/>
            <a:r>
              <a:rPr lang="en-US" dirty="0" smtClean="0"/>
              <a:t>.8% in the </a:t>
            </a:r>
            <a:r>
              <a:rPr lang="en-US" dirty="0" err="1"/>
              <a:t>Betainalika</a:t>
            </a:r>
            <a:r>
              <a:rPr lang="en-US" dirty="0"/>
              <a:t> </a:t>
            </a:r>
            <a:r>
              <a:rPr lang="en-US" dirty="0" smtClean="0"/>
              <a:t>patch</a:t>
            </a:r>
          </a:p>
          <a:p>
            <a:pPr lvl="1"/>
            <a:r>
              <a:rPr lang="en-US" dirty="0" smtClean="0"/>
              <a:t>3.3% in the </a:t>
            </a:r>
            <a:r>
              <a:rPr lang="en-US" dirty="0" err="1"/>
              <a:t>Ambatomainty</a:t>
            </a:r>
            <a:r>
              <a:rPr lang="en-US" dirty="0"/>
              <a:t> </a:t>
            </a:r>
            <a:r>
              <a:rPr lang="en-US" dirty="0" smtClean="0"/>
              <a:t> patch</a:t>
            </a:r>
          </a:p>
        </p:txBody>
      </p:sp>
    </p:spTree>
    <p:extLst>
      <p:ext uri="{BB962C8B-B14F-4D97-AF65-F5344CB8AC3E}">
        <p14:creationId xmlns:p14="http://schemas.microsoft.com/office/powerpoint/2010/main" val="16721384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Mincho"/>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Celestial</Template>
  <TotalTime>256</TotalTime>
  <Words>2332</Words>
  <Application>Microsoft Macintosh PowerPoint</Application>
  <PresentationFormat>Widescreen</PresentationFormat>
  <Paragraphs>212</Paragraphs>
  <Slides>22</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Calibri</vt:lpstr>
      <vt:lpstr>Calibri Light</vt:lpstr>
      <vt:lpstr>Cambria Math</vt:lpstr>
      <vt:lpstr>Times New Roman</vt:lpstr>
      <vt:lpstr>Arial</vt:lpstr>
      <vt:lpstr>Celestial</vt:lpstr>
      <vt:lpstr>Population viability analysis of the ploughshare tortoise</vt:lpstr>
      <vt:lpstr>Outline</vt:lpstr>
      <vt:lpstr>Introduction</vt:lpstr>
      <vt:lpstr>methods</vt:lpstr>
      <vt:lpstr>Methods: population matrix</vt:lpstr>
      <vt:lpstr>Initial population matrix</vt:lpstr>
      <vt:lpstr>Reduced survivorship population matrix</vt:lpstr>
      <vt:lpstr>Determining the number of individuals in each stage class</vt:lpstr>
      <vt:lpstr>Number of individuals in each patch</vt:lpstr>
      <vt:lpstr>Number of individuals in each patch in each stage class</vt:lpstr>
      <vt:lpstr>Methods: Reproductive value &amp; Elasticity analysis</vt:lpstr>
      <vt:lpstr>Methods: population viability analysis</vt:lpstr>
      <vt:lpstr>Methods: population viability analysis</vt:lpstr>
      <vt:lpstr> methods: population viability analysis</vt:lpstr>
      <vt:lpstr>Results: reproductive value and elasticity analysis</vt:lpstr>
      <vt:lpstr>Results: elasticity analysis</vt:lpstr>
      <vt:lpstr>Results: population viability analysis</vt:lpstr>
      <vt:lpstr>Results: population viability analysis</vt:lpstr>
      <vt:lpstr>Discussion</vt:lpstr>
      <vt:lpstr>Discussion: drawbacks</vt:lpstr>
      <vt:lpstr>Conclusions</vt:lpstr>
      <vt:lpstr>Questions?!</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Population viability analysis of the ploughshare tortoise</dc:title>
  <dc:creator>Macie Hanneken</dc:creator>
  <cp:lastModifiedBy>Macie Hanneken</cp:lastModifiedBy>
  <cp:revision>26</cp:revision>
  <dcterms:created xsi:type="dcterms:W3CDTF">2018-05-01T00:52:34Z</dcterms:created>
  <dcterms:modified xsi:type="dcterms:W3CDTF">2018-05-01T13:38:51Z</dcterms:modified>
</cp:coreProperties>
</file>