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6" r:id="rId4"/>
    <p:sldId id="258" r:id="rId5"/>
    <p:sldId id="259" r:id="rId6"/>
    <p:sldId id="260" r:id="rId7"/>
    <p:sldId id="261" r:id="rId8"/>
    <p:sldId id="262" r:id="rId9"/>
    <p:sldId id="267" r:id="rId10"/>
    <p:sldId id="27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3"/>
    <p:restoredTop sz="86677"/>
  </p:normalViewPr>
  <p:slideViewPr>
    <p:cSldViewPr snapToGrid="0" snapToObjects="1">
      <p:cViewPr varScale="1">
        <p:scale>
          <a:sx n="95" d="100"/>
          <a:sy n="95" d="100"/>
        </p:scale>
        <p:origin x="11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58FB9-2E08-AA42-ADD5-DEA3C615FFC9}" type="datetimeFigureOut">
              <a:rPr lang="en-US" smtClean="0"/>
              <a:t>11/29/18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0E7E1-11AC-FA41-838A-29A2520A59FE}" type="slidenum">
              <a:rPr lang="en-US" smtClean="0"/>
              <a:t>‹#›</a:t>
            </a:fld>
            <a:endParaRPr lang="en-US"/>
          </a:p>
        </p:txBody>
      </p:sp>
    </p:spTree>
    <p:extLst>
      <p:ext uri="{BB962C8B-B14F-4D97-AF65-F5344CB8AC3E}">
        <p14:creationId xmlns:p14="http://schemas.microsoft.com/office/powerpoint/2010/main" val="217219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Acids_in_win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Wine_tasting#cite_note-winebible-20" TargetMode="External"/><Relationship Id="rId4" Type="http://schemas.openxmlformats.org/officeDocument/2006/relationships/hyperlink" Target="https://en.wikipedia.org/wiki/Wine_tasting#cite_note-winebible5-2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that Nick gave us a pretty good background on wine on Wednesday, so I will make it brief, I will also give a good introduction into wine tasting, since that is a large part of this data set</a:t>
            </a:r>
          </a:p>
          <a:p>
            <a:r>
              <a:rPr lang="en-US" dirty="0"/>
              <a:t>Several factors go into tasting wine:</a:t>
            </a:r>
          </a:p>
          <a:p>
            <a:r>
              <a:rPr lang="en-US" dirty="0"/>
              <a:t>To properly taste the wine, you must first smell it. When fancy people swirl the wine around in the glass, that actually has a scientific purpose. It’s allowing the wine interact more with the oxygen in the air and allowing more aromatic molecules to be released. Stopping to smell the flowers, or bouquet in this case will help the taster adequately prepare for the wine tasting itself. </a:t>
            </a:r>
          </a:p>
          <a:p>
            <a:r>
              <a:rPr lang="en-US" dirty="0"/>
              <a:t>There are quite a few factors that go into taste as well. </a:t>
            </a:r>
            <a:r>
              <a:rPr lang="en-US" sz="1200" b="0" i="0" kern="1200" dirty="0">
                <a:solidFill>
                  <a:schemeClr val="tx1"/>
                </a:solidFill>
                <a:effectLst/>
                <a:latin typeface="+mn-lt"/>
                <a:ea typeface="+mn-ea"/>
                <a:cs typeface="+mn-cs"/>
              </a:rPr>
              <a:t>A wine taster also looks for integration, which is a state in which none of the components of the wine (</a:t>
            </a:r>
            <a:r>
              <a:rPr lang="en-US" sz="1200" b="0" i="0" u="none" strike="noStrike" kern="1200" dirty="0">
                <a:solidFill>
                  <a:schemeClr val="tx1"/>
                </a:solidFill>
                <a:effectLst/>
                <a:latin typeface="+mn-lt"/>
                <a:ea typeface="+mn-ea"/>
                <a:cs typeface="+mn-cs"/>
                <a:hlinkClick r:id="rId3" tooltip="Acids in wine"/>
              </a:rPr>
              <a:t>acid</a:t>
            </a:r>
            <a:r>
              <a:rPr lang="en-US" sz="1200" b="0" i="0" kern="1200" dirty="0">
                <a:solidFill>
                  <a:schemeClr val="tx1"/>
                </a:solidFill>
                <a:effectLst/>
                <a:latin typeface="+mn-lt"/>
                <a:ea typeface="+mn-ea"/>
                <a:cs typeface="+mn-cs"/>
              </a:rPr>
              <a:t>, tannin, alcohol, etc.) is out of balance with the other components. When a wine is well balanced, the wine is said to have achieved a harmonious fusion.</a:t>
            </a:r>
          </a:p>
          <a:p>
            <a:r>
              <a:rPr lang="en-US" sz="1200" b="0" i="0" kern="1200" dirty="0">
                <a:solidFill>
                  <a:schemeClr val="tx1"/>
                </a:solidFill>
                <a:effectLst/>
                <a:latin typeface="+mn-lt"/>
                <a:ea typeface="+mn-ea"/>
                <a:cs typeface="+mn-cs"/>
              </a:rPr>
              <a:t>Expressiveness is the quality the "wine possesses when its aromas and flavors are well-defined and clearly projected."</a:t>
            </a:r>
            <a:r>
              <a:rPr lang="en-US" sz="1200" b="0" i="0" u="none" strike="noStrike" kern="1200" baseline="30000" dirty="0">
                <a:solidFill>
                  <a:schemeClr val="tx1"/>
                </a:solidFill>
                <a:effectLst/>
                <a:latin typeface="+mn-lt"/>
                <a:ea typeface="+mn-ea"/>
                <a:cs typeface="+mn-cs"/>
                <a:hlinkClick r:id="rId4"/>
              </a:rPr>
              <a:t>[21]</a:t>
            </a:r>
            <a:r>
              <a:rPr lang="en-US" sz="1200" b="0" i="0" kern="1200" dirty="0">
                <a:solidFill>
                  <a:schemeClr val="tx1"/>
                </a:solidFill>
                <a:effectLst/>
                <a:latin typeface="+mn-lt"/>
                <a:ea typeface="+mn-ea"/>
                <a:cs typeface="+mn-cs"/>
              </a:rPr>
              <a:t> The complexity of the wine is affected by many factors, one of which may be the multiplicity of its flavors. The connectedness of the wine, a rather abstract and difficult to ascertain quality, describes the bond between the wine and its land of origin (terroir).</a:t>
            </a:r>
            <a:r>
              <a:rPr lang="en-US" sz="1200" b="0" i="0" u="none" strike="noStrike" kern="1200" baseline="30000" dirty="0">
                <a:solidFill>
                  <a:schemeClr val="tx1"/>
                </a:solidFill>
                <a:effectLst/>
                <a:latin typeface="+mn-lt"/>
                <a:ea typeface="+mn-ea"/>
                <a:cs typeface="+mn-cs"/>
                <a:hlinkClick r:id="rId5"/>
              </a:rPr>
              <a:t>[20]</a:t>
            </a:r>
            <a:endParaRPr lang="en-US" dirty="0"/>
          </a:p>
        </p:txBody>
      </p:sp>
      <p:sp>
        <p:nvSpPr>
          <p:cNvPr id="4" name="Slide Number Placeholder 3"/>
          <p:cNvSpPr>
            <a:spLocks noGrp="1"/>
          </p:cNvSpPr>
          <p:nvPr>
            <p:ph type="sldNum" sz="quarter" idx="5"/>
          </p:nvPr>
        </p:nvSpPr>
        <p:spPr/>
        <p:txBody>
          <a:bodyPr/>
          <a:lstStyle/>
          <a:p>
            <a:fld id="{D120E7E1-11AC-FA41-838A-29A2520A59FE}" type="slidenum">
              <a:rPr lang="en-US" smtClean="0"/>
              <a:t>3</a:t>
            </a:fld>
            <a:endParaRPr lang="en-US"/>
          </a:p>
        </p:txBody>
      </p:sp>
    </p:spTree>
    <p:extLst>
      <p:ext uri="{BB962C8B-B14F-4D97-AF65-F5344CB8AC3E}">
        <p14:creationId xmlns:p14="http://schemas.microsoft.com/office/powerpoint/2010/main" val="135581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 amount of data points was reduced because of NA values for multiple categories</a:t>
            </a:r>
          </a:p>
          <a:p>
            <a:r>
              <a:rPr lang="en-US" dirty="0"/>
              <a:t>All 13 variables: region 1, region 2, province, designation, country, points, price, description, taster name, wine name</a:t>
            </a:r>
          </a:p>
        </p:txBody>
      </p:sp>
      <p:sp>
        <p:nvSpPr>
          <p:cNvPr id="4" name="Slide Number Placeholder 3"/>
          <p:cNvSpPr>
            <a:spLocks noGrp="1"/>
          </p:cNvSpPr>
          <p:nvPr>
            <p:ph type="sldNum" sz="quarter" idx="5"/>
          </p:nvPr>
        </p:nvSpPr>
        <p:spPr/>
        <p:txBody>
          <a:bodyPr/>
          <a:lstStyle/>
          <a:p>
            <a:fld id="{D120E7E1-11AC-FA41-838A-29A2520A59FE}" type="slidenum">
              <a:rPr lang="en-US" smtClean="0"/>
              <a:t>4</a:t>
            </a:fld>
            <a:endParaRPr lang="en-US"/>
          </a:p>
        </p:txBody>
      </p:sp>
    </p:spTree>
    <p:extLst>
      <p:ext uri="{BB962C8B-B14F-4D97-AF65-F5344CB8AC3E}">
        <p14:creationId xmlns:p14="http://schemas.microsoft.com/office/powerpoint/2010/main" val="58662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r>
            <a:r>
              <a:rPr lang="en-US" dirty="0" err="1"/>
              <a:t>nnnet</a:t>
            </a:r>
            <a:r>
              <a:rPr lang="en-US" dirty="0"/>
              <a:t> didn’t increase predictability by a lot, not really worth losing the explanatory aspect. </a:t>
            </a:r>
          </a:p>
        </p:txBody>
      </p:sp>
      <p:sp>
        <p:nvSpPr>
          <p:cNvPr id="4" name="Slide Number Placeholder 3"/>
          <p:cNvSpPr>
            <a:spLocks noGrp="1"/>
          </p:cNvSpPr>
          <p:nvPr>
            <p:ph type="sldNum" sz="quarter" idx="5"/>
          </p:nvPr>
        </p:nvSpPr>
        <p:spPr/>
        <p:txBody>
          <a:bodyPr/>
          <a:lstStyle/>
          <a:p>
            <a:fld id="{D120E7E1-11AC-FA41-838A-29A2520A59FE}" type="slidenum">
              <a:rPr lang="en-US" smtClean="0"/>
              <a:t>5</a:t>
            </a:fld>
            <a:endParaRPr lang="en-US"/>
          </a:p>
        </p:txBody>
      </p:sp>
    </p:spTree>
    <p:extLst>
      <p:ext uri="{BB962C8B-B14F-4D97-AF65-F5344CB8AC3E}">
        <p14:creationId xmlns:p14="http://schemas.microsoft.com/office/powerpoint/2010/main" val="1422549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picked one singular taster in order to avoid bias. I picked a taster with tastings from the United States because as Nick mentioned earlier, there are less wine varieties that way (still had 88 though!)</a:t>
            </a:r>
          </a:p>
          <a:p>
            <a:r>
              <a:rPr lang="en-US" dirty="0"/>
              <a:t>Columns that don’t make sense to keep: wine name (because it already had numeric identities), description (too many words, hard to narrow it down to just a few), Winery and designation both had more than 1000 different levels. Eliminated all missing values, because there was no way to obtain the other information and we had plenty of data to work with. </a:t>
            </a:r>
          </a:p>
          <a:p>
            <a:r>
              <a:rPr lang="en-US" dirty="0"/>
              <a:t>Chose dummy variables because I wanted to know what type of wine was significant, and where it came from. Dummy variables made analysis a bit quicker, and it was easy to see what levels were significant. 158 different columns. 88 wine varieties and approx. 60 in region 1, 9 region 2. </a:t>
            </a:r>
          </a:p>
        </p:txBody>
      </p:sp>
      <p:sp>
        <p:nvSpPr>
          <p:cNvPr id="4" name="Slide Number Placeholder 3"/>
          <p:cNvSpPr>
            <a:spLocks noGrp="1"/>
          </p:cNvSpPr>
          <p:nvPr>
            <p:ph type="sldNum" sz="quarter" idx="5"/>
          </p:nvPr>
        </p:nvSpPr>
        <p:spPr/>
        <p:txBody>
          <a:bodyPr/>
          <a:lstStyle/>
          <a:p>
            <a:fld id="{D120E7E1-11AC-FA41-838A-29A2520A59FE}" type="slidenum">
              <a:rPr lang="en-US" smtClean="0"/>
              <a:t>6</a:t>
            </a:fld>
            <a:endParaRPr lang="en-US"/>
          </a:p>
        </p:txBody>
      </p:sp>
    </p:spTree>
    <p:extLst>
      <p:ext uri="{BB962C8B-B14F-4D97-AF65-F5344CB8AC3E}">
        <p14:creationId xmlns:p14="http://schemas.microsoft.com/office/powerpoint/2010/main" val="2448832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significant at the .01 level. This was the best model, but the MSE isn’t all that great, even though it was the best one, so there is definitely room for improvement. Things that could give better prediction: decrease amount of levels in each category by arranging countries by continent, wine variety into a few different categories, such as sweet red, bitter red, sweet white, etc. Was expecting price and region to play a larger role in the this, but as said, not a stellar MSE, so in a more accurate model, maybe. </a:t>
            </a:r>
          </a:p>
        </p:txBody>
      </p:sp>
      <p:sp>
        <p:nvSpPr>
          <p:cNvPr id="4" name="Slide Number Placeholder 3"/>
          <p:cNvSpPr>
            <a:spLocks noGrp="1"/>
          </p:cNvSpPr>
          <p:nvPr>
            <p:ph type="sldNum" sz="quarter" idx="5"/>
          </p:nvPr>
        </p:nvSpPr>
        <p:spPr/>
        <p:txBody>
          <a:bodyPr/>
          <a:lstStyle/>
          <a:p>
            <a:fld id="{D120E7E1-11AC-FA41-838A-29A2520A59FE}" type="slidenum">
              <a:rPr lang="en-US" smtClean="0"/>
              <a:t>9</a:t>
            </a:fld>
            <a:endParaRPr lang="en-US"/>
          </a:p>
        </p:txBody>
      </p:sp>
    </p:spTree>
    <p:extLst>
      <p:ext uri="{BB962C8B-B14F-4D97-AF65-F5344CB8AC3E}">
        <p14:creationId xmlns:p14="http://schemas.microsoft.com/office/powerpoint/2010/main" val="566100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in San </a:t>
            </a:r>
            <a:r>
              <a:rPr lang="en-US" dirty="0" err="1"/>
              <a:t>Fransico</a:t>
            </a:r>
            <a:r>
              <a:rPr lang="en-US" dirty="0"/>
              <a:t>, CA</a:t>
            </a:r>
          </a:p>
        </p:txBody>
      </p:sp>
      <p:sp>
        <p:nvSpPr>
          <p:cNvPr id="4" name="Slide Number Placeholder 3"/>
          <p:cNvSpPr>
            <a:spLocks noGrp="1"/>
          </p:cNvSpPr>
          <p:nvPr>
            <p:ph type="sldNum" sz="quarter" idx="5"/>
          </p:nvPr>
        </p:nvSpPr>
        <p:spPr/>
        <p:txBody>
          <a:bodyPr/>
          <a:lstStyle/>
          <a:p>
            <a:fld id="{D120E7E1-11AC-FA41-838A-29A2520A59FE}" type="slidenum">
              <a:rPr lang="en-US" smtClean="0"/>
              <a:t>10</a:t>
            </a:fld>
            <a:endParaRPr lang="en-US"/>
          </a:p>
        </p:txBody>
      </p:sp>
    </p:spTree>
    <p:extLst>
      <p:ext uri="{BB962C8B-B14F-4D97-AF65-F5344CB8AC3E}">
        <p14:creationId xmlns:p14="http://schemas.microsoft.com/office/powerpoint/2010/main" val="82786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11/29/18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3052-F6EB-0B48-A285-4990F207DA3A}"/>
              </a:ext>
            </a:extLst>
          </p:cNvPr>
          <p:cNvSpPr>
            <a:spLocks noGrp="1"/>
          </p:cNvSpPr>
          <p:nvPr>
            <p:ph type="ctrTitle"/>
          </p:nvPr>
        </p:nvSpPr>
        <p:spPr/>
        <p:txBody>
          <a:bodyPr/>
          <a:lstStyle/>
          <a:p>
            <a:r>
              <a:rPr lang="en-US" dirty="0"/>
              <a:t>Wine &amp; Dine: Predicting wine and doing just fine</a:t>
            </a:r>
          </a:p>
        </p:txBody>
      </p:sp>
      <p:sp>
        <p:nvSpPr>
          <p:cNvPr id="3" name="Subtitle 2">
            <a:extLst>
              <a:ext uri="{FF2B5EF4-FFF2-40B4-BE49-F238E27FC236}">
                <a16:creationId xmlns:a16="http://schemas.microsoft.com/office/drawing/2014/main" id="{342F723B-24CF-424F-BDA4-AD4AEB3E5609}"/>
              </a:ext>
            </a:extLst>
          </p:cNvPr>
          <p:cNvSpPr>
            <a:spLocks noGrp="1"/>
          </p:cNvSpPr>
          <p:nvPr>
            <p:ph type="subTitle" idx="1"/>
          </p:nvPr>
        </p:nvSpPr>
        <p:spPr/>
        <p:txBody>
          <a:bodyPr/>
          <a:lstStyle/>
          <a:p>
            <a:r>
              <a:rPr lang="en-US" dirty="0"/>
              <a:t>Presented By: </a:t>
            </a:r>
            <a:r>
              <a:rPr lang="en-US" dirty="0" err="1"/>
              <a:t>macie</a:t>
            </a:r>
            <a:r>
              <a:rPr lang="en-US" dirty="0"/>
              <a:t> </a:t>
            </a:r>
            <a:r>
              <a:rPr lang="en-US" dirty="0" err="1"/>
              <a:t>hanneken</a:t>
            </a:r>
            <a:endParaRPr lang="en-US" dirty="0"/>
          </a:p>
        </p:txBody>
      </p:sp>
      <p:pic>
        <p:nvPicPr>
          <p:cNvPr id="4" name="Picture 3">
            <a:extLst>
              <a:ext uri="{FF2B5EF4-FFF2-40B4-BE49-F238E27FC236}">
                <a16:creationId xmlns:a16="http://schemas.microsoft.com/office/drawing/2014/main" id="{393812AA-933D-6C43-B1BB-55D46ED20431}"/>
              </a:ext>
            </a:extLst>
          </p:cNvPr>
          <p:cNvPicPr>
            <a:picLocks noChangeAspect="1"/>
          </p:cNvPicPr>
          <p:nvPr/>
        </p:nvPicPr>
        <p:blipFill>
          <a:blip r:embed="rId2"/>
          <a:stretch>
            <a:fillRect/>
          </a:stretch>
        </p:blipFill>
        <p:spPr>
          <a:xfrm>
            <a:off x="3589406" y="3085766"/>
            <a:ext cx="5013187" cy="3342125"/>
          </a:xfrm>
          <a:prstGeom prst="rect">
            <a:avLst/>
          </a:prstGeom>
        </p:spPr>
      </p:pic>
    </p:spTree>
    <p:extLst>
      <p:ext uri="{BB962C8B-B14F-4D97-AF65-F5344CB8AC3E}">
        <p14:creationId xmlns:p14="http://schemas.microsoft.com/office/powerpoint/2010/main" val="1570611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C889-BC97-FC4A-9209-C2CCDFA02ED0}"/>
              </a:ext>
            </a:extLst>
          </p:cNvPr>
          <p:cNvSpPr>
            <a:spLocks noGrp="1"/>
          </p:cNvSpPr>
          <p:nvPr>
            <p:ph type="title"/>
          </p:nvPr>
        </p:nvSpPr>
        <p:spPr/>
        <p:txBody>
          <a:bodyPr/>
          <a:lstStyle/>
          <a:p>
            <a:r>
              <a:rPr lang="en-US" dirty="0"/>
              <a:t>A good Grenache blend (in case you were wondering)</a:t>
            </a:r>
          </a:p>
        </p:txBody>
      </p:sp>
      <p:pic>
        <p:nvPicPr>
          <p:cNvPr id="4" name="Content Placeholder 3">
            <a:extLst>
              <a:ext uri="{FF2B5EF4-FFF2-40B4-BE49-F238E27FC236}">
                <a16:creationId xmlns:a16="http://schemas.microsoft.com/office/drawing/2014/main" id="{CA2D2D4A-AF17-5D41-804D-590801E8BA91}"/>
              </a:ext>
            </a:extLst>
          </p:cNvPr>
          <p:cNvPicPr>
            <a:picLocks noGrp="1" noChangeAspect="1"/>
          </p:cNvPicPr>
          <p:nvPr>
            <p:ph idx="1"/>
          </p:nvPr>
        </p:nvPicPr>
        <p:blipFill>
          <a:blip r:embed="rId3"/>
          <a:stretch>
            <a:fillRect/>
          </a:stretch>
        </p:blipFill>
        <p:spPr>
          <a:xfrm>
            <a:off x="4826000" y="3615844"/>
            <a:ext cx="2540000" cy="2540000"/>
          </a:xfrm>
          <a:prstGeom prst="rect">
            <a:avLst/>
          </a:prstGeom>
        </p:spPr>
      </p:pic>
      <p:sp>
        <p:nvSpPr>
          <p:cNvPr id="5" name="TextBox 4">
            <a:extLst>
              <a:ext uri="{FF2B5EF4-FFF2-40B4-BE49-F238E27FC236}">
                <a16:creationId xmlns:a16="http://schemas.microsoft.com/office/drawing/2014/main" id="{AFAC6BE1-A4EB-4348-8B36-C1E5EAEDF33C}"/>
              </a:ext>
            </a:extLst>
          </p:cNvPr>
          <p:cNvSpPr txBox="1"/>
          <p:nvPr/>
        </p:nvSpPr>
        <p:spPr>
          <a:xfrm>
            <a:off x="581192" y="2061029"/>
            <a:ext cx="11029616" cy="523220"/>
          </a:xfrm>
          <a:prstGeom prst="rect">
            <a:avLst/>
          </a:prstGeom>
          <a:noFill/>
        </p:spPr>
        <p:txBody>
          <a:bodyPr wrap="square" rtlCol="0">
            <a:spAutoFit/>
          </a:bodyPr>
          <a:lstStyle/>
          <a:p>
            <a:pPr algn="ctr"/>
            <a:r>
              <a:rPr lang="fr" sz="2800" dirty="0"/>
              <a:t>Château de Montmirail 2016 Cuvée de Beauchamp (Gigondas)</a:t>
            </a:r>
            <a:endParaRPr lang="en-US" sz="2800" dirty="0"/>
          </a:p>
        </p:txBody>
      </p:sp>
    </p:spTree>
    <p:extLst>
      <p:ext uri="{BB962C8B-B14F-4D97-AF65-F5344CB8AC3E}">
        <p14:creationId xmlns:p14="http://schemas.microsoft.com/office/powerpoint/2010/main" val="49220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C020-EEF7-C145-8766-61B9ED5DC33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C0960AD-2FA5-A84A-9394-DBC5DA0B8EB4}"/>
              </a:ext>
            </a:extLst>
          </p:cNvPr>
          <p:cNvSpPr>
            <a:spLocks noGrp="1"/>
          </p:cNvSpPr>
          <p:nvPr>
            <p:ph idx="1"/>
          </p:nvPr>
        </p:nvSpPr>
        <p:spPr/>
        <p:txBody>
          <a:bodyPr/>
          <a:lstStyle/>
          <a:p>
            <a:r>
              <a:rPr lang="en-US" dirty="0"/>
              <a:t>References: </a:t>
            </a:r>
          </a:p>
          <a:p>
            <a:r>
              <a:rPr lang="en-US" dirty="0"/>
              <a:t>https://</a:t>
            </a:r>
            <a:r>
              <a:rPr lang="en-US" dirty="0" err="1"/>
              <a:t>en.wikipedia.org</a:t>
            </a:r>
            <a:r>
              <a:rPr lang="en-US" dirty="0"/>
              <a:t>/wiki/</a:t>
            </a:r>
            <a:r>
              <a:rPr lang="en-US" dirty="0" err="1"/>
              <a:t>Wine_tasting#Characteristics_assessed_during_tasting</a:t>
            </a:r>
            <a:endParaRPr lang="en-US" dirty="0"/>
          </a:p>
        </p:txBody>
      </p:sp>
    </p:spTree>
    <p:extLst>
      <p:ext uri="{BB962C8B-B14F-4D97-AF65-F5344CB8AC3E}">
        <p14:creationId xmlns:p14="http://schemas.microsoft.com/office/powerpoint/2010/main" val="168413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5DEA-7E5B-184A-BA4B-8AC5A069A40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BDE1B15-A517-6F4F-BF19-8A0D5DAAFBB6}"/>
              </a:ext>
            </a:extLst>
          </p:cNvPr>
          <p:cNvSpPr>
            <a:spLocks noGrp="1"/>
          </p:cNvSpPr>
          <p:nvPr>
            <p:ph idx="1"/>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sz="2400" dirty="0"/>
              <a:t>Background</a:t>
            </a:r>
          </a:p>
          <a:p>
            <a:r>
              <a:rPr lang="en-US" sz="2400" dirty="0"/>
              <a:t>Introduce the data </a:t>
            </a:r>
          </a:p>
          <a:p>
            <a:r>
              <a:rPr lang="en-US" sz="2400" dirty="0"/>
              <a:t>Introduce the problem</a:t>
            </a:r>
          </a:p>
          <a:p>
            <a:r>
              <a:rPr lang="en-US" sz="2400" dirty="0"/>
              <a:t>Methods used to solve the problem</a:t>
            </a:r>
          </a:p>
          <a:p>
            <a:r>
              <a:rPr lang="en-US" sz="2400" dirty="0"/>
              <a:t>Results</a:t>
            </a:r>
          </a:p>
          <a:p>
            <a:r>
              <a:rPr lang="en-US" sz="2400" dirty="0"/>
              <a:t>Conclusion</a:t>
            </a:r>
          </a:p>
          <a:p>
            <a:endParaRPr lang="en-US" dirty="0"/>
          </a:p>
        </p:txBody>
      </p:sp>
    </p:spTree>
    <p:extLst>
      <p:ext uri="{BB962C8B-B14F-4D97-AF65-F5344CB8AC3E}">
        <p14:creationId xmlns:p14="http://schemas.microsoft.com/office/powerpoint/2010/main" val="233110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3443-5267-C240-834D-75C037C2B450}"/>
              </a:ext>
            </a:extLst>
          </p:cNvPr>
          <p:cNvSpPr>
            <a:spLocks noGrp="1"/>
          </p:cNvSpPr>
          <p:nvPr>
            <p:ph type="title"/>
          </p:nvPr>
        </p:nvSpPr>
        <p:spPr/>
        <p:txBody>
          <a:bodyPr/>
          <a:lstStyle/>
          <a:p>
            <a:r>
              <a:rPr lang="en-US" dirty="0"/>
              <a:t>Wine: the basics and how to (properly) taste it</a:t>
            </a:r>
          </a:p>
        </p:txBody>
      </p:sp>
      <p:sp>
        <p:nvSpPr>
          <p:cNvPr id="3" name="Content Placeholder 2">
            <a:extLst>
              <a:ext uri="{FF2B5EF4-FFF2-40B4-BE49-F238E27FC236}">
                <a16:creationId xmlns:a16="http://schemas.microsoft.com/office/drawing/2014/main" id="{C9D583DC-9143-4544-9755-855A79E4BC2E}"/>
              </a:ext>
            </a:extLst>
          </p:cNvPr>
          <p:cNvSpPr>
            <a:spLocks noGrp="1"/>
          </p:cNvSpPr>
          <p:nvPr>
            <p:ph idx="1"/>
          </p:nvPr>
        </p:nvSpPr>
        <p:spPr>
          <a:xfrm>
            <a:off x="581192" y="1996318"/>
            <a:ext cx="11029615" cy="5517825"/>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dirty="0"/>
              <a:t>The type of wine depends on the grape used to make the wine</a:t>
            </a:r>
          </a:p>
          <a:p>
            <a:r>
              <a:rPr lang="en-US" dirty="0"/>
              <a:t>Add crushed grapes, filtered water, and wine yeast to a sealed container, and give it time</a:t>
            </a:r>
          </a:p>
          <a:p>
            <a:r>
              <a:rPr lang="en-US" dirty="0"/>
              <a:t>Voila! Wine.</a:t>
            </a:r>
          </a:p>
          <a:p>
            <a:r>
              <a:rPr lang="en-US" dirty="0"/>
              <a:t>There are several factors that go into the “proper” tasting of wine: </a:t>
            </a:r>
          </a:p>
          <a:p>
            <a:pPr lvl="1"/>
            <a:r>
              <a:rPr lang="en-US" dirty="0"/>
              <a:t>The bouquet</a:t>
            </a:r>
          </a:p>
          <a:p>
            <a:pPr lvl="2"/>
            <a:r>
              <a:rPr lang="en-US" dirty="0"/>
              <a:t>Aroma</a:t>
            </a:r>
          </a:p>
          <a:p>
            <a:pPr lvl="1"/>
            <a:r>
              <a:rPr lang="en-US" dirty="0"/>
              <a:t>The taste</a:t>
            </a:r>
          </a:p>
          <a:p>
            <a:pPr lvl="2"/>
            <a:r>
              <a:rPr lang="en-US" dirty="0"/>
              <a:t>Varietal character</a:t>
            </a:r>
          </a:p>
          <a:p>
            <a:pPr lvl="2"/>
            <a:r>
              <a:rPr lang="en-US" dirty="0"/>
              <a:t>Integration </a:t>
            </a:r>
          </a:p>
          <a:p>
            <a:pPr lvl="2"/>
            <a:r>
              <a:rPr lang="en-US" dirty="0"/>
              <a:t>Expressiveness </a:t>
            </a:r>
          </a:p>
          <a:p>
            <a:pPr lvl="2"/>
            <a:r>
              <a:rPr lang="en-US" dirty="0"/>
              <a:t>Complexity</a:t>
            </a:r>
          </a:p>
          <a:p>
            <a:pPr lvl="2"/>
            <a:r>
              <a:rPr lang="en-US" dirty="0"/>
              <a:t>Connectedness </a:t>
            </a:r>
          </a:p>
          <a:p>
            <a:pPr lvl="2"/>
            <a:endParaRPr lang="en-US" dirty="0"/>
          </a:p>
          <a:p>
            <a:pPr lvl="1"/>
            <a:endParaRPr lang="en-US" dirty="0"/>
          </a:p>
          <a:p>
            <a:endParaRPr lang="en-US" dirty="0"/>
          </a:p>
        </p:txBody>
      </p:sp>
    </p:spTree>
    <p:extLst>
      <p:ext uri="{BB962C8B-B14F-4D97-AF65-F5344CB8AC3E}">
        <p14:creationId xmlns:p14="http://schemas.microsoft.com/office/powerpoint/2010/main" val="101318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5107-DA61-9742-AB5A-45AD1307E07E}"/>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5AACCB5E-F921-2F4B-9B57-85AD8859EDBF}"/>
              </a:ext>
            </a:extLst>
          </p:cNvPr>
          <p:cNvSpPr>
            <a:spLocks noGrp="1"/>
          </p:cNvSpPr>
          <p:nvPr>
            <p:ph idx="1"/>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Data from Kaggle</a:t>
            </a:r>
          </a:p>
          <a:p>
            <a:r>
              <a:rPr lang="en-US" dirty="0"/>
              <a:t>Originally had 130, 000 data points</a:t>
            </a:r>
          </a:p>
          <a:p>
            <a:r>
              <a:rPr lang="en-US" dirty="0"/>
              <a:t>13 Variables</a:t>
            </a:r>
          </a:p>
          <a:p>
            <a:r>
              <a:rPr lang="en-US" dirty="0"/>
              <a:t>Tasters tried wine, described them, and ranked them on a scale of 80-100</a:t>
            </a:r>
          </a:p>
          <a:p>
            <a:pPr lvl="1"/>
            <a:r>
              <a:rPr lang="en-US" dirty="0"/>
              <a:t>Technically a scale of 1-100, but they don’t try anything less than 80, or so they claim. </a:t>
            </a:r>
          </a:p>
          <a:p>
            <a:pPr lvl="1"/>
            <a:r>
              <a:rPr lang="en-US" dirty="0"/>
              <a:t>I suppose no </a:t>
            </a:r>
            <a:r>
              <a:rPr lang="en-US" dirty="0" err="1"/>
              <a:t>Franzia</a:t>
            </a:r>
            <a:r>
              <a:rPr lang="en-US" dirty="0"/>
              <a:t> for them</a:t>
            </a:r>
          </a:p>
          <a:p>
            <a:endParaRPr lang="en-US" dirty="0"/>
          </a:p>
          <a:p>
            <a:endParaRPr lang="en-US" dirty="0"/>
          </a:p>
          <a:p>
            <a:endParaRPr lang="en-US" dirty="0"/>
          </a:p>
        </p:txBody>
      </p:sp>
    </p:spTree>
    <p:extLst>
      <p:ext uri="{BB962C8B-B14F-4D97-AF65-F5344CB8AC3E}">
        <p14:creationId xmlns:p14="http://schemas.microsoft.com/office/powerpoint/2010/main" val="215804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953A-7D3E-0745-BC1C-3AC9EB978994}"/>
              </a:ext>
            </a:extLst>
          </p:cNvPr>
          <p:cNvSpPr>
            <a:spLocks noGrp="1"/>
          </p:cNvSpPr>
          <p:nvPr>
            <p:ph type="title"/>
          </p:nvPr>
        </p:nvSpPr>
        <p:spPr/>
        <p:txBody>
          <a:bodyPr/>
          <a:lstStyle/>
          <a:p>
            <a:r>
              <a:rPr lang="en-US" dirty="0"/>
              <a:t>So, what’s the problem?</a:t>
            </a:r>
          </a:p>
        </p:txBody>
      </p:sp>
      <p:sp>
        <p:nvSpPr>
          <p:cNvPr id="3" name="Content Placeholder 2">
            <a:extLst>
              <a:ext uri="{FF2B5EF4-FFF2-40B4-BE49-F238E27FC236}">
                <a16:creationId xmlns:a16="http://schemas.microsoft.com/office/drawing/2014/main" id="{87C31722-5F47-3249-8A13-C9EF6FAEC8BC}"/>
              </a:ext>
            </a:extLst>
          </p:cNvPr>
          <p:cNvSpPr>
            <a:spLocks noGrp="1"/>
          </p:cNvSpPr>
          <p:nvPr>
            <p:ph idx="1"/>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My goal was to find a model that best predicted the number of points a wine would get, based on the variables previously described. </a:t>
            </a:r>
          </a:p>
          <a:p>
            <a:r>
              <a:rPr lang="en-US" dirty="0"/>
              <a:t>I wanted a model that was going to be at least somewhat easy to explain, mainly because I am interested in what makes a wine good, to the wine tasters at least. </a:t>
            </a:r>
          </a:p>
          <a:p>
            <a:r>
              <a:rPr lang="en-US" dirty="0"/>
              <a:t>I did use a neural net model along with more explanatory models, just to see if it would increase my predictability. </a:t>
            </a:r>
          </a:p>
        </p:txBody>
      </p:sp>
    </p:spTree>
    <p:extLst>
      <p:ext uri="{BB962C8B-B14F-4D97-AF65-F5344CB8AC3E}">
        <p14:creationId xmlns:p14="http://schemas.microsoft.com/office/powerpoint/2010/main" val="224718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7E97-6E16-4340-9299-BB4ACEC144A5}"/>
              </a:ext>
            </a:extLst>
          </p:cNvPr>
          <p:cNvSpPr>
            <a:spLocks noGrp="1"/>
          </p:cNvSpPr>
          <p:nvPr>
            <p:ph type="title"/>
          </p:nvPr>
        </p:nvSpPr>
        <p:spPr/>
        <p:txBody>
          <a:bodyPr/>
          <a:lstStyle/>
          <a:p>
            <a:r>
              <a:rPr lang="en-US" dirty="0"/>
              <a:t>Methods</a:t>
            </a:r>
          </a:p>
        </p:txBody>
      </p:sp>
      <p:sp>
        <p:nvSpPr>
          <p:cNvPr id="4" name="Text Placeholder 3">
            <a:extLst>
              <a:ext uri="{FF2B5EF4-FFF2-40B4-BE49-F238E27FC236}">
                <a16:creationId xmlns:a16="http://schemas.microsoft.com/office/drawing/2014/main" id="{F780C9BA-273D-0D4E-803E-DA85E9A8F2E8}"/>
              </a:ext>
            </a:extLst>
          </p:cNvPr>
          <p:cNvSpPr>
            <a:spLocks noGrp="1"/>
          </p:cNvSpPr>
          <p:nvPr>
            <p:ph type="body" idx="1"/>
          </p:nvPr>
        </p:nvSpPr>
        <p:spPr/>
        <p:txBody>
          <a:bodyPr/>
          <a:lstStyle/>
          <a:p>
            <a:r>
              <a:rPr lang="en-US" dirty="0"/>
              <a:t>Cleaned the Data</a:t>
            </a:r>
          </a:p>
        </p:txBody>
      </p:sp>
      <p:sp>
        <p:nvSpPr>
          <p:cNvPr id="3" name="Content Placeholder 2">
            <a:extLst>
              <a:ext uri="{FF2B5EF4-FFF2-40B4-BE49-F238E27FC236}">
                <a16:creationId xmlns:a16="http://schemas.microsoft.com/office/drawing/2014/main" id="{192AD97F-43E9-3144-BFB2-E2908671801E}"/>
              </a:ext>
            </a:extLst>
          </p:cNvPr>
          <p:cNvSpPr>
            <a:spLocks noGrp="1"/>
          </p:cNvSpPr>
          <p:nvPr>
            <p:ph sz="half" idx="2"/>
          </p:nvPr>
        </p:nvSpPr>
        <p:spPr/>
        <p:style>
          <a:lnRef idx="2">
            <a:schemeClr val="accent4">
              <a:shade val="50000"/>
            </a:schemeClr>
          </a:lnRef>
          <a:fillRef idx="1">
            <a:schemeClr val="accent4"/>
          </a:fillRef>
          <a:effectRef idx="0">
            <a:schemeClr val="accent4"/>
          </a:effectRef>
          <a:fontRef idx="minor">
            <a:schemeClr val="lt1"/>
          </a:fontRef>
        </p:style>
        <p:txBody>
          <a:bodyPr>
            <a:normAutofit fontScale="92500" lnSpcReduction="10000"/>
          </a:bodyPr>
          <a:lstStyle/>
          <a:p>
            <a:r>
              <a:rPr lang="en-US" dirty="0"/>
              <a:t>Picked a taster</a:t>
            </a:r>
          </a:p>
          <a:p>
            <a:r>
              <a:rPr lang="en-US" dirty="0"/>
              <a:t>Got rid of some columns</a:t>
            </a:r>
          </a:p>
          <a:p>
            <a:pPr lvl="1"/>
            <a:r>
              <a:rPr lang="en-US" dirty="0"/>
              <a:t>Too many words</a:t>
            </a:r>
          </a:p>
          <a:p>
            <a:pPr lvl="1"/>
            <a:r>
              <a:rPr lang="en-US" dirty="0"/>
              <a:t>Too many factor levels</a:t>
            </a:r>
          </a:p>
          <a:p>
            <a:r>
              <a:rPr lang="en-US" dirty="0"/>
              <a:t>Eliminated all missing values</a:t>
            </a:r>
          </a:p>
          <a:p>
            <a:r>
              <a:rPr lang="en-US" dirty="0"/>
              <a:t>Left with 4 variables (not including the predictor)</a:t>
            </a:r>
          </a:p>
          <a:p>
            <a:r>
              <a:rPr lang="en-US" dirty="0"/>
              <a:t>About 6200 observations</a:t>
            </a:r>
          </a:p>
          <a:p>
            <a:r>
              <a:rPr lang="en-US" dirty="0"/>
              <a:t>Dummy variables</a:t>
            </a:r>
          </a:p>
          <a:p>
            <a:endParaRPr lang="en-US" dirty="0"/>
          </a:p>
          <a:p>
            <a:pPr lvl="1"/>
            <a:endParaRPr lang="en-US" dirty="0"/>
          </a:p>
        </p:txBody>
      </p:sp>
      <p:sp>
        <p:nvSpPr>
          <p:cNvPr id="5" name="Text Placeholder 4">
            <a:extLst>
              <a:ext uri="{FF2B5EF4-FFF2-40B4-BE49-F238E27FC236}">
                <a16:creationId xmlns:a16="http://schemas.microsoft.com/office/drawing/2014/main" id="{05229091-9279-F840-943A-49AB26D64C5C}"/>
              </a:ext>
            </a:extLst>
          </p:cNvPr>
          <p:cNvSpPr>
            <a:spLocks noGrp="1"/>
          </p:cNvSpPr>
          <p:nvPr>
            <p:ph type="body" sz="quarter" idx="3"/>
          </p:nvPr>
        </p:nvSpPr>
        <p:spPr/>
        <p:txBody>
          <a:bodyPr/>
          <a:lstStyle/>
          <a:p>
            <a:r>
              <a:rPr lang="en-US" dirty="0"/>
              <a:t>Analyses</a:t>
            </a:r>
          </a:p>
        </p:txBody>
      </p:sp>
      <p:sp>
        <p:nvSpPr>
          <p:cNvPr id="6" name="Content Placeholder 5">
            <a:extLst>
              <a:ext uri="{FF2B5EF4-FFF2-40B4-BE49-F238E27FC236}">
                <a16:creationId xmlns:a16="http://schemas.microsoft.com/office/drawing/2014/main" id="{E137F6A6-D757-5B42-93F4-CAF6B676FD06}"/>
              </a:ext>
            </a:extLst>
          </p:cNvPr>
          <p:cNvSpPr>
            <a:spLocks noGrp="1"/>
          </p:cNvSpPr>
          <p:nvPr>
            <p:ph sz="quarter" idx="4"/>
          </p:nvPr>
        </p:nvSpPr>
        <p:spPr/>
        <p:style>
          <a:lnRef idx="2">
            <a:schemeClr val="accent4">
              <a:shade val="50000"/>
            </a:schemeClr>
          </a:lnRef>
          <a:fillRef idx="1">
            <a:schemeClr val="accent4"/>
          </a:fillRef>
          <a:effectRef idx="0">
            <a:schemeClr val="accent4"/>
          </a:effectRef>
          <a:fontRef idx="minor">
            <a:schemeClr val="lt1"/>
          </a:fontRef>
        </p:style>
        <p:txBody>
          <a:bodyPr>
            <a:normAutofit fontScale="92500" lnSpcReduction="10000"/>
          </a:bodyPr>
          <a:lstStyle/>
          <a:p>
            <a:pPr lvl="1"/>
            <a:r>
              <a:rPr lang="en-US" dirty="0"/>
              <a:t>Multiple Regression</a:t>
            </a:r>
          </a:p>
          <a:p>
            <a:pPr lvl="1"/>
            <a:r>
              <a:rPr lang="en-US" dirty="0"/>
              <a:t>Principal Component Regression</a:t>
            </a:r>
          </a:p>
          <a:p>
            <a:pPr lvl="1"/>
            <a:r>
              <a:rPr lang="en-US" dirty="0"/>
              <a:t>Random Forrest (caret package)</a:t>
            </a:r>
          </a:p>
          <a:p>
            <a:pPr lvl="1"/>
            <a:r>
              <a:rPr lang="en-US" dirty="0"/>
              <a:t>Neural Network (caret package and normally)</a:t>
            </a:r>
          </a:p>
          <a:p>
            <a:endParaRPr lang="en-US" dirty="0"/>
          </a:p>
        </p:txBody>
      </p:sp>
    </p:spTree>
    <p:extLst>
      <p:ext uri="{BB962C8B-B14F-4D97-AF65-F5344CB8AC3E}">
        <p14:creationId xmlns:p14="http://schemas.microsoft.com/office/powerpoint/2010/main" val="264546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34DC-3869-DC40-ABB4-1834D43514A8}"/>
              </a:ext>
            </a:extLst>
          </p:cNvPr>
          <p:cNvSpPr>
            <a:spLocks noGrp="1"/>
          </p:cNvSpPr>
          <p:nvPr>
            <p:ph type="title"/>
          </p:nvPr>
        </p:nvSpPr>
        <p:spPr/>
        <p:txBody>
          <a:bodyPr/>
          <a:lstStyle/>
          <a:p>
            <a:r>
              <a:rPr lang="en-US" dirty="0"/>
              <a:t>Methods</a:t>
            </a:r>
          </a:p>
        </p:txBody>
      </p:sp>
      <p:sp>
        <p:nvSpPr>
          <p:cNvPr id="7" name="Content Placeholder 6">
            <a:extLst>
              <a:ext uri="{FF2B5EF4-FFF2-40B4-BE49-F238E27FC236}">
                <a16:creationId xmlns:a16="http://schemas.microsoft.com/office/drawing/2014/main" id="{0978FEE8-2C05-C041-956B-7EC4246D6A72}"/>
              </a:ext>
            </a:extLst>
          </p:cNvPr>
          <p:cNvSpPr>
            <a:spLocks noGrp="1"/>
          </p:cNvSpPr>
          <p:nvPr>
            <p:ph idx="1"/>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For all data analyses, 75% of the data was used for Training and remaining 25% was used for Testing</a:t>
            </a:r>
          </a:p>
          <a:p>
            <a:r>
              <a:rPr lang="en-US" dirty="0"/>
              <a:t>All analyses that were available to do in the caret package were tuned with the caret package in R</a:t>
            </a:r>
          </a:p>
          <a:p>
            <a:r>
              <a:rPr lang="en-US" dirty="0"/>
              <a:t>The other analyses were either not tuned, or tuned using a method described later</a:t>
            </a:r>
          </a:p>
          <a:p>
            <a:r>
              <a:rPr lang="en-US" dirty="0"/>
              <a:t>The MSE was calculated for each analyses and will be compared in order to determine which model predicted the best.</a:t>
            </a:r>
          </a:p>
        </p:txBody>
      </p:sp>
    </p:spTree>
    <p:extLst>
      <p:ext uri="{BB962C8B-B14F-4D97-AF65-F5344CB8AC3E}">
        <p14:creationId xmlns:p14="http://schemas.microsoft.com/office/powerpoint/2010/main" val="401483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1DFA-9362-7440-A340-A25CFF6696DA}"/>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D23C4CF7-E815-4643-9C22-C0B2854CF030}"/>
              </a:ext>
            </a:extLst>
          </p:cNvPr>
          <p:cNvGraphicFramePr>
            <a:graphicFrameLocks noGrp="1"/>
          </p:cNvGraphicFramePr>
          <p:nvPr>
            <p:ph idx="1"/>
            <p:extLst>
              <p:ext uri="{D42A27DB-BD31-4B8C-83A1-F6EECF244321}">
                <p14:modId xmlns:p14="http://schemas.microsoft.com/office/powerpoint/2010/main" val="3104657035"/>
              </p:ext>
            </p:extLst>
          </p:nvPr>
        </p:nvGraphicFramePr>
        <p:xfrm>
          <a:off x="2746167" y="2450167"/>
          <a:ext cx="7353188" cy="1880255"/>
        </p:xfrm>
        <a:graphic>
          <a:graphicData uri="http://schemas.openxmlformats.org/drawingml/2006/table">
            <a:tbl>
              <a:tblPr firstRow="1" bandRow="1">
                <a:tableStyleId>{5C22544A-7EE6-4342-B048-85BDC9FD1C3A}</a:tableStyleId>
              </a:tblPr>
              <a:tblGrid>
                <a:gridCol w="3676594">
                  <a:extLst>
                    <a:ext uri="{9D8B030D-6E8A-4147-A177-3AD203B41FA5}">
                      <a16:colId xmlns:a16="http://schemas.microsoft.com/office/drawing/2014/main" val="196398254"/>
                    </a:ext>
                  </a:extLst>
                </a:gridCol>
                <a:gridCol w="3676594">
                  <a:extLst>
                    <a:ext uri="{9D8B030D-6E8A-4147-A177-3AD203B41FA5}">
                      <a16:colId xmlns:a16="http://schemas.microsoft.com/office/drawing/2014/main" val="508095949"/>
                    </a:ext>
                  </a:extLst>
                </a:gridCol>
              </a:tblGrid>
              <a:tr h="376051">
                <a:tc>
                  <a:txBody>
                    <a:bodyPr/>
                    <a:lstStyle/>
                    <a:p>
                      <a:r>
                        <a:rPr lang="en-US" dirty="0"/>
                        <a:t>Model</a:t>
                      </a:r>
                    </a:p>
                  </a:txBody>
                  <a:tcPr/>
                </a:tc>
                <a:tc>
                  <a:txBody>
                    <a:bodyPr/>
                    <a:lstStyle/>
                    <a:p>
                      <a:r>
                        <a:rPr lang="en-US" dirty="0"/>
                        <a:t>MSE</a:t>
                      </a:r>
                    </a:p>
                  </a:txBody>
                  <a:tcPr/>
                </a:tc>
                <a:extLst>
                  <a:ext uri="{0D108BD9-81ED-4DB2-BD59-A6C34878D82A}">
                    <a16:rowId xmlns:a16="http://schemas.microsoft.com/office/drawing/2014/main" val="3366648527"/>
                  </a:ext>
                </a:extLst>
              </a:tr>
              <a:tr h="376051">
                <a:tc>
                  <a:txBody>
                    <a:bodyPr/>
                    <a:lstStyle/>
                    <a:p>
                      <a:r>
                        <a:rPr lang="en-US" dirty="0"/>
                        <a:t>Multiple Regression</a:t>
                      </a:r>
                    </a:p>
                  </a:txBody>
                  <a:tcPr/>
                </a:tc>
                <a:tc>
                  <a:txBody>
                    <a:bodyPr/>
                    <a:lstStyle/>
                    <a:p>
                      <a:r>
                        <a:rPr lang="en-US" dirty="0"/>
                        <a:t>5.046114</a:t>
                      </a:r>
                    </a:p>
                  </a:txBody>
                  <a:tcPr/>
                </a:tc>
                <a:extLst>
                  <a:ext uri="{0D108BD9-81ED-4DB2-BD59-A6C34878D82A}">
                    <a16:rowId xmlns:a16="http://schemas.microsoft.com/office/drawing/2014/main" val="3374183970"/>
                  </a:ext>
                </a:extLst>
              </a:tr>
              <a:tr h="376051">
                <a:tc>
                  <a:txBody>
                    <a:bodyPr/>
                    <a:lstStyle/>
                    <a:p>
                      <a:r>
                        <a:rPr lang="en-US" dirty="0"/>
                        <a:t>Principle Component Regression</a:t>
                      </a:r>
                    </a:p>
                  </a:txBody>
                  <a:tcPr/>
                </a:tc>
                <a:tc>
                  <a:txBody>
                    <a:bodyPr/>
                    <a:lstStyle/>
                    <a:p>
                      <a:r>
                        <a:rPr lang="en-US" dirty="0"/>
                        <a:t>4.987548</a:t>
                      </a:r>
                    </a:p>
                  </a:txBody>
                  <a:tcPr/>
                </a:tc>
                <a:extLst>
                  <a:ext uri="{0D108BD9-81ED-4DB2-BD59-A6C34878D82A}">
                    <a16:rowId xmlns:a16="http://schemas.microsoft.com/office/drawing/2014/main" val="3598390010"/>
                  </a:ext>
                </a:extLst>
              </a:tr>
              <a:tr h="376051">
                <a:tc>
                  <a:txBody>
                    <a:bodyPr/>
                    <a:lstStyle/>
                    <a:p>
                      <a:r>
                        <a:rPr lang="en-US" dirty="0"/>
                        <a:t>Neural Network</a:t>
                      </a:r>
                    </a:p>
                  </a:txBody>
                  <a:tcPr/>
                </a:tc>
                <a:tc>
                  <a:txBody>
                    <a:bodyPr/>
                    <a:lstStyle/>
                    <a:p>
                      <a:r>
                        <a:rPr lang="en-US" dirty="0"/>
                        <a:t>7932.003 (YIKES!)</a:t>
                      </a:r>
                    </a:p>
                  </a:txBody>
                  <a:tcPr/>
                </a:tc>
                <a:extLst>
                  <a:ext uri="{0D108BD9-81ED-4DB2-BD59-A6C34878D82A}">
                    <a16:rowId xmlns:a16="http://schemas.microsoft.com/office/drawing/2014/main" val="3916006630"/>
                  </a:ext>
                </a:extLst>
              </a:tr>
              <a:tr h="376051">
                <a:tc>
                  <a:txBody>
                    <a:bodyPr/>
                    <a:lstStyle/>
                    <a:p>
                      <a:r>
                        <a:rPr lang="en-US" dirty="0">
                          <a:highlight>
                            <a:srgbClr val="808080"/>
                          </a:highlight>
                        </a:rPr>
                        <a:t>Random Forest </a:t>
                      </a:r>
                    </a:p>
                  </a:txBody>
                  <a:tcPr/>
                </a:tc>
                <a:tc>
                  <a:txBody>
                    <a:bodyPr/>
                    <a:lstStyle/>
                    <a:p>
                      <a:r>
                        <a:rPr lang="en-US" dirty="0">
                          <a:highlight>
                            <a:srgbClr val="808080"/>
                          </a:highlight>
                        </a:rPr>
                        <a:t>3.879257</a:t>
                      </a:r>
                    </a:p>
                  </a:txBody>
                  <a:tcPr/>
                </a:tc>
                <a:extLst>
                  <a:ext uri="{0D108BD9-81ED-4DB2-BD59-A6C34878D82A}">
                    <a16:rowId xmlns:a16="http://schemas.microsoft.com/office/drawing/2014/main" val="173087550"/>
                  </a:ext>
                </a:extLst>
              </a:tr>
            </a:tbl>
          </a:graphicData>
        </a:graphic>
      </p:graphicFrame>
    </p:spTree>
    <p:extLst>
      <p:ext uri="{BB962C8B-B14F-4D97-AF65-F5344CB8AC3E}">
        <p14:creationId xmlns:p14="http://schemas.microsoft.com/office/powerpoint/2010/main" val="367433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943952-9045-E14A-89B3-75BAB7F7B139}"/>
              </a:ext>
            </a:extLst>
          </p:cNvPr>
          <p:cNvGraphicFramePr>
            <a:graphicFrameLocks noGrp="1"/>
          </p:cNvGraphicFramePr>
          <p:nvPr>
            <p:extLst>
              <p:ext uri="{D42A27DB-BD31-4B8C-83A1-F6EECF244321}">
                <p14:modId xmlns:p14="http://schemas.microsoft.com/office/powerpoint/2010/main" val="1601901408"/>
              </p:ext>
            </p:extLst>
          </p:nvPr>
        </p:nvGraphicFramePr>
        <p:xfrm>
          <a:off x="720986" y="1071189"/>
          <a:ext cx="10750028" cy="5120640"/>
        </p:xfrm>
        <a:graphic>
          <a:graphicData uri="http://schemas.openxmlformats.org/drawingml/2006/table">
            <a:tbl>
              <a:tblPr firstRow="1" bandRow="1">
                <a:tableStyleId>{5C22544A-7EE6-4342-B048-85BDC9FD1C3A}</a:tableStyleId>
              </a:tblPr>
              <a:tblGrid>
                <a:gridCol w="5235220">
                  <a:extLst>
                    <a:ext uri="{9D8B030D-6E8A-4147-A177-3AD203B41FA5}">
                      <a16:colId xmlns:a16="http://schemas.microsoft.com/office/drawing/2014/main" val="1352298645"/>
                    </a:ext>
                  </a:extLst>
                </a:gridCol>
                <a:gridCol w="5514808">
                  <a:extLst>
                    <a:ext uri="{9D8B030D-6E8A-4147-A177-3AD203B41FA5}">
                      <a16:colId xmlns:a16="http://schemas.microsoft.com/office/drawing/2014/main" val="3414184547"/>
                    </a:ext>
                  </a:extLst>
                </a:gridCol>
              </a:tblGrid>
              <a:tr h="359229">
                <a:tc>
                  <a:txBody>
                    <a:bodyPr/>
                    <a:lstStyle/>
                    <a:p>
                      <a:r>
                        <a:rPr lang="en-US" dirty="0"/>
                        <a:t>VARIABLE</a:t>
                      </a:r>
                    </a:p>
                  </a:txBody>
                  <a:tcPr/>
                </a:tc>
                <a:tc>
                  <a:txBody>
                    <a:bodyPr/>
                    <a:lstStyle/>
                    <a:p>
                      <a:r>
                        <a:rPr lang="en-US" dirty="0"/>
                        <a:t>ESTIMATED COEFFICIENT</a:t>
                      </a:r>
                    </a:p>
                  </a:txBody>
                  <a:tcPr/>
                </a:tc>
                <a:extLst>
                  <a:ext uri="{0D108BD9-81ED-4DB2-BD59-A6C34878D82A}">
                    <a16:rowId xmlns:a16="http://schemas.microsoft.com/office/drawing/2014/main" val="2245770147"/>
                  </a:ext>
                </a:extLst>
              </a:tr>
              <a:tr h="359229">
                <a:tc>
                  <a:txBody>
                    <a:bodyPr/>
                    <a:lstStyle/>
                    <a:p>
                      <a:r>
                        <a:rPr lang="en-US" sz="1600" dirty="0"/>
                        <a:t>Price</a:t>
                      </a:r>
                    </a:p>
                  </a:txBody>
                  <a:tcPr/>
                </a:tc>
                <a:tc>
                  <a:txBody>
                    <a:bodyPr/>
                    <a:lstStyle/>
                    <a:p>
                      <a:r>
                        <a:rPr lang="en-US" dirty="0"/>
                        <a:t>.01</a:t>
                      </a:r>
                    </a:p>
                  </a:txBody>
                  <a:tcPr/>
                </a:tc>
                <a:extLst>
                  <a:ext uri="{0D108BD9-81ED-4DB2-BD59-A6C34878D82A}">
                    <a16:rowId xmlns:a16="http://schemas.microsoft.com/office/drawing/2014/main" val="3119816975"/>
                  </a:ext>
                </a:extLst>
              </a:tr>
              <a:tr h="359229">
                <a:tc>
                  <a:txBody>
                    <a:bodyPr/>
                    <a:lstStyle/>
                    <a:p>
                      <a:r>
                        <a:rPr lang="en-US" sz="1600" dirty="0"/>
                        <a:t>San Lucas</a:t>
                      </a:r>
                    </a:p>
                  </a:txBody>
                  <a:tcPr/>
                </a:tc>
                <a:tc>
                  <a:txBody>
                    <a:bodyPr/>
                    <a:lstStyle/>
                    <a:p>
                      <a:r>
                        <a:rPr lang="en-US" dirty="0"/>
                        <a:t>-5.62</a:t>
                      </a:r>
                    </a:p>
                  </a:txBody>
                  <a:tcPr/>
                </a:tc>
                <a:extLst>
                  <a:ext uri="{0D108BD9-81ED-4DB2-BD59-A6C34878D82A}">
                    <a16:rowId xmlns:a16="http://schemas.microsoft.com/office/drawing/2014/main" val="702162052"/>
                  </a:ext>
                </a:extLst>
              </a:tr>
              <a:tr h="359229">
                <a:tc>
                  <a:txBody>
                    <a:bodyPr/>
                    <a:lstStyle/>
                    <a:p>
                      <a:r>
                        <a:rPr lang="en-US" sz="1600" dirty="0" err="1"/>
                        <a:t>Granache</a:t>
                      </a:r>
                      <a:endParaRPr lang="en-US" sz="1600" dirty="0"/>
                    </a:p>
                  </a:txBody>
                  <a:tcPr/>
                </a:tc>
                <a:tc>
                  <a:txBody>
                    <a:bodyPr/>
                    <a:lstStyle/>
                    <a:p>
                      <a:r>
                        <a:rPr lang="en-US" dirty="0"/>
                        <a:t>5.65</a:t>
                      </a:r>
                    </a:p>
                  </a:txBody>
                  <a:tcPr/>
                </a:tc>
                <a:extLst>
                  <a:ext uri="{0D108BD9-81ED-4DB2-BD59-A6C34878D82A}">
                    <a16:rowId xmlns:a16="http://schemas.microsoft.com/office/drawing/2014/main" val="806611456"/>
                  </a:ext>
                </a:extLst>
              </a:tr>
              <a:tr h="359229">
                <a:tc>
                  <a:txBody>
                    <a:bodyPr/>
                    <a:lstStyle/>
                    <a:p>
                      <a:r>
                        <a:rPr lang="en-US" sz="1600" dirty="0"/>
                        <a:t>Red Blend</a:t>
                      </a:r>
                    </a:p>
                  </a:txBody>
                  <a:tcPr/>
                </a:tc>
                <a:tc>
                  <a:txBody>
                    <a:bodyPr/>
                    <a:lstStyle/>
                    <a:p>
                      <a:r>
                        <a:rPr lang="en-US" dirty="0"/>
                        <a:t>5.93</a:t>
                      </a:r>
                    </a:p>
                  </a:txBody>
                  <a:tcPr/>
                </a:tc>
                <a:extLst>
                  <a:ext uri="{0D108BD9-81ED-4DB2-BD59-A6C34878D82A}">
                    <a16:rowId xmlns:a16="http://schemas.microsoft.com/office/drawing/2014/main" val="1495226449"/>
                  </a:ext>
                </a:extLst>
              </a:tr>
              <a:tr h="359229">
                <a:tc>
                  <a:txBody>
                    <a:bodyPr/>
                    <a:lstStyle/>
                    <a:p>
                      <a:r>
                        <a:rPr lang="en-US" sz="1600" dirty="0"/>
                        <a:t>Syrah</a:t>
                      </a:r>
                    </a:p>
                  </a:txBody>
                  <a:tcPr/>
                </a:tc>
                <a:tc>
                  <a:txBody>
                    <a:bodyPr/>
                    <a:lstStyle/>
                    <a:p>
                      <a:r>
                        <a:rPr lang="en-US" dirty="0"/>
                        <a:t>6.01</a:t>
                      </a:r>
                    </a:p>
                  </a:txBody>
                  <a:tcPr/>
                </a:tc>
                <a:extLst>
                  <a:ext uri="{0D108BD9-81ED-4DB2-BD59-A6C34878D82A}">
                    <a16:rowId xmlns:a16="http://schemas.microsoft.com/office/drawing/2014/main" val="1423213119"/>
                  </a:ext>
                </a:extLst>
              </a:tr>
              <a:tr h="359229">
                <a:tc>
                  <a:txBody>
                    <a:bodyPr/>
                    <a:lstStyle/>
                    <a:p>
                      <a:r>
                        <a:rPr lang="en-US" sz="1600" dirty="0" err="1"/>
                        <a:t>Nebiolo</a:t>
                      </a:r>
                      <a:endParaRPr lang="en-US" sz="1600" dirty="0"/>
                    </a:p>
                  </a:txBody>
                  <a:tcPr/>
                </a:tc>
                <a:tc>
                  <a:txBody>
                    <a:bodyPr/>
                    <a:lstStyle/>
                    <a:p>
                      <a:r>
                        <a:rPr lang="en-US" dirty="0"/>
                        <a:t>7.13</a:t>
                      </a:r>
                    </a:p>
                  </a:txBody>
                  <a:tcPr/>
                </a:tc>
                <a:extLst>
                  <a:ext uri="{0D108BD9-81ED-4DB2-BD59-A6C34878D82A}">
                    <a16:rowId xmlns:a16="http://schemas.microsoft.com/office/drawing/2014/main" val="3687474453"/>
                  </a:ext>
                </a:extLst>
              </a:tr>
              <a:tr h="359229">
                <a:tc>
                  <a:txBody>
                    <a:bodyPr/>
                    <a:lstStyle/>
                    <a:p>
                      <a:r>
                        <a:rPr lang="en-US" sz="1600" dirty="0" err="1"/>
                        <a:t>Mourvedre</a:t>
                      </a:r>
                      <a:endParaRPr lang="en-US" sz="1600" dirty="0"/>
                    </a:p>
                  </a:txBody>
                  <a:tcPr/>
                </a:tc>
                <a:tc>
                  <a:txBody>
                    <a:bodyPr/>
                    <a:lstStyle/>
                    <a:p>
                      <a:r>
                        <a:rPr lang="en-US" dirty="0"/>
                        <a:t>5.94</a:t>
                      </a:r>
                    </a:p>
                  </a:txBody>
                  <a:tcPr/>
                </a:tc>
                <a:extLst>
                  <a:ext uri="{0D108BD9-81ED-4DB2-BD59-A6C34878D82A}">
                    <a16:rowId xmlns:a16="http://schemas.microsoft.com/office/drawing/2014/main" val="353533127"/>
                  </a:ext>
                </a:extLst>
              </a:tr>
              <a:tr h="359229">
                <a:tc>
                  <a:txBody>
                    <a:bodyPr/>
                    <a:lstStyle/>
                    <a:p>
                      <a:r>
                        <a:rPr lang="en-US" sz="1600" dirty="0"/>
                        <a:t>Grenache Blend</a:t>
                      </a:r>
                    </a:p>
                  </a:txBody>
                  <a:tcPr/>
                </a:tc>
                <a:tc>
                  <a:txBody>
                    <a:bodyPr/>
                    <a:lstStyle/>
                    <a:p>
                      <a:r>
                        <a:rPr lang="en-US" dirty="0"/>
                        <a:t>10.47</a:t>
                      </a:r>
                    </a:p>
                  </a:txBody>
                  <a:tcPr/>
                </a:tc>
                <a:extLst>
                  <a:ext uri="{0D108BD9-81ED-4DB2-BD59-A6C34878D82A}">
                    <a16:rowId xmlns:a16="http://schemas.microsoft.com/office/drawing/2014/main" val="1178322595"/>
                  </a:ext>
                </a:extLst>
              </a:tr>
              <a:tr h="359229">
                <a:tc>
                  <a:txBody>
                    <a:bodyPr/>
                    <a:lstStyle/>
                    <a:p>
                      <a:r>
                        <a:rPr lang="en-US" sz="1600" dirty="0"/>
                        <a:t>Garnacha</a:t>
                      </a:r>
                    </a:p>
                  </a:txBody>
                  <a:tcPr/>
                </a:tc>
                <a:tc>
                  <a:txBody>
                    <a:bodyPr/>
                    <a:lstStyle/>
                    <a:p>
                      <a:r>
                        <a:rPr lang="en-US" dirty="0"/>
                        <a:t>8.78</a:t>
                      </a:r>
                    </a:p>
                  </a:txBody>
                  <a:tcPr/>
                </a:tc>
                <a:extLst>
                  <a:ext uri="{0D108BD9-81ED-4DB2-BD59-A6C34878D82A}">
                    <a16:rowId xmlns:a16="http://schemas.microsoft.com/office/drawing/2014/main" val="910898551"/>
                  </a:ext>
                </a:extLst>
              </a:tr>
              <a:tr h="359229">
                <a:tc>
                  <a:txBody>
                    <a:bodyPr/>
                    <a:lstStyle/>
                    <a:p>
                      <a:r>
                        <a:rPr lang="en-US" sz="1600" dirty="0" err="1"/>
                        <a:t>Blaufrankisch</a:t>
                      </a:r>
                      <a:endParaRPr lang="en-US" sz="1600" dirty="0"/>
                    </a:p>
                  </a:txBody>
                  <a:tcPr/>
                </a:tc>
                <a:tc>
                  <a:txBody>
                    <a:bodyPr/>
                    <a:lstStyle/>
                    <a:p>
                      <a:r>
                        <a:rPr lang="en-US" dirty="0"/>
                        <a:t>7.06</a:t>
                      </a:r>
                    </a:p>
                  </a:txBody>
                  <a:tcPr/>
                </a:tc>
                <a:extLst>
                  <a:ext uri="{0D108BD9-81ED-4DB2-BD59-A6C34878D82A}">
                    <a16:rowId xmlns:a16="http://schemas.microsoft.com/office/drawing/2014/main" val="2548847140"/>
                  </a:ext>
                </a:extLst>
              </a:tr>
              <a:tr h="359229">
                <a:tc>
                  <a:txBody>
                    <a:bodyPr/>
                    <a:lstStyle/>
                    <a:p>
                      <a:r>
                        <a:rPr lang="en-US" sz="1600" dirty="0"/>
                        <a:t>Claret</a:t>
                      </a:r>
                    </a:p>
                  </a:txBody>
                  <a:tcPr/>
                </a:tc>
                <a:tc>
                  <a:txBody>
                    <a:bodyPr/>
                    <a:lstStyle/>
                    <a:p>
                      <a:r>
                        <a:rPr lang="en-US" dirty="0"/>
                        <a:t>9.39</a:t>
                      </a:r>
                    </a:p>
                  </a:txBody>
                  <a:tcPr/>
                </a:tc>
                <a:extLst>
                  <a:ext uri="{0D108BD9-81ED-4DB2-BD59-A6C34878D82A}">
                    <a16:rowId xmlns:a16="http://schemas.microsoft.com/office/drawing/2014/main" val="3411279939"/>
                  </a:ext>
                </a:extLst>
              </a:tr>
              <a:tr h="359229">
                <a:tc>
                  <a:txBody>
                    <a:bodyPr/>
                    <a:lstStyle/>
                    <a:p>
                      <a:r>
                        <a:rPr lang="en-US" sz="1600" dirty="0" err="1"/>
                        <a:t>Carigeen</a:t>
                      </a:r>
                      <a:endParaRPr lang="en-US" sz="1600" dirty="0"/>
                    </a:p>
                  </a:txBody>
                  <a:tcPr/>
                </a:tc>
                <a:tc>
                  <a:txBody>
                    <a:bodyPr/>
                    <a:lstStyle/>
                    <a:p>
                      <a:r>
                        <a:rPr lang="en-US" dirty="0"/>
                        <a:t>8.85</a:t>
                      </a:r>
                    </a:p>
                  </a:txBody>
                  <a:tcPr/>
                </a:tc>
                <a:extLst>
                  <a:ext uri="{0D108BD9-81ED-4DB2-BD59-A6C34878D82A}">
                    <a16:rowId xmlns:a16="http://schemas.microsoft.com/office/drawing/2014/main" val="2983376577"/>
                  </a:ext>
                </a:extLst>
              </a:tr>
              <a:tr h="359229">
                <a:tc>
                  <a:txBody>
                    <a:bodyPr/>
                    <a:lstStyle/>
                    <a:p>
                      <a:r>
                        <a:rPr lang="en-US" sz="1600" dirty="0"/>
                        <a:t>Friulano</a:t>
                      </a:r>
                    </a:p>
                  </a:txBody>
                  <a:tcPr/>
                </a:tc>
                <a:tc>
                  <a:txBody>
                    <a:bodyPr/>
                    <a:lstStyle/>
                    <a:p>
                      <a:r>
                        <a:rPr lang="en-US" dirty="0"/>
                        <a:t>8.74</a:t>
                      </a:r>
                    </a:p>
                  </a:txBody>
                  <a:tcPr/>
                </a:tc>
                <a:extLst>
                  <a:ext uri="{0D108BD9-81ED-4DB2-BD59-A6C34878D82A}">
                    <a16:rowId xmlns:a16="http://schemas.microsoft.com/office/drawing/2014/main" val="13549510"/>
                  </a:ext>
                </a:extLst>
              </a:tr>
            </a:tbl>
          </a:graphicData>
        </a:graphic>
      </p:graphicFrame>
    </p:spTree>
    <p:extLst>
      <p:ext uri="{BB962C8B-B14F-4D97-AF65-F5344CB8AC3E}">
        <p14:creationId xmlns:p14="http://schemas.microsoft.com/office/powerpoint/2010/main" val="11263551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1894</TotalTime>
  <Words>1052</Words>
  <Application>Microsoft Macintosh PowerPoint</Application>
  <PresentationFormat>Widescreen</PresentationFormat>
  <Paragraphs>118</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 MT</vt:lpstr>
      <vt:lpstr>Wingdings 2</vt:lpstr>
      <vt:lpstr>Dividend</vt:lpstr>
      <vt:lpstr>Wine &amp; Dine: Predicting wine and doing just fine</vt:lpstr>
      <vt:lpstr>overview</vt:lpstr>
      <vt:lpstr>Wine: the basics and how to (properly) taste it</vt:lpstr>
      <vt:lpstr>About the data</vt:lpstr>
      <vt:lpstr>So, what’s the problem?</vt:lpstr>
      <vt:lpstr>Methods</vt:lpstr>
      <vt:lpstr>Methods</vt:lpstr>
      <vt:lpstr>results</vt:lpstr>
      <vt:lpstr>PowerPoint Presentation</vt:lpstr>
      <vt:lpstr>A good Grenache blend (in case you were wondering)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&amp; Dine: Predicting wine and doing just fine</dc:title>
  <dc:creator>Macie Hanneken</dc:creator>
  <cp:lastModifiedBy>Macie Hanneken</cp:lastModifiedBy>
  <cp:revision>24</cp:revision>
  <dcterms:created xsi:type="dcterms:W3CDTF">2018-11-28T03:20:31Z</dcterms:created>
  <dcterms:modified xsi:type="dcterms:W3CDTF">2018-11-30T17:48:55Z</dcterms:modified>
</cp:coreProperties>
</file>