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9" r:id="rId3"/>
    <p:sldId id="260" r:id="rId4"/>
    <p:sldId id="265" r:id="rId5"/>
    <p:sldId id="263" r:id="rId6"/>
    <p:sldId id="267" r:id="rId7"/>
    <p:sldId id="268" r:id="rId8"/>
    <p:sldId id="269" r:id="rId9"/>
    <p:sldId id="270" r:id="rId10"/>
    <p:sldId id="271" r:id="rId11"/>
    <p:sldId id="272" r:id="rId12"/>
    <p:sldId id="273" r:id="rId13"/>
    <p:sldId id="266"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Blaszczyk" initials="MB" lastIdx="1" clrIdx="0">
    <p:extLst>
      <p:ext uri="{19B8F6BF-5375-455C-9EA6-DF929625EA0E}">
        <p15:presenceInfo xmlns:p15="http://schemas.microsoft.com/office/powerpoint/2012/main" userId="f7eb7df4c9ac33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9561" autoAdjust="0"/>
  </p:normalViewPr>
  <p:slideViewPr>
    <p:cSldViewPr snapToGrid="0">
      <p:cViewPr varScale="1">
        <p:scale>
          <a:sx n="75" d="100"/>
          <a:sy n="75"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9E984-19D9-45A6-93C5-EB225FA4BAB5}"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95580-4495-42ED-B8EE-8546D40E1254}" type="slidenum">
              <a:rPr lang="en-US" smtClean="0"/>
              <a:t>‹#›</a:t>
            </a:fld>
            <a:endParaRPr lang="en-US"/>
          </a:p>
        </p:txBody>
      </p:sp>
    </p:spTree>
    <p:extLst>
      <p:ext uri="{BB962C8B-B14F-4D97-AF65-F5344CB8AC3E}">
        <p14:creationId xmlns:p14="http://schemas.microsoft.com/office/powerpoint/2010/main" val="276244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Gadka o szeregach czasowych, ze zagadnienie polega na ocenianiu prawdopodobienstwa zemdlenia w czasie rzeczywistym, ze dane pochodza z maszyny z poprzedniego slajdu, jest to wykres cisnienia krwi oraz liczba uderzen serca na minute, ze do testow uzywam sieci rekurencyjnych typu GRU, LSTM, autoenkoderow, gaussian mixture models.</a:t>
            </a:r>
            <a:endParaRPr lang="en-US" dirty="0"/>
          </a:p>
        </p:txBody>
      </p:sp>
      <p:sp>
        <p:nvSpPr>
          <p:cNvPr id="4" name="Slide Number Placeholder 3"/>
          <p:cNvSpPr>
            <a:spLocks noGrp="1"/>
          </p:cNvSpPr>
          <p:nvPr>
            <p:ph type="sldNum" sz="quarter" idx="5"/>
          </p:nvPr>
        </p:nvSpPr>
        <p:spPr/>
        <p:txBody>
          <a:bodyPr/>
          <a:lstStyle/>
          <a:p>
            <a:fld id="{ED395580-4495-42ED-B8EE-8546D40E1254}" type="slidenum">
              <a:rPr lang="en-US" smtClean="0"/>
              <a:t>2</a:t>
            </a:fld>
            <a:endParaRPr lang="en-US"/>
          </a:p>
        </p:txBody>
      </p:sp>
    </p:spTree>
    <p:extLst>
      <p:ext uri="{BB962C8B-B14F-4D97-AF65-F5344CB8AC3E}">
        <p14:creationId xmlns:p14="http://schemas.microsoft.com/office/powerpoint/2010/main" val="2045902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Gadka o analize tekstu, ze dane to opisy zalecen dla pacjenta oraz leki przepisane, ze raczej jest to sprawa drugorzedna, jedyny pomysl ktory na razie jest to sprobowac wykorzystac model jezykowy typu USE, BERT aby sprawdzic jak nazwa jakiegos leku jest daleko od slowa mdlec?, malo danych</a:t>
            </a:r>
            <a:endParaRPr lang="en-US" dirty="0"/>
          </a:p>
        </p:txBody>
      </p:sp>
      <p:sp>
        <p:nvSpPr>
          <p:cNvPr id="4" name="Slide Number Placeholder 3"/>
          <p:cNvSpPr>
            <a:spLocks noGrp="1"/>
          </p:cNvSpPr>
          <p:nvPr>
            <p:ph type="sldNum" sz="quarter" idx="5"/>
          </p:nvPr>
        </p:nvSpPr>
        <p:spPr/>
        <p:txBody>
          <a:bodyPr/>
          <a:lstStyle/>
          <a:p>
            <a:fld id="{ED395580-4495-42ED-B8EE-8546D40E1254}" type="slidenum">
              <a:rPr lang="en-US" smtClean="0"/>
              <a:t>3</a:t>
            </a:fld>
            <a:endParaRPr lang="en-US"/>
          </a:p>
        </p:txBody>
      </p:sp>
    </p:spTree>
    <p:extLst>
      <p:ext uri="{BB962C8B-B14F-4D97-AF65-F5344CB8AC3E}">
        <p14:creationId xmlns:p14="http://schemas.microsoft.com/office/powerpoint/2010/main" val="381604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Lstm wymagaja na wejsciu da</a:t>
            </a:r>
            <a:endParaRPr lang="en-US" dirty="0"/>
          </a:p>
        </p:txBody>
      </p:sp>
      <p:sp>
        <p:nvSpPr>
          <p:cNvPr id="4" name="Slide Number Placeholder 3"/>
          <p:cNvSpPr>
            <a:spLocks noGrp="1"/>
          </p:cNvSpPr>
          <p:nvPr>
            <p:ph type="sldNum" sz="quarter" idx="5"/>
          </p:nvPr>
        </p:nvSpPr>
        <p:spPr/>
        <p:txBody>
          <a:bodyPr/>
          <a:lstStyle/>
          <a:p>
            <a:fld id="{ED395580-4495-42ED-B8EE-8546D40E1254}" type="slidenum">
              <a:rPr lang="en-US" smtClean="0"/>
              <a:t>4</a:t>
            </a:fld>
            <a:endParaRPr lang="en-US"/>
          </a:p>
        </p:txBody>
      </p:sp>
    </p:spTree>
    <p:extLst>
      <p:ext uri="{BB962C8B-B14F-4D97-AF65-F5344CB8AC3E}">
        <p14:creationId xmlns:p14="http://schemas.microsoft.com/office/powerpoint/2010/main" val="20285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5A09-7E66-4F92-A1A7-13C616CF43CD}"/>
              </a:ext>
            </a:extLst>
          </p:cNvPr>
          <p:cNvSpPr>
            <a:spLocks noGrp="1"/>
          </p:cNvSpPr>
          <p:nvPr>
            <p:ph type="ctrTitle"/>
          </p:nvPr>
        </p:nvSpPr>
        <p:spPr/>
        <p:txBody>
          <a:bodyPr/>
          <a:lstStyle/>
          <a:p>
            <a:pPr algn="ctr"/>
            <a:r>
              <a:rPr lang="pl-PL" sz="4800" dirty="0"/>
              <a:t>Falls prediction with NLP and TSA techniques</a:t>
            </a:r>
            <a:endParaRPr lang="en-US" sz="4800" dirty="0"/>
          </a:p>
        </p:txBody>
      </p:sp>
      <p:sp>
        <p:nvSpPr>
          <p:cNvPr id="3" name="Subtitle 2">
            <a:extLst>
              <a:ext uri="{FF2B5EF4-FFF2-40B4-BE49-F238E27FC236}">
                <a16:creationId xmlns:a16="http://schemas.microsoft.com/office/drawing/2014/main" id="{FF356B64-A162-40F2-8A5A-E28CAE412046}"/>
              </a:ext>
            </a:extLst>
          </p:cNvPr>
          <p:cNvSpPr>
            <a:spLocks noGrp="1"/>
          </p:cNvSpPr>
          <p:nvPr>
            <p:ph type="subTitle" idx="1"/>
          </p:nvPr>
        </p:nvSpPr>
        <p:spPr/>
        <p:txBody>
          <a:bodyPr/>
          <a:lstStyle/>
          <a:p>
            <a:r>
              <a:rPr lang="pl-PL" dirty="0"/>
              <a:t>Maciej Błaszczyk</a:t>
            </a:r>
          </a:p>
          <a:p>
            <a:r>
              <a:rPr lang="pl-PL" dirty="0"/>
              <a:t>Opiekun: </a:t>
            </a:r>
            <a:r>
              <a:rPr lang="en-US" dirty="0" err="1"/>
              <a:t>dr</a:t>
            </a:r>
            <a:r>
              <a:rPr lang="en-US" dirty="0"/>
              <a:t> in</a:t>
            </a:r>
            <a:r>
              <a:rPr lang="pl-PL" dirty="0"/>
              <a:t>ż. Maciej Wielgosz</a:t>
            </a:r>
            <a:endParaRPr lang="en-US" dirty="0"/>
          </a:p>
        </p:txBody>
      </p:sp>
    </p:spTree>
    <p:extLst>
      <p:ext uri="{BB962C8B-B14F-4D97-AF65-F5344CB8AC3E}">
        <p14:creationId xmlns:p14="http://schemas.microsoft.com/office/powerpoint/2010/main" val="379121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DCB7E7-F2D3-4408-A90B-45328B1BB268}"/>
              </a:ext>
            </a:extLst>
          </p:cNvPr>
          <p:cNvSpPr>
            <a:spLocks noGrp="1"/>
          </p:cNvSpPr>
          <p:nvPr>
            <p:ph type="title"/>
          </p:nvPr>
        </p:nvSpPr>
        <p:spPr>
          <a:xfrm>
            <a:off x="677334" y="349278"/>
            <a:ext cx="8596668" cy="1320800"/>
          </a:xfrm>
        </p:spPr>
        <p:txBody>
          <a:bodyPr>
            <a:normAutofit/>
          </a:bodyPr>
          <a:lstStyle/>
          <a:p>
            <a:pPr algn="ctr"/>
            <a:r>
              <a:rPr lang="pl-PL" dirty="0"/>
              <a:t>Prezentacja i ocena rozwiązania</a:t>
            </a:r>
            <a:br>
              <a:rPr lang="pl-PL" dirty="0"/>
            </a:br>
            <a:r>
              <a:rPr lang="pl-PL" sz="1600" dirty="0"/>
              <a:t>3. Variational Recurrent Auto-Encoder(VRAE) + podział danych na interwały.</a:t>
            </a:r>
            <a:endParaRPr lang="en-US" sz="1600" dirty="0"/>
          </a:p>
        </p:txBody>
      </p:sp>
      <p:sp>
        <p:nvSpPr>
          <p:cNvPr id="8" name="Content Placeholder 7">
            <a:extLst>
              <a:ext uri="{FF2B5EF4-FFF2-40B4-BE49-F238E27FC236}">
                <a16:creationId xmlns:a16="http://schemas.microsoft.com/office/drawing/2014/main" id="{79C0FDC4-EB3F-414C-8637-691B5F802FFE}"/>
              </a:ext>
            </a:extLst>
          </p:cNvPr>
          <p:cNvSpPr>
            <a:spLocks noGrp="1"/>
          </p:cNvSpPr>
          <p:nvPr>
            <p:ph idx="1"/>
          </p:nvPr>
        </p:nvSpPr>
        <p:spPr>
          <a:xfrm>
            <a:off x="677334" y="1420305"/>
            <a:ext cx="8596668" cy="4316257"/>
          </a:xfrm>
        </p:spPr>
        <p:txBody>
          <a:bodyPr>
            <a:normAutofit/>
          </a:bodyPr>
          <a:lstStyle/>
          <a:p>
            <a:r>
              <a:rPr lang="pl-PL" sz="1400" dirty="0"/>
              <a:t>Wady: model uczy się średniej wartości podanego interwału, a nie jego trendu. Sam eutoenkoder służy tylko do redukcji wymiarowości, potrzebny jest jeszcze klasyfikator. </a:t>
            </a:r>
          </a:p>
        </p:txBody>
      </p:sp>
      <p:pic>
        <p:nvPicPr>
          <p:cNvPr id="2" name="Picture 1">
            <a:extLst>
              <a:ext uri="{FF2B5EF4-FFF2-40B4-BE49-F238E27FC236}">
                <a16:creationId xmlns:a16="http://schemas.microsoft.com/office/drawing/2014/main" id="{2C27DBFC-3B1B-4055-975F-F1A140EED1A6}"/>
              </a:ext>
            </a:extLst>
          </p:cNvPr>
          <p:cNvPicPr>
            <a:picLocks noChangeAspect="1"/>
          </p:cNvPicPr>
          <p:nvPr/>
        </p:nvPicPr>
        <p:blipFill>
          <a:blip r:embed="rId2"/>
          <a:stretch>
            <a:fillRect/>
          </a:stretch>
        </p:blipFill>
        <p:spPr>
          <a:xfrm>
            <a:off x="1328182" y="1979835"/>
            <a:ext cx="7074137" cy="4827754"/>
          </a:xfrm>
          <a:prstGeom prst="rect">
            <a:avLst/>
          </a:prstGeom>
        </p:spPr>
      </p:pic>
    </p:spTree>
    <p:extLst>
      <p:ext uri="{BB962C8B-B14F-4D97-AF65-F5344CB8AC3E}">
        <p14:creationId xmlns:p14="http://schemas.microsoft.com/office/powerpoint/2010/main" val="267683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DCB7E7-F2D3-4408-A90B-45328B1BB268}"/>
              </a:ext>
            </a:extLst>
          </p:cNvPr>
          <p:cNvSpPr>
            <a:spLocks noGrp="1"/>
          </p:cNvSpPr>
          <p:nvPr>
            <p:ph type="title"/>
          </p:nvPr>
        </p:nvSpPr>
        <p:spPr>
          <a:xfrm>
            <a:off x="677334" y="349278"/>
            <a:ext cx="8596668" cy="1320800"/>
          </a:xfrm>
        </p:spPr>
        <p:txBody>
          <a:bodyPr>
            <a:normAutofit/>
          </a:bodyPr>
          <a:lstStyle/>
          <a:p>
            <a:pPr algn="ctr"/>
            <a:r>
              <a:rPr lang="pl-PL" dirty="0"/>
              <a:t>Prezentacja i ocena rozwiązania</a:t>
            </a:r>
            <a:br>
              <a:rPr lang="pl-PL" dirty="0"/>
            </a:br>
            <a:r>
              <a:rPr lang="pl-PL" sz="1600" dirty="0"/>
              <a:t>4. Variational Recurrent Auto-Encoder(VRAE) + downsampling.</a:t>
            </a:r>
            <a:br>
              <a:rPr lang="pl-PL" sz="1600" dirty="0"/>
            </a:br>
            <a:endParaRPr lang="en-US" sz="1600" dirty="0"/>
          </a:p>
        </p:txBody>
      </p:sp>
      <p:sp>
        <p:nvSpPr>
          <p:cNvPr id="8" name="Content Placeholder 7">
            <a:extLst>
              <a:ext uri="{FF2B5EF4-FFF2-40B4-BE49-F238E27FC236}">
                <a16:creationId xmlns:a16="http://schemas.microsoft.com/office/drawing/2014/main" id="{79C0FDC4-EB3F-414C-8637-691B5F802FFE}"/>
              </a:ext>
            </a:extLst>
          </p:cNvPr>
          <p:cNvSpPr>
            <a:spLocks noGrp="1"/>
          </p:cNvSpPr>
          <p:nvPr>
            <p:ph idx="1"/>
          </p:nvPr>
        </p:nvSpPr>
        <p:spPr>
          <a:xfrm>
            <a:off x="677334" y="1420305"/>
            <a:ext cx="8596668" cy="4316257"/>
          </a:xfrm>
        </p:spPr>
        <p:txBody>
          <a:bodyPr>
            <a:normAutofit/>
          </a:bodyPr>
          <a:lstStyle/>
          <a:p>
            <a:r>
              <a:rPr lang="pl-PL" sz="1400" dirty="0"/>
              <a:t>Zalety: Interpretowalność modelu.</a:t>
            </a:r>
          </a:p>
        </p:txBody>
      </p:sp>
      <p:pic>
        <p:nvPicPr>
          <p:cNvPr id="2" name="Picture 1">
            <a:extLst>
              <a:ext uri="{FF2B5EF4-FFF2-40B4-BE49-F238E27FC236}">
                <a16:creationId xmlns:a16="http://schemas.microsoft.com/office/drawing/2014/main" id="{52348D69-21D5-493B-9465-72B22EB20F17}"/>
              </a:ext>
            </a:extLst>
          </p:cNvPr>
          <p:cNvPicPr>
            <a:picLocks noChangeAspect="1"/>
          </p:cNvPicPr>
          <p:nvPr/>
        </p:nvPicPr>
        <p:blipFill>
          <a:blip r:embed="rId2"/>
          <a:stretch>
            <a:fillRect/>
          </a:stretch>
        </p:blipFill>
        <p:spPr>
          <a:xfrm>
            <a:off x="102164" y="2186683"/>
            <a:ext cx="5631668" cy="3726503"/>
          </a:xfrm>
          <a:prstGeom prst="rect">
            <a:avLst/>
          </a:prstGeom>
        </p:spPr>
      </p:pic>
      <p:pic>
        <p:nvPicPr>
          <p:cNvPr id="3" name="Picture 2">
            <a:extLst>
              <a:ext uri="{FF2B5EF4-FFF2-40B4-BE49-F238E27FC236}">
                <a16:creationId xmlns:a16="http://schemas.microsoft.com/office/drawing/2014/main" id="{A09E8407-FF41-4EFF-B1E3-0321FF828FAD}"/>
              </a:ext>
            </a:extLst>
          </p:cNvPr>
          <p:cNvPicPr>
            <a:picLocks noChangeAspect="1"/>
          </p:cNvPicPr>
          <p:nvPr/>
        </p:nvPicPr>
        <p:blipFill>
          <a:blip r:embed="rId3"/>
          <a:stretch>
            <a:fillRect/>
          </a:stretch>
        </p:blipFill>
        <p:spPr>
          <a:xfrm>
            <a:off x="5662017" y="2201924"/>
            <a:ext cx="5639289" cy="3711262"/>
          </a:xfrm>
          <a:prstGeom prst="rect">
            <a:avLst/>
          </a:prstGeom>
        </p:spPr>
      </p:pic>
    </p:spTree>
    <p:extLst>
      <p:ext uri="{BB962C8B-B14F-4D97-AF65-F5344CB8AC3E}">
        <p14:creationId xmlns:p14="http://schemas.microsoft.com/office/powerpoint/2010/main" val="593371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DCB7E7-F2D3-4408-A90B-45328B1BB268}"/>
              </a:ext>
            </a:extLst>
          </p:cNvPr>
          <p:cNvSpPr>
            <a:spLocks noGrp="1"/>
          </p:cNvSpPr>
          <p:nvPr>
            <p:ph type="title"/>
          </p:nvPr>
        </p:nvSpPr>
        <p:spPr>
          <a:xfrm>
            <a:off x="677334" y="349278"/>
            <a:ext cx="8596668" cy="1320800"/>
          </a:xfrm>
        </p:spPr>
        <p:txBody>
          <a:bodyPr>
            <a:normAutofit/>
          </a:bodyPr>
          <a:lstStyle/>
          <a:p>
            <a:pPr algn="ctr"/>
            <a:r>
              <a:rPr lang="pl-PL" dirty="0"/>
              <a:t>Prezentacja i ocena rozwiązania</a:t>
            </a:r>
            <a:br>
              <a:rPr lang="pl-PL" dirty="0"/>
            </a:br>
            <a:r>
              <a:rPr lang="pl-PL" sz="1600" dirty="0"/>
              <a:t>4. Variational Recurrent Auto-Encoder(VRAE) + downsampling.</a:t>
            </a:r>
            <a:endParaRPr lang="en-US" sz="1600" dirty="0"/>
          </a:p>
        </p:txBody>
      </p:sp>
      <p:sp>
        <p:nvSpPr>
          <p:cNvPr id="8" name="Content Placeholder 7">
            <a:extLst>
              <a:ext uri="{FF2B5EF4-FFF2-40B4-BE49-F238E27FC236}">
                <a16:creationId xmlns:a16="http://schemas.microsoft.com/office/drawing/2014/main" id="{79C0FDC4-EB3F-414C-8637-691B5F802FFE}"/>
              </a:ext>
            </a:extLst>
          </p:cNvPr>
          <p:cNvSpPr>
            <a:spLocks noGrp="1"/>
          </p:cNvSpPr>
          <p:nvPr>
            <p:ph idx="1"/>
          </p:nvPr>
        </p:nvSpPr>
        <p:spPr>
          <a:xfrm>
            <a:off x="677334" y="1420305"/>
            <a:ext cx="8596668" cy="4316257"/>
          </a:xfrm>
        </p:spPr>
        <p:txBody>
          <a:bodyPr>
            <a:normAutofit/>
          </a:bodyPr>
          <a:lstStyle/>
          <a:p>
            <a:r>
              <a:rPr lang="pl-PL" sz="1400" dirty="0"/>
              <a:t>Wady: Model nie pasuje do sytuacji rzeczywistej. Uczy się średniej wartości podanego interwału, a nie jego trendu. Sam eutoenkoder służy tylko do redukcji wymiarowości, potrzebny jest jeszcze klasyfikator. </a:t>
            </a:r>
          </a:p>
        </p:txBody>
      </p:sp>
      <p:pic>
        <p:nvPicPr>
          <p:cNvPr id="2" name="Picture 1">
            <a:extLst>
              <a:ext uri="{FF2B5EF4-FFF2-40B4-BE49-F238E27FC236}">
                <a16:creationId xmlns:a16="http://schemas.microsoft.com/office/drawing/2014/main" id="{4AE49CD4-B622-4C2E-AA6A-6326217B34C7}"/>
              </a:ext>
            </a:extLst>
          </p:cNvPr>
          <p:cNvPicPr>
            <a:picLocks noChangeAspect="1"/>
          </p:cNvPicPr>
          <p:nvPr/>
        </p:nvPicPr>
        <p:blipFill>
          <a:blip r:embed="rId2"/>
          <a:stretch>
            <a:fillRect/>
          </a:stretch>
        </p:blipFill>
        <p:spPr>
          <a:xfrm>
            <a:off x="1687518" y="2195396"/>
            <a:ext cx="6576300" cy="4465726"/>
          </a:xfrm>
          <a:prstGeom prst="rect">
            <a:avLst/>
          </a:prstGeom>
        </p:spPr>
      </p:pic>
    </p:spTree>
    <p:extLst>
      <p:ext uri="{BB962C8B-B14F-4D97-AF65-F5344CB8AC3E}">
        <p14:creationId xmlns:p14="http://schemas.microsoft.com/office/powerpoint/2010/main" val="59689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5C7E-1D74-4A7B-A459-344973AC3BA6}"/>
              </a:ext>
            </a:extLst>
          </p:cNvPr>
          <p:cNvSpPr>
            <a:spLocks noGrp="1"/>
          </p:cNvSpPr>
          <p:nvPr>
            <p:ph type="title"/>
          </p:nvPr>
        </p:nvSpPr>
        <p:spPr/>
        <p:txBody>
          <a:bodyPr/>
          <a:lstStyle/>
          <a:p>
            <a:pPr algn="ctr"/>
            <a:r>
              <a:rPr lang="pl-PL" dirty="0"/>
              <a:t>Podsumowanie i wnioski</a:t>
            </a:r>
            <a:endParaRPr lang="en-US" dirty="0"/>
          </a:p>
        </p:txBody>
      </p:sp>
      <p:sp>
        <p:nvSpPr>
          <p:cNvPr id="3" name="Content Placeholder 2">
            <a:extLst>
              <a:ext uri="{FF2B5EF4-FFF2-40B4-BE49-F238E27FC236}">
                <a16:creationId xmlns:a16="http://schemas.microsoft.com/office/drawing/2014/main" id="{C2C169EF-1A7E-46CB-8C42-B5FB8FB737B5}"/>
              </a:ext>
            </a:extLst>
          </p:cNvPr>
          <p:cNvSpPr>
            <a:spLocks noGrp="1"/>
          </p:cNvSpPr>
          <p:nvPr>
            <p:ph idx="1"/>
          </p:nvPr>
        </p:nvSpPr>
        <p:spPr/>
        <p:txBody>
          <a:bodyPr>
            <a:normAutofit/>
          </a:bodyPr>
          <a:lstStyle/>
          <a:p>
            <a:r>
              <a:rPr lang="pl-PL" dirty="0"/>
              <a:t>Downsampling okazał się nietrafionym pomysłem.</a:t>
            </a:r>
          </a:p>
          <a:p>
            <a:r>
              <a:rPr lang="pl-PL" dirty="0"/>
              <a:t>Interwały wydają się uzasadnione z punktu widzenia rzeczywistego wdrożenia modelu.</a:t>
            </a:r>
          </a:p>
          <a:p>
            <a:r>
              <a:rPr lang="pl-PL" dirty="0"/>
              <a:t>Sieci neuronowe pozwalają na w miarę skuteczne określanie zagrożenia zemdlenia.</a:t>
            </a:r>
          </a:p>
          <a:p>
            <a:r>
              <a:rPr lang="pl-PL" dirty="0"/>
              <a:t>Biorąc pod uwagę, że LSTM nie jest bardzo zaawansowaną architekturą dalsza eksploracja może przynieść poprawienie wyników</a:t>
            </a:r>
          </a:p>
          <a:p>
            <a:r>
              <a:rPr lang="pl-PL" dirty="0"/>
              <a:t>Autoenkoder redukował dane do 2 wymiarów, możliwe, że zwiększenie wymiarowości warstwy kodującej do np. 20 i wizualizacja za pomocą algorytmów takich jak PCA/TSNE pozwoli uzyskać jednocześnie skuteczny i interpretowalny model.</a:t>
            </a:r>
          </a:p>
          <a:p>
            <a:endParaRPr lang="pl-PL" dirty="0"/>
          </a:p>
          <a:p>
            <a:endParaRPr lang="pl-PL" dirty="0"/>
          </a:p>
          <a:p>
            <a:endParaRPr lang="en-US" dirty="0"/>
          </a:p>
        </p:txBody>
      </p:sp>
    </p:spTree>
    <p:extLst>
      <p:ext uri="{BB962C8B-B14F-4D97-AF65-F5344CB8AC3E}">
        <p14:creationId xmlns:p14="http://schemas.microsoft.com/office/powerpoint/2010/main" val="1399474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5C7E-1D74-4A7B-A459-344973AC3BA6}"/>
              </a:ext>
            </a:extLst>
          </p:cNvPr>
          <p:cNvSpPr>
            <a:spLocks noGrp="1"/>
          </p:cNvSpPr>
          <p:nvPr>
            <p:ph type="title"/>
          </p:nvPr>
        </p:nvSpPr>
        <p:spPr/>
        <p:txBody>
          <a:bodyPr/>
          <a:lstStyle/>
          <a:p>
            <a:pPr algn="ctr"/>
            <a:r>
              <a:rPr lang="pl-PL" dirty="0"/>
              <a:t>Future research</a:t>
            </a:r>
            <a:endParaRPr lang="en-US" dirty="0"/>
          </a:p>
        </p:txBody>
      </p:sp>
      <p:sp>
        <p:nvSpPr>
          <p:cNvPr id="3" name="Content Placeholder 2">
            <a:extLst>
              <a:ext uri="{FF2B5EF4-FFF2-40B4-BE49-F238E27FC236}">
                <a16:creationId xmlns:a16="http://schemas.microsoft.com/office/drawing/2014/main" id="{C2C169EF-1A7E-46CB-8C42-B5FB8FB737B5}"/>
              </a:ext>
            </a:extLst>
          </p:cNvPr>
          <p:cNvSpPr>
            <a:spLocks noGrp="1"/>
          </p:cNvSpPr>
          <p:nvPr>
            <p:ph idx="1"/>
          </p:nvPr>
        </p:nvSpPr>
        <p:spPr/>
        <p:txBody>
          <a:bodyPr/>
          <a:lstStyle/>
          <a:p>
            <a:r>
              <a:rPr lang="pl-PL" dirty="0"/>
              <a:t>Przeanalizowanie i wydzielenie z szeregów czasowych potencjalnych okresów wskazujących na zemdlenie, a następnie ponowna ewaluacja algorytmów</a:t>
            </a:r>
          </a:p>
          <a:p>
            <a:endParaRPr lang="pl-PL" dirty="0"/>
          </a:p>
          <a:p>
            <a:r>
              <a:rPr lang="pl-PL" dirty="0"/>
              <a:t>Przetestowanie autoenkodera z atencją, tak aby model skupił się na trendzie a nie średniej wartości szeregu czasowego</a:t>
            </a:r>
          </a:p>
          <a:p>
            <a:endParaRPr lang="pl-PL" dirty="0"/>
          </a:p>
          <a:p>
            <a:r>
              <a:rPr lang="pl-PL" dirty="0"/>
              <a:t>Sprawdzenie większych wielkości warstwy kodującej w autoenkoderze tak aby przechowywać więcej informacji, a wizualizacje przeprowadzać dodatkowymi algorytmami (PCA/TSNE)</a:t>
            </a:r>
          </a:p>
          <a:p>
            <a:endParaRPr lang="pl-PL" dirty="0"/>
          </a:p>
          <a:p>
            <a:r>
              <a:rPr lang="pl-PL" dirty="0"/>
              <a:t>Wykorzystanie pretrenowanego modelu</a:t>
            </a:r>
          </a:p>
          <a:p>
            <a:endParaRPr lang="en-US" dirty="0"/>
          </a:p>
        </p:txBody>
      </p:sp>
    </p:spTree>
    <p:extLst>
      <p:ext uri="{BB962C8B-B14F-4D97-AF65-F5344CB8AC3E}">
        <p14:creationId xmlns:p14="http://schemas.microsoft.com/office/powerpoint/2010/main" val="75117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3972-26F7-4B84-8495-28541BB28408}"/>
              </a:ext>
            </a:extLst>
          </p:cNvPr>
          <p:cNvSpPr>
            <a:spLocks noGrp="1"/>
          </p:cNvSpPr>
          <p:nvPr>
            <p:ph type="title"/>
          </p:nvPr>
        </p:nvSpPr>
        <p:spPr>
          <a:xfrm>
            <a:off x="847017" y="2768600"/>
            <a:ext cx="8596668" cy="1320800"/>
          </a:xfrm>
        </p:spPr>
        <p:txBody>
          <a:bodyPr/>
          <a:lstStyle/>
          <a:p>
            <a:pPr algn="ctr"/>
            <a:r>
              <a:rPr lang="pl-PL" dirty="0"/>
              <a:t>Dziękuję za uwagę</a:t>
            </a:r>
            <a:endParaRPr lang="en-US" dirty="0"/>
          </a:p>
        </p:txBody>
      </p:sp>
    </p:spTree>
    <p:extLst>
      <p:ext uri="{BB962C8B-B14F-4D97-AF65-F5344CB8AC3E}">
        <p14:creationId xmlns:p14="http://schemas.microsoft.com/office/powerpoint/2010/main" val="139926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A85B-5BE1-4A9C-9167-88622CDB9586}"/>
              </a:ext>
            </a:extLst>
          </p:cNvPr>
          <p:cNvSpPr>
            <a:spLocks noGrp="1"/>
          </p:cNvSpPr>
          <p:nvPr>
            <p:ph type="title"/>
          </p:nvPr>
        </p:nvSpPr>
        <p:spPr/>
        <p:txBody>
          <a:bodyPr/>
          <a:lstStyle/>
          <a:p>
            <a:pPr algn="ctr"/>
            <a:r>
              <a:rPr lang="en-US" dirty="0"/>
              <a:t>Agenda</a:t>
            </a:r>
          </a:p>
        </p:txBody>
      </p:sp>
      <p:sp>
        <p:nvSpPr>
          <p:cNvPr id="4" name="Content Placeholder 3">
            <a:extLst>
              <a:ext uri="{FF2B5EF4-FFF2-40B4-BE49-F238E27FC236}">
                <a16:creationId xmlns:a16="http://schemas.microsoft.com/office/drawing/2014/main" id="{153CC7C4-EA89-49A7-AD3C-C30D4301A988}"/>
              </a:ext>
            </a:extLst>
          </p:cNvPr>
          <p:cNvSpPr>
            <a:spLocks noGrp="1"/>
          </p:cNvSpPr>
          <p:nvPr>
            <p:ph idx="1"/>
          </p:nvPr>
        </p:nvSpPr>
        <p:spPr/>
        <p:txBody>
          <a:bodyPr>
            <a:normAutofit/>
          </a:bodyPr>
          <a:lstStyle/>
          <a:p>
            <a:r>
              <a:rPr lang="en-US" sz="2400" dirty="0"/>
              <a:t>1.Motywacja</a:t>
            </a:r>
          </a:p>
          <a:p>
            <a:r>
              <a:rPr lang="en-US" sz="2400" dirty="0"/>
              <a:t>2.Prezentacja </a:t>
            </a:r>
            <a:r>
              <a:rPr lang="pl-PL" sz="2400" dirty="0"/>
              <a:t>i ocena rozwiązania</a:t>
            </a:r>
          </a:p>
          <a:p>
            <a:r>
              <a:rPr lang="pl-PL" sz="2400" dirty="0"/>
              <a:t>3.Podsumowanie i wnioski</a:t>
            </a:r>
          </a:p>
          <a:p>
            <a:r>
              <a:rPr lang="pl-PL" sz="2400" dirty="0"/>
              <a:t>4.Przyszła praca</a:t>
            </a:r>
            <a:endParaRPr lang="en-US" sz="2400" dirty="0"/>
          </a:p>
        </p:txBody>
      </p:sp>
    </p:spTree>
    <p:extLst>
      <p:ext uri="{BB962C8B-B14F-4D97-AF65-F5344CB8AC3E}">
        <p14:creationId xmlns:p14="http://schemas.microsoft.com/office/powerpoint/2010/main" val="23450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468C-9405-422C-81E2-BE4012AE9355}"/>
              </a:ext>
            </a:extLst>
          </p:cNvPr>
          <p:cNvSpPr>
            <a:spLocks noGrp="1"/>
          </p:cNvSpPr>
          <p:nvPr>
            <p:ph type="title"/>
          </p:nvPr>
        </p:nvSpPr>
        <p:spPr/>
        <p:txBody>
          <a:bodyPr/>
          <a:lstStyle/>
          <a:p>
            <a:pPr algn="ctr"/>
            <a:r>
              <a:rPr lang="pl-PL" dirty="0"/>
              <a:t>Motywacja</a:t>
            </a:r>
            <a:endParaRPr lang="en-US" dirty="0"/>
          </a:p>
        </p:txBody>
      </p:sp>
      <p:sp>
        <p:nvSpPr>
          <p:cNvPr id="4" name="Content Placeholder 3">
            <a:extLst>
              <a:ext uri="{FF2B5EF4-FFF2-40B4-BE49-F238E27FC236}">
                <a16:creationId xmlns:a16="http://schemas.microsoft.com/office/drawing/2014/main" id="{8C879915-519C-422F-8A67-A405448AD3FE}"/>
              </a:ext>
            </a:extLst>
          </p:cNvPr>
          <p:cNvSpPr>
            <a:spLocks noGrp="1"/>
          </p:cNvSpPr>
          <p:nvPr>
            <p:ph sz="half" idx="1"/>
          </p:nvPr>
        </p:nvSpPr>
        <p:spPr>
          <a:xfrm>
            <a:off x="677334" y="2160589"/>
            <a:ext cx="8428959" cy="3880772"/>
          </a:xfrm>
        </p:spPr>
        <p:txBody>
          <a:bodyPr/>
          <a:lstStyle/>
          <a:p>
            <a:pPr fontAlgn="t"/>
            <a:r>
              <a:rPr lang="pl-PL" dirty="0"/>
              <a:t>Problem jest skomplikowany ponieważ każdy pacjent ma inny „normalny” zakres parametrów życiowych(BP, HR), a więc trudno jest wybrać proste ramy których przekroczenie skutkuje zemdleniem.</a:t>
            </a:r>
          </a:p>
          <a:p>
            <a:pPr fontAlgn="t"/>
            <a:r>
              <a:rPr lang="pl-PL" dirty="0"/>
              <a:t>Sieci neuronowe dowiodły swoich możliwości w wykrywaniu wzorów i anomalii w danych sekwencyjnych takich jak tekst lub szeregi czasowe co daje nadzieję na pozytywne wyniki.</a:t>
            </a:r>
          </a:p>
          <a:p>
            <a:pPr fontAlgn="t"/>
            <a:r>
              <a:rPr lang="pl-PL" dirty="0"/>
              <a:t>Model umożliwiający skuteczne wykrywanie potencjalnego zasłabnięcia </a:t>
            </a:r>
            <a:r>
              <a:rPr lang="pl-PL"/>
              <a:t>mógłby ułatwić </a:t>
            </a:r>
            <a:r>
              <a:rPr lang="pl-PL" dirty="0"/>
              <a:t>kontrolę pacjentów w, jak i </a:t>
            </a:r>
            <a:r>
              <a:rPr lang="pl-PL"/>
              <a:t>poza szpitalem, co bezpośrednio przekłada się na zdrowie i życie ludzkie.</a:t>
            </a:r>
            <a:endParaRPr lang="pl-PL" dirty="0"/>
          </a:p>
          <a:p>
            <a:pPr fontAlgn="t"/>
            <a:endParaRPr lang="en-US" dirty="0"/>
          </a:p>
        </p:txBody>
      </p:sp>
    </p:spTree>
    <p:extLst>
      <p:ext uri="{BB962C8B-B14F-4D97-AF65-F5344CB8AC3E}">
        <p14:creationId xmlns:p14="http://schemas.microsoft.com/office/powerpoint/2010/main" val="243303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FE8E7E-8774-41F2-91F2-3724D6321540}"/>
              </a:ext>
            </a:extLst>
          </p:cNvPr>
          <p:cNvSpPr>
            <a:spLocks noGrp="1"/>
          </p:cNvSpPr>
          <p:nvPr>
            <p:ph type="title"/>
          </p:nvPr>
        </p:nvSpPr>
        <p:spPr>
          <a:xfrm>
            <a:off x="626534" y="345249"/>
            <a:ext cx="8596668" cy="640080"/>
          </a:xfrm>
        </p:spPr>
        <p:txBody>
          <a:bodyPr/>
          <a:lstStyle/>
          <a:p>
            <a:pPr algn="ctr"/>
            <a:r>
              <a:rPr lang="pl-PL" dirty="0"/>
              <a:t>Prezentacja i ocena rozwiązania</a:t>
            </a:r>
            <a:endParaRPr lang="en-US" dirty="0"/>
          </a:p>
        </p:txBody>
      </p:sp>
      <p:sp>
        <p:nvSpPr>
          <p:cNvPr id="6" name="Content Placeholder 5">
            <a:extLst>
              <a:ext uri="{FF2B5EF4-FFF2-40B4-BE49-F238E27FC236}">
                <a16:creationId xmlns:a16="http://schemas.microsoft.com/office/drawing/2014/main" id="{D6730203-5276-4CFA-8AC6-626DCA8682A7}"/>
              </a:ext>
            </a:extLst>
          </p:cNvPr>
          <p:cNvSpPr>
            <a:spLocks noGrp="1"/>
          </p:cNvSpPr>
          <p:nvPr>
            <p:ph idx="1"/>
          </p:nvPr>
        </p:nvSpPr>
        <p:spPr>
          <a:xfrm>
            <a:off x="233525" y="1029584"/>
            <a:ext cx="3616686" cy="5374639"/>
          </a:xfrm>
        </p:spPr>
        <p:txBody>
          <a:bodyPr>
            <a:normAutofit/>
          </a:bodyPr>
          <a:lstStyle/>
          <a:p>
            <a:endParaRPr lang="pl-PL" dirty="0"/>
          </a:p>
          <a:p>
            <a:r>
              <a:rPr lang="pl-PL" dirty="0"/>
              <a:t>1. Long-Short Term Memory Network(LSTM) + podział danych na interwały.</a:t>
            </a:r>
          </a:p>
          <a:p>
            <a:endParaRPr lang="pl-PL" dirty="0"/>
          </a:p>
          <a:p>
            <a:r>
              <a:rPr lang="pl-PL" dirty="0"/>
              <a:t>2. Long-Short Term Memory Network(LSTM) + downsampling.</a:t>
            </a:r>
          </a:p>
          <a:p>
            <a:endParaRPr lang="pl-PL" dirty="0"/>
          </a:p>
          <a:p>
            <a:r>
              <a:rPr lang="pl-PL" dirty="0"/>
              <a:t>3. Variational Recurrent Auto-Encoder(VRAE) + podział danych na interwały.</a:t>
            </a:r>
          </a:p>
          <a:p>
            <a:endParaRPr lang="pl-PL" dirty="0"/>
          </a:p>
          <a:p>
            <a:r>
              <a:rPr lang="pl-PL" dirty="0"/>
              <a:t>4. Variational Recurrent Auto-Encoder(VRAE) + downsampling.</a:t>
            </a:r>
          </a:p>
        </p:txBody>
      </p:sp>
      <p:pic>
        <p:nvPicPr>
          <p:cNvPr id="9" name="Picture 8">
            <a:extLst>
              <a:ext uri="{FF2B5EF4-FFF2-40B4-BE49-F238E27FC236}">
                <a16:creationId xmlns:a16="http://schemas.microsoft.com/office/drawing/2014/main" id="{EE86BA3C-C50B-40B6-AFC2-5232A2437AE2}"/>
              </a:ext>
            </a:extLst>
          </p:cNvPr>
          <p:cNvPicPr>
            <a:picLocks noChangeAspect="1"/>
          </p:cNvPicPr>
          <p:nvPr/>
        </p:nvPicPr>
        <p:blipFill>
          <a:blip r:embed="rId3"/>
          <a:stretch>
            <a:fillRect/>
          </a:stretch>
        </p:blipFill>
        <p:spPr>
          <a:xfrm>
            <a:off x="3701255" y="2780241"/>
            <a:ext cx="2224892" cy="1023844"/>
          </a:xfrm>
          <a:prstGeom prst="rect">
            <a:avLst/>
          </a:prstGeom>
        </p:spPr>
      </p:pic>
      <p:pic>
        <p:nvPicPr>
          <p:cNvPr id="10" name="Picture 9">
            <a:extLst>
              <a:ext uri="{FF2B5EF4-FFF2-40B4-BE49-F238E27FC236}">
                <a16:creationId xmlns:a16="http://schemas.microsoft.com/office/drawing/2014/main" id="{B0D3886F-5D71-46AF-AA37-17E00D4F9885}"/>
              </a:ext>
            </a:extLst>
          </p:cNvPr>
          <p:cNvPicPr>
            <a:picLocks noChangeAspect="1"/>
          </p:cNvPicPr>
          <p:nvPr/>
        </p:nvPicPr>
        <p:blipFill>
          <a:blip r:embed="rId4"/>
          <a:stretch>
            <a:fillRect/>
          </a:stretch>
        </p:blipFill>
        <p:spPr>
          <a:xfrm>
            <a:off x="6272118" y="2803608"/>
            <a:ext cx="2124075" cy="962025"/>
          </a:xfrm>
          <a:prstGeom prst="rect">
            <a:avLst/>
          </a:prstGeom>
        </p:spPr>
      </p:pic>
      <p:pic>
        <p:nvPicPr>
          <p:cNvPr id="11" name="Picture 10">
            <a:extLst>
              <a:ext uri="{FF2B5EF4-FFF2-40B4-BE49-F238E27FC236}">
                <a16:creationId xmlns:a16="http://schemas.microsoft.com/office/drawing/2014/main" id="{9A191236-D5FA-46A3-BCAE-5FA23BC5CE54}"/>
              </a:ext>
            </a:extLst>
          </p:cNvPr>
          <p:cNvPicPr>
            <a:picLocks noChangeAspect="1"/>
          </p:cNvPicPr>
          <p:nvPr/>
        </p:nvPicPr>
        <p:blipFill>
          <a:blip r:embed="rId5"/>
          <a:stretch>
            <a:fillRect/>
          </a:stretch>
        </p:blipFill>
        <p:spPr>
          <a:xfrm>
            <a:off x="5850249" y="3060449"/>
            <a:ext cx="421869" cy="280988"/>
          </a:xfrm>
          <a:prstGeom prst="rect">
            <a:avLst/>
          </a:prstGeom>
        </p:spPr>
      </p:pic>
      <p:pic>
        <p:nvPicPr>
          <p:cNvPr id="14" name="Picture 4" descr="40+ Free Plus Sign &amp; Plus Images - Pixabay">
            <a:extLst>
              <a:ext uri="{FF2B5EF4-FFF2-40B4-BE49-F238E27FC236}">
                <a16:creationId xmlns:a16="http://schemas.microsoft.com/office/drawing/2014/main" id="{A511199A-90FD-4A38-BA7A-3D426F80AF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6734" y="3063455"/>
            <a:ext cx="322596" cy="3225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CA86587-BC39-4FD8-91E4-25E57D31E12C}"/>
              </a:ext>
            </a:extLst>
          </p:cNvPr>
          <p:cNvPicPr>
            <a:picLocks noChangeAspect="1"/>
          </p:cNvPicPr>
          <p:nvPr/>
        </p:nvPicPr>
        <p:blipFill>
          <a:blip r:embed="rId7"/>
          <a:stretch>
            <a:fillRect/>
          </a:stretch>
        </p:blipFill>
        <p:spPr>
          <a:xfrm>
            <a:off x="8681059" y="2655518"/>
            <a:ext cx="1469073" cy="1090850"/>
          </a:xfrm>
          <a:prstGeom prst="rect">
            <a:avLst/>
          </a:prstGeom>
        </p:spPr>
      </p:pic>
      <p:pic>
        <p:nvPicPr>
          <p:cNvPr id="19" name="Picture 18">
            <a:extLst>
              <a:ext uri="{FF2B5EF4-FFF2-40B4-BE49-F238E27FC236}">
                <a16:creationId xmlns:a16="http://schemas.microsoft.com/office/drawing/2014/main" id="{C8CEBB8F-F44B-4E50-A34A-931C4E0E8150}"/>
              </a:ext>
            </a:extLst>
          </p:cNvPr>
          <p:cNvPicPr>
            <a:picLocks noChangeAspect="1"/>
          </p:cNvPicPr>
          <p:nvPr/>
        </p:nvPicPr>
        <p:blipFill>
          <a:blip r:embed="rId8"/>
          <a:stretch>
            <a:fillRect/>
          </a:stretch>
        </p:blipFill>
        <p:spPr>
          <a:xfrm>
            <a:off x="3740255" y="1523538"/>
            <a:ext cx="2113649" cy="939668"/>
          </a:xfrm>
          <a:prstGeom prst="rect">
            <a:avLst/>
          </a:prstGeom>
        </p:spPr>
      </p:pic>
      <p:pic>
        <p:nvPicPr>
          <p:cNvPr id="23" name="Picture 4" descr="40+ Free Plus Sign &amp; Plus Images - Pixabay">
            <a:extLst>
              <a:ext uri="{FF2B5EF4-FFF2-40B4-BE49-F238E27FC236}">
                <a16:creationId xmlns:a16="http://schemas.microsoft.com/office/drawing/2014/main" id="{D5BD1C90-2968-41D7-917F-C04C7CA39C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353" y="1735428"/>
            <a:ext cx="322596" cy="32259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11EABBC6-4927-4228-9949-86A316BA9F07}"/>
              </a:ext>
            </a:extLst>
          </p:cNvPr>
          <p:cNvPicPr>
            <a:picLocks noChangeAspect="1"/>
          </p:cNvPicPr>
          <p:nvPr/>
        </p:nvPicPr>
        <p:blipFill>
          <a:blip r:embed="rId7"/>
          <a:stretch>
            <a:fillRect/>
          </a:stretch>
        </p:blipFill>
        <p:spPr>
          <a:xfrm>
            <a:off x="6177949" y="1364203"/>
            <a:ext cx="1469073" cy="1090850"/>
          </a:xfrm>
          <a:prstGeom prst="rect">
            <a:avLst/>
          </a:prstGeom>
        </p:spPr>
      </p:pic>
      <p:pic>
        <p:nvPicPr>
          <p:cNvPr id="25" name="Picture 24">
            <a:extLst>
              <a:ext uri="{FF2B5EF4-FFF2-40B4-BE49-F238E27FC236}">
                <a16:creationId xmlns:a16="http://schemas.microsoft.com/office/drawing/2014/main" id="{B0EAECC3-E66D-4E2D-A8A6-D912726FF164}"/>
              </a:ext>
            </a:extLst>
          </p:cNvPr>
          <p:cNvPicPr>
            <a:picLocks noChangeAspect="1"/>
          </p:cNvPicPr>
          <p:nvPr/>
        </p:nvPicPr>
        <p:blipFill>
          <a:blip r:embed="rId8"/>
          <a:stretch>
            <a:fillRect/>
          </a:stretch>
        </p:blipFill>
        <p:spPr>
          <a:xfrm>
            <a:off x="3744140" y="4162095"/>
            <a:ext cx="2163940" cy="962026"/>
          </a:xfrm>
          <a:prstGeom prst="rect">
            <a:avLst/>
          </a:prstGeom>
        </p:spPr>
      </p:pic>
      <p:pic>
        <p:nvPicPr>
          <p:cNvPr id="26" name="Picture 4" descr="40+ Free Plus Sign &amp; Plus Images - Pixabay">
            <a:extLst>
              <a:ext uri="{FF2B5EF4-FFF2-40B4-BE49-F238E27FC236}">
                <a16:creationId xmlns:a16="http://schemas.microsoft.com/office/drawing/2014/main" id="{B6716186-61EF-4FF6-80F0-586834F954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9885" y="4393557"/>
            <a:ext cx="322596" cy="32259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442A53AE-0F94-430B-A907-1821B163A7F0}"/>
              </a:ext>
            </a:extLst>
          </p:cNvPr>
          <p:cNvPicPr>
            <a:picLocks noChangeAspect="1"/>
          </p:cNvPicPr>
          <p:nvPr/>
        </p:nvPicPr>
        <p:blipFill>
          <a:blip r:embed="rId3"/>
          <a:stretch>
            <a:fillRect/>
          </a:stretch>
        </p:blipFill>
        <p:spPr>
          <a:xfrm>
            <a:off x="3729830" y="5482131"/>
            <a:ext cx="2233196" cy="1027665"/>
          </a:xfrm>
          <a:prstGeom prst="rect">
            <a:avLst/>
          </a:prstGeom>
        </p:spPr>
      </p:pic>
      <p:pic>
        <p:nvPicPr>
          <p:cNvPr id="28" name="Picture 27">
            <a:extLst>
              <a:ext uri="{FF2B5EF4-FFF2-40B4-BE49-F238E27FC236}">
                <a16:creationId xmlns:a16="http://schemas.microsoft.com/office/drawing/2014/main" id="{46709713-0892-4E94-9022-A8CB5D22BC0F}"/>
              </a:ext>
            </a:extLst>
          </p:cNvPr>
          <p:cNvPicPr>
            <a:picLocks noChangeAspect="1"/>
          </p:cNvPicPr>
          <p:nvPr/>
        </p:nvPicPr>
        <p:blipFill>
          <a:blip r:embed="rId5"/>
          <a:stretch>
            <a:fillRect/>
          </a:stretch>
        </p:blipFill>
        <p:spPr>
          <a:xfrm>
            <a:off x="5881822" y="5768273"/>
            <a:ext cx="421869" cy="280988"/>
          </a:xfrm>
          <a:prstGeom prst="rect">
            <a:avLst/>
          </a:prstGeom>
        </p:spPr>
      </p:pic>
      <p:pic>
        <p:nvPicPr>
          <p:cNvPr id="29" name="Picture 28">
            <a:extLst>
              <a:ext uri="{FF2B5EF4-FFF2-40B4-BE49-F238E27FC236}">
                <a16:creationId xmlns:a16="http://schemas.microsoft.com/office/drawing/2014/main" id="{6F354AC0-42FF-48F0-8777-95A6FEE8075B}"/>
              </a:ext>
            </a:extLst>
          </p:cNvPr>
          <p:cNvPicPr>
            <a:picLocks noChangeAspect="1"/>
          </p:cNvPicPr>
          <p:nvPr/>
        </p:nvPicPr>
        <p:blipFill>
          <a:blip r:embed="rId4"/>
          <a:stretch>
            <a:fillRect/>
          </a:stretch>
        </p:blipFill>
        <p:spPr>
          <a:xfrm>
            <a:off x="6303691" y="5482131"/>
            <a:ext cx="2124075" cy="962025"/>
          </a:xfrm>
          <a:prstGeom prst="rect">
            <a:avLst/>
          </a:prstGeom>
        </p:spPr>
      </p:pic>
      <p:pic>
        <p:nvPicPr>
          <p:cNvPr id="30" name="Picture 4" descr="40+ Free Plus Sign &amp; Plus Images - Pixabay">
            <a:extLst>
              <a:ext uri="{FF2B5EF4-FFF2-40B4-BE49-F238E27FC236}">
                <a16:creationId xmlns:a16="http://schemas.microsoft.com/office/drawing/2014/main" id="{42D705DA-064D-4D0D-8CAA-944AA21AB7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1249" y="5768273"/>
            <a:ext cx="322596" cy="32259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mprehensive Introduction to Autoencoders - Towards Data Science">
            <a:extLst>
              <a:ext uri="{FF2B5EF4-FFF2-40B4-BE49-F238E27FC236}">
                <a16:creationId xmlns:a16="http://schemas.microsoft.com/office/drawing/2014/main" id="{079CC61A-352D-4D06-8766-B5CCFF28E7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8031" y="4098646"/>
            <a:ext cx="1367935" cy="101554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Comprehensive Introduction to Autoencoders - Towards Data Science">
            <a:extLst>
              <a:ext uri="{FF2B5EF4-FFF2-40B4-BE49-F238E27FC236}">
                <a16:creationId xmlns:a16="http://schemas.microsoft.com/office/drawing/2014/main" id="{A9A8808E-AD40-4A84-9A2C-B7F31A10DE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1627" y="5388674"/>
            <a:ext cx="1367935" cy="1015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2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DCB7E7-F2D3-4408-A90B-45328B1BB268}"/>
              </a:ext>
            </a:extLst>
          </p:cNvPr>
          <p:cNvSpPr>
            <a:spLocks noGrp="1"/>
          </p:cNvSpPr>
          <p:nvPr>
            <p:ph type="title"/>
          </p:nvPr>
        </p:nvSpPr>
        <p:spPr>
          <a:xfrm>
            <a:off x="677334" y="349278"/>
            <a:ext cx="8596668" cy="1320800"/>
          </a:xfrm>
        </p:spPr>
        <p:txBody>
          <a:bodyPr>
            <a:normAutofit/>
          </a:bodyPr>
          <a:lstStyle/>
          <a:p>
            <a:pPr algn="ctr"/>
            <a:r>
              <a:rPr lang="pl-PL" dirty="0"/>
              <a:t>Prezentacja i ocena rozwiązania</a:t>
            </a:r>
            <a:br>
              <a:rPr lang="pl-PL" dirty="0"/>
            </a:br>
            <a:r>
              <a:rPr lang="pl-PL" sz="1600" dirty="0"/>
              <a:t>1. Long-Short Term Memory Network(LSTM) + podział danych na interwały.</a:t>
            </a:r>
            <a:br>
              <a:rPr lang="pl-PL" sz="1600" dirty="0"/>
            </a:br>
            <a:endParaRPr lang="en-US" sz="1600" dirty="0"/>
          </a:p>
        </p:txBody>
      </p:sp>
      <p:sp>
        <p:nvSpPr>
          <p:cNvPr id="8" name="Content Placeholder 7">
            <a:extLst>
              <a:ext uri="{FF2B5EF4-FFF2-40B4-BE49-F238E27FC236}">
                <a16:creationId xmlns:a16="http://schemas.microsoft.com/office/drawing/2014/main" id="{79C0FDC4-EB3F-414C-8637-691B5F802FFE}"/>
              </a:ext>
            </a:extLst>
          </p:cNvPr>
          <p:cNvSpPr>
            <a:spLocks noGrp="1"/>
          </p:cNvSpPr>
          <p:nvPr>
            <p:ph idx="1"/>
          </p:nvPr>
        </p:nvSpPr>
        <p:spPr>
          <a:xfrm>
            <a:off x="677334" y="1420305"/>
            <a:ext cx="8596668" cy="4316257"/>
          </a:xfrm>
        </p:spPr>
        <p:txBody>
          <a:bodyPr>
            <a:normAutofit/>
          </a:bodyPr>
          <a:lstStyle/>
          <a:p>
            <a:r>
              <a:rPr lang="pl-PL" sz="1400" dirty="0"/>
              <a:t>Zalety: Model danych bardzo zbliżony do sytuacji rzeczywistej, ponieważ docelowo chcielibyśmy mieć możliwość oceniać stan pacjenta w czasie rzeczywistym, a więc model powinien analizować pomiary parametrów najrzadziej co kilkadziesiąt sekund.</a:t>
            </a:r>
          </a:p>
        </p:txBody>
      </p:sp>
      <p:pic>
        <p:nvPicPr>
          <p:cNvPr id="15" name="Picture 14">
            <a:extLst>
              <a:ext uri="{FF2B5EF4-FFF2-40B4-BE49-F238E27FC236}">
                <a16:creationId xmlns:a16="http://schemas.microsoft.com/office/drawing/2014/main" id="{8A332E57-B7CD-4562-A82B-AEF2D037A018}"/>
              </a:ext>
            </a:extLst>
          </p:cNvPr>
          <p:cNvPicPr>
            <a:picLocks noChangeAspect="1"/>
          </p:cNvPicPr>
          <p:nvPr/>
        </p:nvPicPr>
        <p:blipFill>
          <a:blip r:embed="rId2"/>
          <a:stretch>
            <a:fillRect/>
          </a:stretch>
        </p:blipFill>
        <p:spPr>
          <a:xfrm>
            <a:off x="903578" y="2124813"/>
            <a:ext cx="7665388" cy="4689846"/>
          </a:xfrm>
          <a:prstGeom prst="rect">
            <a:avLst/>
          </a:prstGeom>
        </p:spPr>
      </p:pic>
    </p:spTree>
    <p:extLst>
      <p:ext uri="{BB962C8B-B14F-4D97-AF65-F5344CB8AC3E}">
        <p14:creationId xmlns:p14="http://schemas.microsoft.com/office/powerpoint/2010/main" val="353853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DCB7E7-F2D3-4408-A90B-45328B1BB268}"/>
              </a:ext>
            </a:extLst>
          </p:cNvPr>
          <p:cNvSpPr>
            <a:spLocks noGrp="1"/>
          </p:cNvSpPr>
          <p:nvPr>
            <p:ph type="title"/>
          </p:nvPr>
        </p:nvSpPr>
        <p:spPr>
          <a:xfrm>
            <a:off x="677334" y="349278"/>
            <a:ext cx="8596668" cy="1320800"/>
          </a:xfrm>
        </p:spPr>
        <p:txBody>
          <a:bodyPr>
            <a:normAutofit/>
          </a:bodyPr>
          <a:lstStyle/>
          <a:p>
            <a:pPr algn="ctr"/>
            <a:r>
              <a:rPr lang="pl-PL" dirty="0"/>
              <a:t>Prezentacja i ocena rozwiązania</a:t>
            </a:r>
            <a:br>
              <a:rPr lang="pl-PL" dirty="0"/>
            </a:br>
            <a:r>
              <a:rPr lang="pl-PL" sz="1600" dirty="0"/>
              <a:t>1. Long-Short Term Memory Network(LSTM) + podział danych na interwały.</a:t>
            </a:r>
            <a:br>
              <a:rPr lang="pl-PL" sz="1600" dirty="0"/>
            </a:br>
            <a:endParaRPr lang="en-US" sz="1600" dirty="0"/>
          </a:p>
        </p:txBody>
      </p:sp>
      <p:sp>
        <p:nvSpPr>
          <p:cNvPr id="8" name="Content Placeholder 7">
            <a:extLst>
              <a:ext uri="{FF2B5EF4-FFF2-40B4-BE49-F238E27FC236}">
                <a16:creationId xmlns:a16="http://schemas.microsoft.com/office/drawing/2014/main" id="{79C0FDC4-EB3F-414C-8637-691B5F802FFE}"/>
              </a:ext>
            </a:extLst>
          </p:cNvPr>
          <p:cNvSpPr>
            <a:spLocks noGrp="1"/>
          </p:cNvSpPr>
          <p:nvPr>
            <p:ph idx="1"/>
          </p:nvPr>
        </p:nvSpPr>
        <p:spPr>
          <a:xfrm>
            <a:off x="677334" y="1420305"/>
            <a:ext cx="8596668" cy="4316257"/>
          </a:xfrm>
        </p:spPr>
        <p:txBody>
          <a:bodyPr>
            <a:normAutofit/>
          </a:bodyPr>
          <a:lstStyle/>
          <a:p>
            <a:r>
              <a:rPr lang="pl-PL" sz="1400" dirty="0"/>
              <a:t>Wady: Model nieinterpretowalny. Trudno znaleźć odpowiedni threshold do alarmowania. Wskazujemy do nauki dużo interwałów w których nic się nie dzieje oznaczonych jako zemdlenie.</a:t>
            </a:r>
          </a:p>
        </p:txBody>
      </p:sp>
      <p:pic>
        <p:nvPicPr>
          <p:cNvPr id="2" name="Picture 1">
            <a:extLst>
              <a:ext uri="{FF2B5EF4-FFF2-40B4-BE49-F238E27FC236}">
                <a16:creationId xmlns:a16="http://schemas.microsoft.com/office/drawing/2014/main" id="{4032DC00-28DE-4AE1-9FBF-7212E5022EBB}"/>
              </a:ext>
            </a:extLst>
          </p:cNvPr>
          <p:cNvPicPr>
            <a:picLocks noChangeAspect="1"/>
          </p:cNvPicPr>
          <p:nvPr/>
        </p:nvPicPr>
        <p:blipFill>
          <a:blip r:embed="rId2"/>
          <a:stretch>
            <a:fillRect/>
          </a:stretch>
        </p:blipFill>
        <p:spPr>
          <a:xfrm>
            <a:off x="1009759" y="1967729"/>
            <a:ext cx="7931818" cy="4839860"/>
          </a:xfrm>
          <a:prstGeom prst="rect">
            <a:avLst/>
          </a:prstGeom>
        </p:spPr>
      </p:pic>
    </p:spTree>
    <p:extLst>
      <p:ext uri="{BB962C8B-B14F-4D97-AF65-F5344CB8AC3E}">
        <p14:creationId xmlns:p14="http://schemas.microsoft.com/office/powerpoint/2010/main" val="184571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DCB7E7-F2D3-4408-A90B-45328B1BB268}"/>
              </a:ext>
            </a:extLst>
          </p:cNvPr>
          <p:cNvSpPr>
            <a:spLocks noGrp="1"/>
          </p:cNvSpPr>
          <p:nvPr>
            <p:ph type="title"/>
          </p:nvPr>
        </p:nvSpPr>
        <p:spPr>
          <a:xfrm>
            <a:off x="677334" y="349278"/>
            <a:ext cx="8596668" cy="1320800"/>
          </a:xfrm>
        </p:spPr>
        <p:txBody>
          <a:bodyPr>
            <a:normAutofit/>
          </a:bodyPr>
          <a:lstStyle/>
          <a:p>
            <a:pPr algn="ctr"/>
            <a:r>
              <a:rPr lang="pl-PL" dirty="0"/>
              <a:t>Prezentacja i ocena rozwiązania</a:t>
            </a:r>
            <a:br>
              <a:rPr lang="pl-PL" dirty="0"/>
            </a:br>
            <a:r>
              <a:rPr lang="pl-PL" sz="1600" dirty="0"/>
              <a:t>2. Long-Short Term Memory Network(LSTM) + downsampling.</a:t>
            </a:r>
            <a:br>
              <a:rPr lang="pl-PL" sz="1600" dirty="0"/>
            </a:br>
            <a:endParaRPr lang="en-US" sz="1600" dirty="0"/>
          </a:p>
        </p:txBody>
      </p:sp>
      <p:sp>
        <p:nvSpPr>
          <p:cNvPr id="8" name="Content Placeholder 7">
            <a:extLst>
              <a:ext uri="{FF2B5EF4-FFF2-40B4-BE49-F238E27FC236}">
                <a16:creationId xmlns:a16="http://schemas.microsoft.com/office/drawing/2014/main" id="{79C0FDC4-EB3F-414C-8637-691B5F802FFE}"/>
              </a:ext>
            </a:extLst>
          </p:cNvPr>
          <p:cNvSpPr>
            <a:spLocks noGrp="1"/>
          </p:cNvSpPr>
          <p:nvPr>
            <p:ph idx="1"/>
          </p:nvPr>
        </p:nvSpPr>
        <p:spPr>
          <a:xfrm>
            <a:off x="677334" y="1420305"/>
            <a:ext cx="8596668" cy="4316257"/>
          </a:xfrm>
        </p:spPr>
        <p:txBody>
          <a:bodyPr>
            <a:normAutofit/>
          </a:bodyPr>
          <a:lstStyle/>
          <a:p>
            <a:r>
              <a:rPr lang="pl-PL" sz="1400" dirty="0"/>
              <a:t>Zalety: Model widzi nie tylko moment zemdlenia, ale również historię przed. Nie wymaga żadego preprocessingu danych.</a:t>
            </a:r>
          </a:p>
        </p:txBody>
      </p:sp>
      <p:pic>
        <p:nvPicPr>
          <p:cNvPr id="3" name="Picture 2">
            <a:extLst>
              <a:ext uri="{FF2B5EF4-FFF2-40B4-BE49-F238E27FC236}">
                <a16:creationId xmlns:a16="http://schemas.microsoft.com/office/drawing/2014/main" id="{3667558B-F653-4E02-877A-E4C84DB80A08}"/>
              </a:ext>
            </a:extLst>
          </p:cNvPr>
          <p:cNvPicPr>
            <a:picLocks noChangeAspect="1"/>
          </p:cNvPicPr>
          <p:nvPr/>
        </p:nvPicPr>
        <p:blipFill>
          <a:blip r:embed="rId2"/>
          <a:stretch>
            <a:fillRect/>
          </a:stretch>
        </p:blipFill>
        <p:spPr>
          <a:xfrm>
            <a:off x="1418080" y="2039620"/>
            <a:ext cx="7115175" cy="4343400"/>
          </a:xfrm>
          <a:prstGeom prst="rect">
            <a:avLst/>
          </a:prstGeom>
        </p:spPr>
      </p:pic>
    </p:spTree>
    <p:extLst>
      <p:ext uri="{BB962C8B-B14F-4D97-AF65-F5344CB8AC3E}">
        <p14:creationId xmlns:p14="http://schemas.microsoft.com/office/powerpoint/2010/main" val="5850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DCB7E7-F2D3-4408-A90B-45328B1BB268}"/>
              </a:ext>
            </a:extLst>
          </p:cNvPr>
          <p:cNvSpPr>
            <a:spLocks noGrp="1"/>
          </p:cNvSpPr>
          <p:nvPr>
            <p:ph type="title"/>
          </p:nvPr>
        </p:nvSpPr>
        <p:spPr>
          <a:xfrm>
            <a:off x="677334" y="349278"/>
            <a:ext cx="8596668" cy="1320800"/>
          </a:xfrm>
        </p:spPr>
        <p:txBody>
          <a:bodyPr>
            <a:normAutofit/>
          </a:bodyPr>
          <a:lstStyle/>
          <a:p>
            <a:pPr algn="ctr"/>
            <a:r>
              <a:rPr lang="pl-PL" dirty="0"/>
              <a:t>Prezentacja i ocena rozwiązania</a:t>
            </a:r>
            <a:br>
              <a:rPr lang="pl-PL" dirty="0"/>
            </a:br>
            <a:r>
              <a:rPr lang="pl-PL" sz="1600" dirty="0"/>
              <a:t>2. Long-Short Term Memory Network(LSTM) + downsampling.</a:t>
            </a:r>
            <a:br>
              <a:rPr lang="pl-PL" sz="1600" dirty="0"/>
            </a:br>
            <a:endParaRPr lang="en-US" sz="1600" dirty="0"/>
          </a:p>
        </p:txBody>
      </p:sp>
      <p:sp>
        <p:nvSpPr>
          <p:cNvPr id="8" name="Content Placeholder 7">
            <a:extLst>
              <a:ext uri="{FF2B5EF4-FFF2-40B4-BE49-F238E27FC236}">
                <a16:creationId xmlns:a16="http://schemas.microsoft.com/office/drawing/2014/main" id="{79C0FDC4-EB3F-414C-8637-691B5F802FFE}"/>
              </a:ext>
            </a:extLst>
          </p:cNvPr>
          <p:cNvSpPr>
            <a:spLocks noGrp="1"/>
          </p:cNvSpPr>
          <p:nvPr>
            <p:ph idx="1"/>
          </p:nvPr>
        </p:nvSpPr>
        <p:spPr>
          <a:xfrm>
            <a:off x="677334" y="1420305"/>
            <a:ext cx="8596668" cy="4316257"/>
          </a:xfrm>
        </p:spPr>
        <p:txBody>
          <a:bodyPr>
            <a:normAutofit/>
          </a:bodyPr>
          <a:lstStyle/>
          <a:p>
            <a:r>
              <a:rPr lang="pl-PL" sz="1400" dirty="0"/>
              <a:t>Wady: model danych nie pasuje do sytuacji rzeczywistej. Model nieinterpretowalny. Trudno znaleźć odpowiedni threshold do alarmowania.</a:t>
            </a:r>
          </a:p>
        </p:txBody>
      </p:sp>
      <p:pic>
        <p:nvPicPr>
          <p:cNvPr id="2" name="Picture 1">
            <a:extLst>
              <a:ext uri="{FF2B5EF4-FFF2-40B4-BE49-F238E27FC236}">
                <a16:creationId xmlns:a16="http://schemas.microsoft.com/office/drawing/2014/main" id="{786CA3E3-AFD0-4A40-8BDC-F6094AB53412}"/>
              </a:ext>
            </a:extLst>
          </p:cNvPr>
          <p:cNvPicPr>
            <a:picLocks noChangeAspect="1"/>
          </p:cNvPicPr>
          <p:nvPr/>
        </p:nvPicPr>
        <p:blipFill>
          <a:blip r:embed="rId2"/>
          <a:stretch>
            <a:fillRect/>
          </a:stretch>
        </p:blipFill>
        <p:spPr>
          <a:xfrm>
            <a:off x="1422843" y="1935162"/>
            <a:ext cx="7105650" cy="4410075"/>
          </a:xfrm>
          <a:prstGeom prst="rect">
            <a:avLst/>
          </a:prstGeom>
        </p:spPr>
      </p:pic>
    </p:spTree>
    <p:extLst>
      <p:ext uri="{BB962C8B-B14F-4D97-AF65-F5344CB8AC3E}">
        <p14:creationId xmlns:p14="http://schemas.microsoft.com/office/powerpoint/2010/main" val="2013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DCB7E7-F2D3-4408-A90B-45328B1BB268}"/>
              </a:ext>
            </a:extLst>
          </p:cNvPr>
          <p:cNvSpPr>
            <a:spLocks noGrp="1"/>
          </p:cNvSpPr>
          <p:nvPr>
            <p:ph type="title"/>
          </p:nvPr>
        </p:nvSpPr>
        <p:spPr>
          <a:xfrm>
            <a:off x="677334" y="349278"/>
            <a:ext cx="8596668" cy="1320800"/>
          </a:xfrm>
        </p:spPr>
        <p:txBody>
          <a:bodyPr>
            <a:normAutofit/>
          </a:bodyPr>
          <a:lstStyle/>
          <a:p>
            <a:pPr algn="ctr"/>
            <a:r>
              <a:rPr lang="pl-PL" dirty="0"/>
              <a:t>Prezentacja i ocena rozwiązania</a:t>
            </a:r>
            <a:br>
              <a:rPr lang="pl-PL" dirty="0"/>
            </a:br>
            <a:r>
              <a:rPr lang="pl-PL" sz="1600" dirty="0"/>
              <a:t>3. Variational Recurrent Auto-Encoder(VRAE) + podział danych na interwały.</a:t>
            </a:r>
            <a:endParaRPr lang="en-US" sz="1600" dirty="0"/>
          </a:p>
        </p:txBody>
      </p:sp>
      <p:sp>
        <p:nvSpPr>
          <p:cNvPr id="8" name="Content Placeholder 7">
            <a:extLst>
              <a:ext uri="{FF2B5EF4-FFF2-40B4-BE49-F238E27FC236}">
                <a16:creationId xmlns:a16="http://schemas.microsoft.com/office/drawing/2014/main" id="{79C0FDC4-EB3F-414C-8637-691B5F802FFE}"/>
              </a:ext>
            </a:extLst>
          </p:cNvPr>
          <p:cNvSpPr>
            <a:spLocks noGrp="1"/>
          </p:cNvSpPr>
          <p:nvPr>
            <p:ph idx="1"/>
          </p:nvPr>
        </p:nvSpPr>
        <p:spPr>
          <a:xfrm>
            <a:off x="677334" y="1420305"/>
            <a:ext cx="8596668" cy="4316257"/>
          </a:xfrm>
        </p:spPr>
        <p:txBody>
          <a:bodyPr>
            <a:normAutofit/>
          </a:bodyPr>
          <a:lstStyle/>
          <a:p>
            <a:r>
              <a:rPr lang="pl-PL" sz="1400" dirty="0"/>
              <a:t>Za</a:t>
            </a:r>
            <a:r>
              <a:rPr lang="en-US" sz="1400" dirty="0"/>
              <a:t>l</a:t>
            </a:r>
            <a:r>
              <a:rPr lang="pl-PL" sz="1400" dirty="0"/>
              <a:t>ety:</a:t>
            </a:r>
            <a:r>
              <a:rPr lang="en-US" sz="1400" dirty="0"/>
              <a:t> </a:t>
            </a:r>
            <a:r>
              <a:rPr lang="pl-PL" sz="1400" dirty="0"/>
              <a:t>Model danych zbliżony do sytuacji reczywistej. I</a:t>
            </a:r>
            <a:r>
              <a:rPr lang="en-US" sz="1400" dirty="0" err="1"/>
              <a:t>nterpretowalno</a:t>
            </a:r>
            <a:r>
              <a:rPr lang="pl-PL" sz="1400" dirty="0"/>
              <a:t>ść modelu. </a:t>
            </a:r>
          </a:p>
        </p:txBody>
      </p:sp>
      <p:pic>
        <p:nvPicPr>
          <p:cNvPr id="10" name="Picture 9">
            <a:extLst>
              <a:ext uri="{FF2B5EF4-FFF2-40B4-BE49-F238E27FC236}">
                <a16:creationId xmlns:a16="http://schemas.microsoft.com/office/drawing/2014/main" id="{637A33E0-817D-4DA9-B88C-18EA27574361}"/>
              </a:ext>
            </a:extLst>
          </p:cNvPr>
          <p:cNvPicPr>
            <a:picLocks noChangeAspect="1"/>
          </p:cNvPicPr>
          <p:nvPr/>
        </p:nvPicPr>
        <p:blipFill>
          <a:blip r:embed="rId2"/>
          <a:stretch>
            <a:fillRect/>
          </a:stretch>
        </p:blipFill>
        <p:spPr>
          <a:xfrm>
            <a:off x="0" y="1840068"/>
            <a:ext cx="5372566" cy="3726503"/>
          </a:xfrm>
          <a:prstGeom prst="rect">
            <a:avLst/>
          </a:prstGeom>
        </p:spPr>
      </p:pic>
      <p:pic>
        <p:nvPicPr>
          <p:cNvPr id="12" name="Picture 11">
            <a:extLst>
              <a:ext uri="{FF2B5EF4-FFF2-40B4-BE49-F238E27FC236}">
                <a16:creationId xmlns:a16="http://schemas.microsoft.com/office/drawing/2014/main" id="{6EA16C77-183F-473B-B12C-99FBA57B4E18}"/>
              </a:ext>
            </a:extLst>
          </p:cNvPr>
          <p:cNvPicPr>
            <a:picLocks noChangeAspect="1"/>
          </p:cNvPicPr>
          <p:nvPr/>
        </p:nvPicPr>
        <p:blipFill>
          <a:blip r:embed="rId3"/>
          <a:stretch>
            <a:fillRect/>
          </a:stretch>
        </p:blipFill>
        <p:spPr>
          <a:xfrm>
            <a:off x="5372566" y="1894581"/>
            <a:ext cx="5486875" cy="3756986"/>
          </a:xfrm>
          <a:prstGeom prst="rect">
            <a:avLst/>
          </a:prstGeom>
        </p:spPr>
      </p:pic>
    </p:spTree>
    <p:extLst>
      <p:ext uri="{BB962C8B-B14F-4D97-AF65-F5344CB8AC3E}">
        <p14:creationId xmlns:p14="http://schemas.microsoft.com/office/powerpoint/2010/main" val="40021524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655</TotalTime>
  <Words>774</Words>
  <Application>Microsoft Office PowerPoint</Application>
  <PresentationFormat>Widescreen</PresentationFormat>
  <Paragraphs>59</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Falls prediction with NLP and TSA techniques</vt:lpstr>
      <vt:lpstr>Agenda</vt:lpstr>
      <vt:lpstr>Motywacja</vt:lpstr>
      <vt:lpstr>Prezentacja i ocena rozwiązania</vt:lpstr>
      <vt:lpstr>Prezentacja i ocena rozwiązania 1. Long-Short Term Memory Network(LSTM) + podział danych na interwały. </vt:lpstr>
      <vt:lpstr>Prezentacja i ocena rozwiązania 1. Long-Short Term Memory Network(LSTM) + podział danych na interwały. </vt:lpstr>
      <vt:lpstr>Prezentacja i ocena rozwiązania 2. Long-Short Term Memory Network(LSTM) + downsampling. </vt:lpstr>
      <vt:lpstr>Prezentacja i ocena rozwiązania 2. Long-Short Term Memory Network(LSTM) + downsampling. </vt:lpstr>
      <vt:lpstr>Prezentacja i ocena rozwiązania 3. Variational Recurrent Auto-Encoder(VRAE) + podział danych na interwały.</vt:lpstr>
      <vt:lpstr>Prezentacja i ocena rozwiązania 3. Variational Recurrent Auto-Encoder(VRAE) + podział danych na interwały.</vt:lpstr>
      <vt:lpstr>Prezentacja i ocena rozwiązania 4. Variational Recurrent Auto-Encoder(VRAE) + downsampling. </vt:lpstr>
      <vt:lpstr>Prezentacja i ocena rozwiązania 4. Variational Recurrent Auto-Encoder(VRAE) + downsampling.</vt:lpstr>
      <vt:lpstr>Podsumowanie i wnioski</vt:lpstr>
      <vt:lpstr>Future research</vt:lpstr>
      <vt:lpstr>Dziękuję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 prediction with NLP and TSA techniques</dc:title>
  <dc:creator>Maciej Blaszczyk</dc:creator>
  <cp:lastModifiedBy>Maciej Blaszczyk</cp:lastModifiedBy>
  <cp:revision>36</cp:revision>
  <dcterms:created xsi:type="dcterms:W3CDTF">2019-12-01T17:46:31Z</dcterms:created>
  <dcterms:modified xsi:type="dcterms:W3CDTF">2020-04-22T11:54:18Z</dcterms:modified>
</cp:coreProperties>
</file>