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60"/>
  </p:notesMasterIdLst>
  <p:sldIdLst>
    <p:sldId id="256" r:id="rId2"/>
    <p:sldId id="257" r:id="rId3"/>
    <p:sldId id="266" r:id="rId4"/>
    <p:sldId id="289" r:id="rId5"/>
    <p:sldId id="285" r:id="rId6"/>
    <p:sldId id="286" r:id="rId7"/>
    <p:sldId id="323" r:id="rId8"/>
    <p:sldId id="334" r:id="rId9"/>
    <p:sldId id="307" r:id="rId10"/>
    <p:sldId id="288" r:id="rId11"/>
    <p:sldId id="333" r:id="rId12"/>
    <p:sldId id="308" r:id="rId13"/>
    <p:sldId id="309" r:id="rId14"/>
    <p:sldId id="310" r:id="rId15"/>
    <p:sldId id="265" r:id="rId16"/>
    <p:sldId id="311" r:id="rId17"/>
    <p:sldId id="278" r:id="rId18"/>
    <p:sldId id="314" r:id="rId19"/>
    <p:sldId id="261" r:id="rId20"/>
    <p:sldId id="267" r:id="rId21"/>
    <p:sldId id="290" r:id="rId22"/>
    <p:sldId id="315" r:id="rId23"/>
    <p:sldId id="291" r:id="rId24"/>
    <p:sldId id="312" r:id="rId25"/>
    <p:sldId id="313" r:id="rId26"/>
    <p:sldId id="292" r:id="rId27"/>
    <p:sldId id="331" r:id="rId28"/>
    <p:sldId id="330" r:id="rId29"/>
    <p:sldId id="329" r:id="rId30"/>
    <p:sldId id="297" r:id="rId31"/>
    <p:sldId id="327" r:id="rId32"/>
    <p:sldId id="328" r:id="rId33"/>
    <p:sldId id="332" r:id="rId34"/>
    <p:sldId id="316" r:id="rId35"/>
    <p:sldId id="300" r:id="rId36"/>
    <p:sldId id="301" r:id="rId37"/>
    <p:sldId id="302" r:id="rId38"/>
    <p:sldId id="317" r:id="rId39"/>
    <p:sldId id="276" r:id="rId40"/>
    <p:sldId id="279" r:id="rId41"/>
    <p:sldId id="299" r:id="rId42"/>
    <p:sldId id="277" r:id="rId43"/>
    <p:sldId id="322" r:id="rId44"/>
    <p:sldId id="318" r:id="rId45"/>
    <p:sldId id="319" r:id="rId46"/>
    <p:sldId id="325" r:id="rId47"/>
    <p:sldId id="320" r:id="rId48"/>
    <p:sldId id="326" r:id="rId49"/>
    <p:sldId id="284" r:id="rId50"/>
    <p:sldId id="321" r:id="rId51"/>
    <p:sldId id="280" r:id="rId52"/>
    <p:sldId id="281" r:id="rId53"/>
    <p:sldId id="282" r:id="rId54"/>
    <p:sldId id="283" r:id="rId55"/>
    <p:sldId id="274" r:id="rId56"/>
    <p:sldId id="324" r:id="rId57"/>
    <p:sldId id="335" r:id="rId58"/>
    <p:sldId id="336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402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4" autoAdjust="0"/>
    <p:restoredTop sz="95314" autoAdjust="0"/>
  </p:normalViewPr>
  <p:slideViewPr>
    <p:cSldViewPr snapToGrid="0">
      <p:cViewPr varScale="1">
        <p:scale>
          <a:sx n="90" d="100"/>
          <a:sy n="90" d="100"/>
        </p:scale>
        <p:origin x="26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F51A3-C361-4533-90B0-25EFBC28808A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5649E-DFF0-4D61-B26B-C0F554F03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84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7CAE-8BE5-4133-A244-56BDC9E483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49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7CAE-8BE5-4133-A244-56BDC9E483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41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188A-6470-457D-928A-18FA3F37D1CE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3A69-8BD9-40F3-BCEA-131568DDB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51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188A-6470-457D-928A-18FA3F37D1CE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3A69-8BD9-40F3-BCEA-131568DDB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5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188A-6470-457D-928A-18FA3F37D1CE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3A69-8BD9-40F3-BCEA-131568DDB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3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188A-6470-457D-928A-18FA3F37D1CE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3A69-8BD9-40F3-BCEA-131568DDB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4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188A-6470-457D-928A-18FA3F37D1CE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3A69-8BD9-40F3-BCEA-131568DDB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49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188A-6470-457D-928A-18FA3F37D1CE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3A69-8BD9-40F3-BCEA-131568DDB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9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188A-6470-457D-928A-18FA3F37D1CE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3A69-8BD9-40F3-BCEA-131568DDB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188A-6470-457D-928A-18FA3F37D1CE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3A69-8BD9-40F3-BCEA-131568DDB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4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188A-6470-457D-928A-18FA3F37D1CE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3A69-8BD9-40F3-BCEA-131568DDB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4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188A-6470-457D-928A-18FA3F37D1CE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3A69-8BD9-40F3-BCEA-131568DDB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67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188A-6470-457D-928A-18FA3F37D1CE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3A69-8BD9-40F3-BCEA-131568DDB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3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5188A-6470-457D-928A-18FA3F37D1CE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B3A69-8BD9-40F3-BCEA-131568DDB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15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if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if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if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8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9.tiff"/><Relationship Id="rId4" Type="http://schemas.openxmlformats.org/officeDocument/2006/relationships/image" Target="../media/image28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0.tiff"/><Relationship Id="rId4" Type="http://schemas.openxmlformats.org/officeDocument/2006/relationships/image" Target="../media/image28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1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if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7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if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if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if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if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 flipH="1">
            <a:off x="1288228" y="1641364"/>
            <a:ext cx="6325496" cy="3112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Interview </a:t>
            </a:r>
          </a:p>
          <a:p>
            <a:pPr algn="ctr"/>
            <a:r>
              <a:rPr lang="en-US" sz="2000" dirty="0" smtClean="0"/>
              <a:t>for</a:t>
            </a:r>
            <a:r>
              <a:rPr lang="en-US" sz="2000" b="1" dirty="0" smtClean="0"/>
              <a:t> </a:t>
            </a:r>
          </a:p>
          <a:p>
            <a:pPr algn="ctr"/>
            <a:r>
              <a:rPr lang="en-US" sz="3000" b="1" dirty="0" smtClean="0"/>
              <a:t>Statistical Analyst Position GGHS</a:t>
            </a:r>
          </a:p>
          <a:p>
            <a:pPr algn="ctr"/>
            <a:endParaRPr lang="en-US" sz="3000" b="1" dirty="0" smtClean="0"/>
          </a:p>
          <a:p>
            <a:pPr algn="ctr"/>
            <a:r>
              <a:rPr lang="en-US" sz="3000" dirty="0" err="1" smtClean="0"/>
              <a:t>Maciej</a:t>
            </a:r>
            <a:r>
              <a:rPr lang="en-US" sz="3000" dirty="0" smtClean="0"/>
              <a:t>  J. Dańko</a:t>
            </a:r>
          </a:p>
          <a:p>
            <a:pPr algn="ctr"/>
            <a:endParaRPr lang="en-US" sz="825" dirty="0" smtClean="0"/>
          </a:p>
          <a:p>
            <a:pPr algn="ctr"/>
            <a:r>
              <a:rPr lang="en-US" dirty="0" smtClean="0"/>
              <a:t>MPIDR January 2017</a:t>
            </a:r>
          </a:p>
          <a:p>
            <a:pPr algn="ctr"/>
            <a:r>
              <a:rPr lang="en-US" sz="3000" dirty="0" smtClean="0"/>
              <a:t>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20492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ancing fly with nuptial gift - Empis snoddyi - ma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91" t="5719" r="28724" b="9348"/>
          <a:stretch/>
        </p:blipFill>
        <p:spPr bwMode="auto">
          <a:xfrm>
            <a:off x="1" y="4273628"/>
            <a:ext cx="2297218" cy="258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 descr="http://www.nadsdiptera.org/Doid/Empidchar/Empispai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580" y="4762557"/>
            <a:ext cx="3071729" cy="209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http://www.nature.com/nature/journal/v533/n7604/images/533440a-i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578" y="2987040"/>
            <a:ext cx="3074487" cy="1775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Dance fly (Empidid)? - Empis geneati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7" b="761"/>
          <a:stretch/>
        </p:blipFill>
        <p:spPr bwMode="auto">
          <a:xfrm>
            <a:off x="4251255" y="4273628"/>
            <a:ext cx="1816326" cy="258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rostokąt 7"/>
          <p:cNvSpPr/>
          <p:nvPr/>
        </p:nvSpPr>
        <p:spPr>
          <a:xfrm>
            <a:off x="128639" y="826530"/>
            <a:ext cx="5728910" cy="279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GB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wo sexes may pay different costs because of different reproductive biology</a:t>
            </a:r>
            <a:r>
              <a:rPr lang="pl-PL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/>
              <a:t>Reproductive costs in both sexes can also influence one another, for example by a phenomenon known as </a:t>
            </a:r>
            <a:r>
              <a:rPr lang="en-GB" b="1" u="sng" dirty="0"/>
              <a:t>nuptial </a:t>
            </a:r>
            <a:r>
              <a:rPr lang="en-GB" b="1" u="sng" dirty="0" smtClean="0"/>
              <a:t>gifts</a:t>
            </a:r>
            <a:r>
              <a:rPr lang="pl-PL" dirty="0"/>
              <a:t>.</a:t>
            </a:r>
            <a:endParaRPr lang="pl-PL" dirty="0" smtClean="0"/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/>
              <a:t>An endogenous gift </a:t>
            </a:r>
            <a:r>
              <a:rPr lang="en-GB" dirty="0" smtClean="0"/>
              <a:t>should </a:t>
            </a:r>
            <a:r>
              <a:rPr lang="en-GB" dirty="0"/>
              <a:t>be especially costly </a:t>
            </a:r>
            <a:r>
              <a:rPr lang="pl-PL" dirty="0" smtClean="0"/>
              <a:t>to a donor </a:t>
            </a:r>
            <a:r>
              <a:rPr lang="pl-PL" dirty="0" err="1" smtClean="0"/>
              <a:t>because</a:t>
            </a:r>
            <a:r>
              <a:rPr lang="pl-PL" dirty="0" smtClean="0"/>
              <a:t> a</a:t>
            </a:r>
            <a:r>
              <a:rPr lang="en-GB" dirty="0" err="1" smtClean="0"/>
              <a:t>dult</a:t>
            </a:r>
            <a:r>
              <a:rPr lang="en-GB" dirty="0" smtClean="0"/>
              <a:t> </a:t>
            </a:r>
            <a:r>
              <a:rPr lang="en-GB" dirty="0"/>
              <a:t>individuals </a:t>
            </a:r>
            <a:r>
              <a:rPr lang="pl-PL" dirty="0" smtClean="0"/>
              <a:t>of </a:t>
            </a:r>
            <a:r>
              <a:rPr lang="en-US" i="1" dirty="0" err="1" smtClean="0"/>
              <a:t>Callosobruchus</a:t>
            </a:r>
            <a:r>
              <a:rPr lang="en-US" i="1" dirty="0" smtClean="0"/>
              <a:t> </a:t>
            </a:r>
            <a:r>
              <a:rPr lang="en-US" i="1" dirty="0" err="1" smtClean="0"/>
              <a:t>maculatus</a:t>
            </a:r>
            <a:r>
              <a:rPr lang="en-US" i="1" dirty="0" smtClean="0"/>
              <a:t> </a:t>
            </a:r>
            <a:r>
              <a:rPr lang="en-GB" dirty="0" smtClean="0"/>
              <a:t>in </a:t>
            </a:r>
            <a:r>
              <a:rPr lang="en-GB" dirty="0"/>
              <a:t>laboratory conditions do not ingest food or water, resulting in a very limited energy </a:t>
            </a:r>
            <a:r>
              <a:rPr lang="en-GB" dirty="0" smtClean="0"/>
              <a:t>budget</a:t>
            </a:r>
            <a:r>
              <a:rPr lang="pl-PL" dirty="0" smtClean="0"/>
              <a:t>.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65760" y="205864"/>
            <a:ext cx="452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err="1" smtClean="0"/>
              <a:t>Costs</a:t>
            </a:r>
            <a:r>
              <a:rPr lang="pl-PL" sz="2800" b="1" dirty="0" smtClean="0"/>
              <a:t> of </a:t>
            </a:r>
            <a:r>
              <a:rPr lang="pl-PL" sz="2800" b="1" dirty="0" err="1" smtClean="0"/>
              <a:t>reproduction</a:t>
            </a:r>
            <a:endParaRPr lang="en-US" sz="2800" b="1" dirty="0"/>
          </a:p>
        </p:txBody>
      </p:sp>
      <p:pic>
        <p:nvPicPr>
          <p:cNvPr id="15368" name="Picture 8" descr="File:Zygaena filipendula 240503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9" t="8218" r="16794" b="9181"/>
          <a:stretch/>
        </p:blipFill>
        <p:spPr bwMode="auto">
          <a:xfrm>
            <a:off x="2297218" y="4273628"/>
            <a:ext cx="1954037" cy="258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Obraz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02"/>
          <a:stretch/>
        </p:blipFill>
        <p:spPr>
          <a:xfrm>
            <a:off x="6067578" y="518317"/>
            <a:ext cx="3071731" cy="2466287"/>
          </a:xfrm>
          <a:prstGeom prst="rect">
            <a:avLst/>
          </a:prstGeom>
        </p:spPr>
      </p:pic>
      <p:sp>
        <p:nvSpPr>
          <p:cNvPr id="11" name="pole tekstowe 10"/>
          <p:cNvSpPr txBox="1"/>
          <p:nvPr/>
        </p:nvSpPr>
        <p:spPr>
          <a:xfrm>
            <a:off x="231363" y="4371074"/>
            <a:ext cx="297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Nuptial</a:t>
            </a:r>
            <a:r>
              <a:rPr lang="pl-P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pl-PL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gifts</a:t>
            </a:r>
            <a:r>
              <a:rPr lang="pl-P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pl-PL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</a:t>
            </a:r>
            <a:r>
              <a:rPr lang="pl-P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l-PL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animals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987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166593" y="455685"/>
            <a:ext cx="8495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Goals of the project</a:t>
            </a:r>
            <a:r>
              <a:rPr lang="en-US" sz="2800" dirty="0" smtClean="0"/>
              <a:t> (</a:t>
            </a:r>
            <a:r>
              <a:rPr lang="en-US" sz="2400" dirty="0" smtClean="0"/>
              <a:t>relevant to survival analysis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8" name="pole tekstowe 7"/>
          <p:cNvSpPr txBox="1"/>
          <p:nvPr/>
        </p:nvSpPr>
        <p:spPr>
          <a:xfrm>
            <a:off x="558799" y="1264808"/>
            <a:ext cx="771143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Treatment:</a:t>
            </a:r>
            <a:r>
              <a:rPr lang="en-US" sz="2000" dirty="0" smtClean="0"/>
              <a:t> reproduction allowed, </a:t>
            </a:r>
            <a:r>
              <a:rPr lang="en-US" sz="2000" b="1" dirty="0" smtClean="0"/>
              <a:t>control:</a:t>
            </a:r>
            <a:r>
              <a:rPr lang="en-US" sz="2000" dirty="0" smtClean="0"/>
              <a:t> reproduction not allowed. </a:t>
            </a:r>
          </a:p>
          <a:p>
            <a:r>
              <a:rPr lang="en-US" sz="2000" b="1" dirty="0" smtClean="0"/>
              <a:t>Two sexes</a:t>
            </a:r>
          </a:p>
          <a:p>
            <a:r>
              <a:rPr lang="en-US" sz="2000" b="1" dirty="0" smtClean="0"/>
              <a:t>Covariates:</a:t>
            </a:r>
            <a:r>
              <a:rPr lang="en-US" sz="2000" dirty="0" smtClean="0"/>
              <a:t> </a:t>
            </a:r>
            <a:r>
              <a:rPr lang="en-US" sz="2000" u="sng" dirty="0" smtClean="0"/>
              <a:t>bean size</a:t>
            </a:r>
            <a:r>
              <a:rPr lang="en-US" sz="2000" dirty="0" smtClean="0"/>
              <a:t>, </a:t>
            </a:r>
            <a:r>
              <a:rPr lang="en-US" sz="2000" u="sng" dirty="0" smtClean="0"/>
              <a:t>adult size</a:t>
            </a:r>
            <a:r>
              <a:rPr lang="en-US" sz="2000" dirty="0" smtClean="0"/>
              <a:t> and </a:t>
            </a:r>
            <a:r>
              <a:rPr lang="en-US" sz="2000" u="sng" dirty="0" smtClean="0"/>
              <a:t>gift size</a:t>
            </a:r>
            <a:r>
              <a:rPr lang="en-US" sz="2000" dirty="0" smtClean="0"/>
              <a:t> (reproducing animals)</a:t>
            </a:r>
          </a:p>
          <a:p>
            <a:r>
              <a:rPr lang="en-US" sz="2000" b="1" dirty="0" smtClean="0"/>
              <a:t>Random effects: </a:t>
            </a:r>
            <a:r>
              <a:rPr lang="en-US" sz="2000" dirty="0" smtClean="0"/>
              <a:t>mother id</a:t>
            </a:r>
            <a:endParaRPr lang="en-US" sz="2000" b="1" dirty="0" smtClean="0"/>
          </a:p>
          <a:p>
            <a:endParaRPr lang="en-US" sz="2000" dirty="0" smtClean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24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166593" y="455685"/>
            <a:ext cx="8495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Goa</a:t>
            </a:r>
            <a:r>
              <a:rPr lang="pl-PL" sz="2800" b="1" dirty="0" smtClean="0"/>
              <a:t>l</a:t>
            </a:r>
            <a:r>
              <a:rPr lang="en-US" sz="2800" b="1" dirty="0" smtClean="0"/>
              <a:t>s of the project</a:t>
            </a:r>
            <a:r>
              <a:rPr lang="en-US" sz="2800" dirty="0" smtClean="0"/>
              <a:t> (</a:t>
            </a:r>
            <a:r>
              <a:rPr lang="en-US" sz="2400" dirty="0" smtClean="0"/>
              <a:t>relevant to survival analysis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8" name="pole tekstowe 7"/>
          <p:cNvSpPr txBox="1"/>
          <p:nvPr/>
        </p:nvSpPr>
        <p:spPr>
          <a:xfrm>
            <a:off x="558799" y="1264808"/>
            <a:ext cx="7711439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Treatment:</a:t>
            </a:r>
            <a:r>
              <a:rPr lang="en-US" sz="2000" dirty="0" smtClean="0"/>
              <a:t> reproduction allowed, </a:t>
            </a:r>
            <a:r>
              <a:rPr lang="en-US" sz="2000" b="1" dirty="0" smtClean="0"/>
              <a:t>control:</a:t>
            </a:r>
            <a:r>
              <a:rPr lang="en-US" sz="2000" dirty="0" smtClean="0"/>
              <a:t> reproduction not allowed. </a:t>
            </a:r>
          </a:p>
          <a:p>
            <a:r>
              <a:rPr lang="en-US" sz="2000" b="1" dirty="0" smtClean="0"/>
              <a:t>Two sexes</a:t>
            </a:r>
          </a:p>
          <a:p>
            <a:r>
              <a:rPr lang="en-US" sz="2000" b="1" dirty="0" smtClean="0"/>
              <a:t>Covariates:</a:t>
            </a:r>
            <a:r>
              <a:rPr lang="en-US" sz="2000" dirty="0" smtClean="0"/>
              <a:t> </a:t>
            </a:r>
            <a:r>
              <a:rPr lang="en-US" sz="2000" u="sng" dirty="0" smtClean="0"/>
              <a:t>bean size</a:t>
            </a:r>
            <a:r>
              <a:rPr lang="en-US" sz="2000" dirty="0" smtClean="0"/>
              <a:t>, </a:t>
            </a:r>
            <a:r>
              <a:rPr lang="en-US" sz="2000" u="sng" dirty="0" smtClean="0"/>
              <a:t>adult size</a:t>
            </a:r>
            <a:r>
              <a:rPr lang="en-US" sz="2000" dirty="0" smtClean="0"/>
              <a:t> and </a:t>
            </a:r>
            <a:r>
              <a:rPr lang="en-US" sz="2000" u="sng" dirty="0" smtClean="0"/>
              <a:t>gift size</a:t>
            </a:r>
            <a:r>
              <a:rPr lang="en-US" sz="2000" dirty="0" smtClean="0"/>
              <a:t> (reproducing animals)</a:t>
            </a:r>
          </a:p>
          <a:p>
            <a:r>
              <a:rPr lang="en-US" sz="2000" b="1" dirty="0" smtClean="0"/>
              <a:t>Random effects: </a:t>
            </a:r>
            <a:r>
              <a:rPr lang="en-US" sz="2000" dirty="0" smtClean="0"/>
              <a:t>mother id</a:t>
            </a:r>
            <a:endParaRPr lang="en-US" sz="2000" b="1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/>
              <a:t>1) </a:t>
            </a:r>
            <a:r>
              <a:rPr lang="en-US" sz="2400" dirty="0" smtClean="0"/>
              <a:t>Investigate the effect of </a:t>
            </a:r>
            <a:r>
              <a:rPr lang="en-US" sz="2400" dirty="0" smtClean="0">
                <a:solidFill>
                  <a:srgbClr val="C00000"/>
                </a:solidFill>
              </a:rPr>
              <a:t>sex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C00000"/>
                </a:solidFill>
              </a:rPr>
              <a:t>bean size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C00000"/>
                </a:solidFill>
              </a:rPr>
              <a:t>presence of reproduction</a:t>
            </a:r>
            <a:r>
              <a:rPr lang="en-US" sz="2400" dirty="0" smtClean="0"/>
              <a:t>,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C00000"/>
                </a:solidFill>
              </a:rPr>
              <a:t>adult size</a:t>
            </a:r>
            <a:r>
              <a:rPr lang="en-US" sz="2400" dirty="0" smtClean="0"/>
              <a:t> on survival.</a:t>
            </a:r>
          </a:p>
          <a:p>
            <a:endParaRPr lang="en-US" sz="2400" dirty="0" smtClean="0"/>
          </a:p>
          <a:p>
            <a:r>
              <a:rPr lang="en-US" sz="2400" b="1" dirty="0" smtClean="0"/>
              <a:t>2) </a:t>
            </a:r>
            <a:r>
              <a:rPr lang="en-US" sz="2400" dirty="0" smtClean="0"/>
              <a:t>Investigate the role of </a:t>
            </a:r>
            <a:r>
              <a:rPr lang="en-US" sz="2400" dirty="0" smtClean="0">
                <a:solidFill>
                  <a:srgbClr val="C00000"/>
                </a:solidFill>
              </a:rPr>
              <a:t>nuptial gifts</a:t>
            </a:r>
            <a:r>
              <a:rPr lang="en-US" sz="2400" dirty="0" smtClean="0"/>
              <a:t> in reproducing males and females for their survival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329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98022" y="1518555"/>
            <a:ext cx="7886700" cy="462915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Frailty term was coined by James </a:t>
            </a:r>
            <a:r>
              <a:rPr lang="en-US" sz="2400" dirty="0" err="1" smtClean="0"/>
              <a:t>Vaupel</a:t>
            </a:r>
            <a:r>
              <a:rPr lang="en-US" sz="2400" dirty="0" smtClean="0"/>
              <a:t> (</a:t>
            </a:r>
            <a:r>
              <a:rPr lang="en-US" sz="2400" dirty="0" err="1" smtClean="0"/>
              <a:t>Vupel</a:t>
            </a:r>
            <a:r>
              <a:rPr lang="en-US" sz="2400" dirty="0" smtClean="0"/>
              <a:t> et al. 1979) and describes hidden differences in the survival chances of individuals in a population. 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1269547" y="212270"/>
            <a:ext cx="634364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Frailty models </a:t>
            </a:r>
          </a:p>
          <a:p>
            <a:pPr algn="ctr"/>
            <a:r>
              <a:rPr lang="en-US" sz="2000" b="1" dirty="0" smtClean="0"/>
              <a:t>(Random effects models in survival analysis)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069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98022" y="1518555"/>
            <a:ext cx="7886700" cy="462915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Frailty term was coined by James </a:t>
            </a:r>
            <a:r>
              <a:rPr lang="en-US" sz="2400" dirty="0" err="1" smtClean="0"/>
              <a:t>Vaupel</a:t>
            </a:r>
            <a:r>
              <a:rPr lang="en-US" sz="2400" dirty="0" smtClean="0"/>
              <a:t> (</a:t>
            </a:r>
            <a:r>
              <a:rPr lang="en-US" sz="2400" dirty="0" err="1" smtClean="0"/>
              <a:t>Vupel</a:t>
            </a:r>
            <a:r>
              <a:rPr lang="en-US" sz="2400" dirty="0" smtClean="0"/>
              <a:t> et al. 1979) and describes hidden differences in the survival chances of individuals in a population. </a:t>
            </a:r>
          </a:p>
          <a:p>
            <a:endParaRPr lang="en-US" sz="2400" dirty="0" smtClean="0"/>
          </a:p>
          <a:p>
            <a:r>
              <a:rPr lang="en-US" sz="2400" dirty="0" smtClean="0"/>
              <a:t>Frailty models:</a:t>
            </a:r>
          </a:p>
          <a:p>
            <a:pPr lvl="1">
              <a:buFont typeface="Calibri" panose="020F0502020204030204" pitchFamily="34" charset="0"/>
              <a:buChar char="̶"/>
            </a:pPr>
            <a:r>
              <a:rPr lang="en-US" sz="2000" dirty="0" smtClean="0"/>
              <a:t>Individual frailty models (each individual has its own frailty)</a:t>
            </a:r>
          </a:p>
          <a:p>
            <a:pPr lvl="1">
              <a:buFont typeface="Calibri" panose="020F0502020204030204" pitchFamily="34" charset="0"/>
              <a:buChar char="̶"/>
            </a:pPr>
            <a:r>
              <a:rPr lang="en-US" sz="2000" dirty="0" smtClean="0"/>
              <a:t>Shared frailty models are </a:t>
            </a:r>
            <a:r>
              <a:rPr lang="en-US" sz="2000" u="sng" dirty="0" smtClean="0"/>
              <a:t>random effects model </a:t>
            </a:r>
            <a:r>
              <a:rPr lang="en-US" sz="2000" dirty="0" smtClean="0"/>
              <a:t>(a group of individuals share the same hidden frailty) </a:t>
            </a:r>
          </a:p>
          <a:p>
            <a:pPr lvl="1">
              <a:buFont typeface="Calibri" panose="020F0502020204030204" pitchFamily="34" charset="0"/>
              <a:buChar char="̶"/>
            </a:pPr>
            <a:endParaRPr lang="en-US" sz="2000" dirty="0" smtClean="0"/>
          </a:p>
        </p:txBody>
      </p:sp>
      <p:sp>
        <p:nvSpPr>
          <p:cNvPr id="4" name="pole tekstowe 3"/>
          <p:cNvSpPr txBox="1"/>
          <p:nvPr/>
        </p:nvSpPr>
        <p:spPr>
          <a:xfrm>
            <a:off x="1269547" y="212270"/>
            <a:ext cx="634364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Frailty models </a:t>
            </a:r>
          </a:p>
          <a:p>
            <a:pPr algn="ctr"/>
            <a:r>
              <a:rPr lang="en-US" sz="2000" b="1" dirty="0" smtClean="0"/>
              <a:t>(Random effects models in survival analysis)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4842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98022" y="1518555"/>
            <a:ext cx="7886700" cy="462915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Frailty term was coined by James </a:t>
            </a:r>
            <a:r>
              <a:rPr lang="en-US" sz="2400" dirty="0" err="1" smtClean="0"/>
              <a:t>Vaupel</a:t>
            </a:r>
            <a:r>
              <a:rPr lang="en-US" sz="2400" dirty="0" smtClean="0"/>
              <a:t> (</a:t>
            </a:r>
            <a:r>
              <a:rPr lang="en-US" sz="2400" dirty="0" err="1" smtClean="0"/>
              <a:t>Vupel</a:t>
            </a:r>
            <a:r>
              <a:rPr lang="en-US" sz="2400" dirty="0" smtClean="0"/>
              <a:t> et al. 1979) and describes hidden differences in the survival chances of individuals in a population. </a:t>
            </a:r>
          </a:p>
          <a:p>
            <a:endParaRPr lang="en-US" sz="2400" dirty="0" smtClean="0"/>
          </a:p>
          <a:p>
            <a:r>
              <a:rPr lang="en-US" sz="2400" dirty="0" smtClean="0"/>
              <a:t>Frailty models:</a:t>
            </a:r>
          </a:p>
          <a:p>
            <a:pPr lvl="1">
              <a:buFont typeface="Calibri" panose="020F0502020204030204" pitchFamily="34" charset="0"/>
              <a:buChar char="̶"/>
            </a:pPr>
            <a:r>
              <a:rPr lang="en-US" sz="2000" dirty="0" smtClean="0"/>
              <a:t>Individual frailty models (each individual has its own frailty)</a:t>
            </a:r>
          </a:p>
          <a:p>
            <a:pPr lvl="1">
              <a:buFont typeface="Calibri" panose="020F0502020204030204" pitchFamily="34" charset="0"/>
              <a:buChar char="̶"/>
            </a:pPr>
            <a:r>
              <a:rPr lang="en-US" sz="2000" dirty="0" smtClean="0"/>
              <a:t>Shared frailty models are </a:t>
            </a:r>
            <a:r>
              <a:rPr lang="en-US" sz="2000" u="sng" dirty="0" smtClean="0"/>
              <a:t>random effects model </a:t>
            </a:r>
            <a:r>
              <a:rPr lang="en-US" sz="2000" dirty="0" smtClean="0"/>
              <a:t>(a group of individuals share the same hidden frailty) </a:t>
            </a:r>
          </a:p>
          <a:p>
            <a:pPr lvl="1">
              <a:buFont typeface="Calibri" panose="020F0502020204030204" pitchFamily="34" charset="0"/>
              <a:buChar char="̶"/>
            </a:pPr>
            <a:endParaRPr lang="en-US" sz="2000" dirty="0" smtClean="0"/>
          </a:p>
          <a:p>
            <a:r>
              <a:rPr lang="en-US" sz="2400" dirty="0" smtClean="0"/>
              <a:t>Shared frailty models:</a:t>
            </a:r>
          </a:p>
          <a:p>
            <a:pPr lvl="1">
              <a:buFont typeface="Calibri" panose="020F0502020204030204" pitchFamily="34" charset="0"/>
              <a:buChar char="̶"/>
            </a:pPr>
            <a:r>
              <a:rPr lang="en-US" sz="2000" dirty="0" smtClean="0"/>
              <a:t>Covered in books, but research is still ongoing</a:t>
            </a:r>
          </a:p>
          <a:p>
            <a:pPr lvl="1">
              <a:buFont typeface="Calibri" panose="020F0502020204030204" pitchFamily="34" charset="0"/>
              <a:buChar char="̶"/>
            </a:pPr>
            <a:r>
              <a:rPr lang="en-US" sz="2000" dirty="0" smtClean="0"/>
              <a:t>Only partially covered in statistical packages</a:t>
            </a:r>
            <a:endParaRPr lang="en-US" sz="20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1269547" y="212270"/>
            <a:ext cx="634364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Frailty models </a:t>
            </a:r>
          </a:p>
          <a:p>
            <a:pPr algn="ctr"/>
            <a:r>
              <a:rPr lang="en-US" sz="2000" b="1" dirty="0" smtClean="0"/>
              <a:t>(Random effects models in survival analysis)</a:t>
            </a:r>
            <a:endParaRPr lang="en-US" sz="2000" b="1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574" y="5049058"/>
            <a:ext cx="997632" cy="1605280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149" y="5120632"/>
            <a:ext cx="1058617" cy="160528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801" y="4785352"/>
            <a:ext cx="997632" cy="160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7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693965" y="185892"/>
            <a:ext cx="6380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Proportional hazard </a:t>
            </a:r>
            <a:r>
              <a:rPr lang="pl-PL" sz="2800" b="1" dirty="0" err="1" smtClean="0"/>
              <a:t>shared</a:t>
            </a:r>
            <a:r>
              <a:rPr lang="pl-PL" sz="2800" b="1" dirty="0" smtClean="0"/>
              <a:t> </a:t>
            </a:r>
            <a:r>
              <a:rPr lang="en-US" sz="2800" b="1" dirty="0" smtClean="0"/>
              <a:t>frailty models</a:t>
            </a:r>
            <a:endParaRPr lang="en-US" sz="2800" b="1" dirty="0"/>
          </a:p>
        </p:txBody>
      </p:sp>
      <p:graphicFrame>
        <p:nvGraphicFramePr>
          <p:cNvPr id="6" name="Obi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5100218"/>
              </p:ext>
            </p:extLst>
          </p:nvPr>
        </p:nvGraphicFramePr>
        <p:xfrm>
          <a:off x="767080" y="1902864"/>
          <a:ext cx="3904673" cy="513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0" name="Równanie" r:id="rId3" imgW="1904760" imgH="253800" progId="Equation.3">
                  <p:embed/>
                </p:oleObj>
              </mc:Choice>
              <mc:Fallback>
                <p:oleObj name="Równanie" r:id="rId3" imgW="19047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080" y="1902864"/>
                        <a:ext cx="3904673" cy="5137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Łącznik prosty ze strzałką 8"/>
          <p:cNvCxnSpPr>
            <a:stCxn id="10" idx="1"/>
          </p:cNvCxnSpPr>
          <p:nvPr/>
        </p:nvCxnSpPr>
        <p:spPr>
          <a:xfrm flipH="1">
            <a:off x="947058" y="1335748"/>
            <a:ext cx="241662" cy="644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ole tekstowe 9"/>
          <p:cNvSpPr txBox="1"/>
          <p:nvPr/>
        </p:nvSpPr>
        <p:spPr>
          <a:xfrm>
            <a:off x="1188720" y="1058749"/>
            <a:ext cx="25480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Conditional hazard of subject </a:t>
            </a:r>
            <a:r>
              <a:rPr lang="en-US" sz="1500" i="1" dirty="0" err="1" smtClean="0"/>
              <a:t>i</a:t>
            </a:r>
            <a:endParaRPr lang="en-US" sz="1500" i="1" dirty="0" smtClean="0"/>
          </a:p>
          <a:p>
            <a:r>
              <a:rPr lang="en-US" sz="1500" dirty="0" smtClean="0"/>
              <a:t>that belongs to the group</a:t>
            </a:r>
            <a:r>
              <a:rPr lang="en-US" sz="1500" i="1" dirty="0" smtClean="0"/>
              <a:t> g</a:t>
            </a:r>
            <a:endParaRPr lang="en-US" sz="1500" i="1" dirty="0"/>
          </a:p>
        </p:txBody>
      </p:sp>
      <p:sp>
        <p:nvSpPr>
          <p:cNvPr id="15" name="pole tekstowe 14"/>
          <p:cNvSpPr txBox="1"/>
          <p:nvPr/>
        </p:nvSpPr>
        <p:spPr>
          <a:xfrm>
            <a:off x="5049001" y="2226029"/>
            <a:ext cx="333778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Vector of regression coefficients applied to a vector of observed covariates for subject </a:t>
            </a:r>
            <a:r>
              <a:rPr lang="en-US" sz="1500" i="1" dirty="0" err="1" smtClean="0"/>
              <a:t>i</a:t>
            </a:r>
            <a:r>
              <a:rPr lang="en-US" sz="1500" i="1" dirty="0" smtClean="0"/>
              <a:t> </a:t>
            </a:r>
            <a:r>
              <a:rPr lang="en-US" sz="1500" dirty="0" smtClean="0"/>
              <a:t>in group</a:t>
            </a:r>
            <a:r>
              <a:rPr lang="en-US" sz="1500" i="1" dirty="0" smtClean="0"/>
              <a:t> g</a:t>
            </a:r>
            <a:endParaRPr lang="en-US" sz="1500" i="1" dirty="0"/>
          </a:p>
        </p:txBody>
      </p:sp>
      <p:cxnSp>
        <p:nvCxnSpPr>
          <p:cNvPr id="16" name="Łącznik prosty ze strzałką 15"/>
          <p:cNvCxnSpPr>
            <a:stCxn id="15" idx="1"/>
          </p:cNvCxnSpPr>
          <p:nvPr/>
        </p:nvCxnSpPr>
        <p:spPr>
          <a:xfrm flipH="1" flipV="1">
            <a:off x="4359729" y="2318255"/>
            <a:ext cx="689272" cy="300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ole tekstowe 16"/>
          <p:cNvSpPr txBox="1"/>
          <p:nvPr/>
        </p:nvSpPr>
        <p:spPr>
          <a:xfrm>
            <a:off x="389832" y="2706754"/>
            <a:ext cx="21655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Frailty term in group </a:t>
            </a:r>
            <a:r>
              <a:rPr lang="en-US" sz="1500" i="1" dirty="0" smtClean="0"/>
              <a:t>g.</a:t>
            </a:r>
          </a:p>
          <a:p>
            <a:r>
              <a:rPr lang="en-US" sz="1500" dirty="0" smtClean="0"/>
              <a:t>Realization of a random variable with certain pdf</a:t>
            </a:r>
          </a:p>
          <a:p>
            <a:r>
              <a:rPr lang="en-US" sz="1500" dirty="0" smtClean="0"/>
              <a:t>(e.g. gamma distribution)</a:t>
            </a:r>
            <a:endParaRPr lang="en-US" sz="1500" dirty="0"/>
          </a:p>
        </p:txBody>
      </p:sp>
      <p:sp>
        <p:nvSpPr>
          <p:cNvPr id="18" name="pole tekstowe 17"/>
          <p:cNvSpPr txBox="1"/>
          <p:nvPr/>
        </p:nvSpPr>
        <p:spPr>
          <a:xfrm>
            <a:off x="2755545" y="2749249"/>
            <a:ext cx="14245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Baseline hazard </a:t>
            </a:r>
          </a:p>
          <a:p>
            <a:r>
              <a:rPr lang="en-US" sz="1500" dirty="0" smtClean="0"/>
              <a:t>(e.g. Weibull)</a:t>
            </a:r>
            <a:endParaRPr lang="en-US" sz="1500" dirty="0"/>
          </a:p>
        </p:txBody>
      </p:sp>
      <p:cxnSp>
        <p:nvCxnSpPr>
          <p:cNvPr id="20" name="Łącznik prosty ze strzałką 19"/>
          <p:cNvCxnSpPr>
            <a:stCxn id="18" idx="0"/>
          </p:cNvCxnSpPr>
          <p:nvPr/>
        </p:nvCxnSpPr>
        <p:spPr>
          <a:xfrm flipH="1" flipV="1">
            <a:off x="2853604" y="2351235"/>
            <a:ext cx="614226" cy="39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ze strzałką 22"/>
          <p:cNvCxnSpPr>
            <a:stCxn id="17" idx="0"/>
          </p:cNvCxnSpPr>
          <p:nvPr/>
        </p:nvCxnSpPr>
        <p:spPr>
          <a:xfrm flipV="1">
            <a:off x="1472627" y="2318255"/>
            <a:ext cx="846030" cy="38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52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693965" y="185892"/>
            <a:ext cx="6380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Proportional hazard shared frailty models</a:t>
            </a:r>
            <a:endParaRPr lang="en-US" sz="2800" b="1" dirty="0"/>
          </a:p>
        </p:txBody>
      </p:sp>
      <p:graphicFrame>
        <p:nvGraphicFramePr>
          <p:cNvPr id="6" name="Obi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080836"/>
              </p:ext>
            </p:extLst>
          </p:nvPr>
        </p:nvGraphicFramePr>
        <p:xfrm>
          <a:off x="767080" y="1902864"/>
          <a:ext cx="3904673" cy="513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" name="Równanie" r:id="rId3" imgW="1904760" imgH="253800" progId="Equation.3">
                  <p:embed/>
                </p:oleObj>
              </mc:Choice>
              <mc:Fallback>
                <p:oleObj name="Równanie" r:id="rId3" imgW="1904760" imgH="253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080" y="1902864"/>
                        <a:ext cx="3904673" cy="5137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Łącznik prosty ze strzałką 8"/>
          <p:cNvCxnSpPr>
            <a:stCxn id="10" idx="1"/>
          </p:cNvCxnSpPr>
          <p:nvPr/>
        </p:nvCxnSpPr>
        <p:spPr>
          <a:xfrm flipH="1">
            <a:off x="947058" y="1335748"/>
            <a:ext cx="241662" cy="644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ole tekstowe 9"/>
          <p:cNvSpPr txBox="1"/>
          <p:nvPr/>
        </p:nvSpPr>
        <p:spPr>
          <a:xfrm>
            <a:off x="1188720" y="1058749"/>
            <a:ext cx="25480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Conditional hazard of subject </a:t>
            </a:r>
            <a:r>
              <a:rPr lang="en-US" sz="1500" i="1" dirty="0" err="1" smtClean="0"/>
              <a:t>i</a:t>
            </a:r>
            <a:endParaRPr lang="en-US" sz="1500" i="1" dirty="0" smtClean="0"/>
          </a:p>
          <a:p>
            <a:r>
              <a:rPr lang="en-US" sz="1500" dirty="0" smtClean="0"/>
              <a:t>that belongs to the group</a:t>
            </a:r>
            <a:r>
              <a:rPr lang="en-US" sz="1500" i="1" dirty="0" smtClean="0"/>
              <a:t> g</a:t>
            </a:r>
            <a:endParaRPr lang="en-US" sz="1500" i="1" dirty="0"/>
          </a:p>
        </p:txBody>
      </p:sp>
      <p:sp>
        <p:nvSpPr>
          <p:cNvPr id="15" name="pole tekstowe 14"/>
          <p:cNvSpPr txBox="1"/>
          <p:nvPr/>
        </p:nvSpPr>
        <p:spPr>
          <a:xfrm>
            <a:off x="5049001" y="2226029"/>
            <a:ext cx="333778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Vector of regression coefficients applied to a vector of observed covariates for subject </a:t>
            </a:r>
            <a:r>
              <a:rPr lang="en-US" sz="1500" i="1" dirty="0" err="1" smtClean="0"/>
              <a:t>i</a:t>
            </a:r>
            <a:r>
              <a:rPr lang="en-US" sz="1500" i="1" dirty="0" smtClean="0"/>
              <a:t> </a:t>
            </a:r>
            <a:r>
              <a:rPr lang="en-US" sz="1500" dirty="0" smtClean="0"/>
              <a:t>in group</a:t>
            </a:r>
            <a:r>
              <a:rPr lang="en-US" sz="1500" i="1" dirty="0" smtClean="0"/>
              <a:t> g</a:t>
            </a:r>
            <a:endParaRPr lang="en-US" sz="1500" i="1" dirty="0"/>
          </a:p>
        </p:txBody>
      </p:sp>
      <p:cxnSp>
        <p:nvCxnSpPr>
          <p:cNvPr id="16" name="Łącznik prosty ze strzałką 15"/>
          <p:cNvCxnSpPr>
            <a:stCxn id="15" idx="1"/>
          </p:cNvCxnSpPr>
          <p:nvPr/>
        </p:nvCxnSpPr>
        <p:spPr>
          <a:xfrm flipH="1" flipV="1">
            <a:off x="4359729" y="2318255"/>
            <a:ext cx="689272" cy="300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ole tekstowe 16"/>
          <p:cNvSpPr txBox="1"/>
          <p:nvPr/>
        </p:nvSpPr>
        <p:spPr>
          <a:xfrm>
            <a:off x="389832" y="2706754"/>
            <a:ext cx="21655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Frailty term in group </a:t>
            </a:r>
            <a:r>
              <a:rPr lang="en-US" sz="1500" i="1" dirty="0" smtClean="0"/>
              <a:t>g.</a:t>
            </a:r>
          </a:p>
          <a:p>
            <a:r>
              <a:rPr lang="en-US" sz="1500" dirty="0" smtClean="0"/>
              <a:t>Realization of a random variable with certain pdf</a:t>
            </a:r>
          </a:p>
          <a:p>
            <a:r>
              <a:rPr lang="en-US" sz="1500" dirty="0" smtClean="0"/>
              <a:t>(e.g. gamma distribution)</a:t>
            </a:r>
            <a:endParaRPr lang="en-US" sz="1500" dirty="0"/>
          </a:p>
        </p:txBody>
      </p:sp>
      <p:sp>
        <p:nvSpPr>
          <p:cNvPr id="18" name="pole tekstowe 17"/>
          <p:cNvSpPr txBox="1"/>
          <p:nvPr/>
        </p:nvSpPr>
        <p:spPr>
          <a:xfrm>
            <a:off x="2755545" y="2749249"/>
            <a:ext cx="14245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Baseline hazard </a:t>
            </a:r>
          </a:p>
          <a:p>
            <a:r>
              <a:rPr lang="en-US" sz="1500" dirty="0" smtClean="0"/>
              <a:t>(e.g. Weibull)</a:t>
            </a:r>
            <a:endParaRPr lang="en-US" sz="1500" dirty="0"/>
          </a:p>
        </p:txBody>
      </p:sp>
      <p:cxnSp>
        <p:nvCxnSpPr>
          <p:cNvPr id="20" name="Łącznik prosty ze strzałką 19"/>
          <p:cNvCxnSpPr>
            <a:stCxn id="18" idx="0"/>
          </p:cNvCxnSpPr>
          <p:nvPr/>
        </p:nvCxnSpPr>
        <p:spPr>
          <a:xfrm flipH="1" flipV="1">
            <a:off x="2853604" y="2351235"/>
            <a:ext cx="614226" cy="39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ze strzałką 22"/>
          <p:cNvCxnSpPr>
            <a:stCxn id="17" idx="0"/>
          </p:cNvCxnSpPr>
          <p:nvPr/>
        </p:nvCxnSpPr>
        <p:spPr>
          <a:xfrm flipV="1">
            <a:off x="1472627" y="2318255"/>
            <a:ext cx="846030" cy="38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ole tekstowe 29"/>
          <p:cNvSpPr txBox="1"/>
          <p:nvPr/>
        </p:nvSpPr>
        <p:spPr>
          <a:xfrm>
            <a:off x="693965" y="3933554"/>
            <a:ext cx="787037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estimation procedure is based on expectation-maximization (EM) algorithm,</a:t>
            </a:r>
          </a:p>
          <a:p>
            <a:r>
              <a:rPr lang="en-US" dirty="0" smtClean="0"/>
              <a:t>which is a sequence of: </a:t>
            </a:r>
          </a:p>
          <a:p>
            <a:endParaRPr lang="en-US" sz="700" dirty="0" smtClean="0"/>
          </a:p>
          <a:p>
            <a:pPr marL="342900" indent="-342900">
              <a:buFontTx/>
              <a:buAutoNum type="alphaUcParenR"/>
            </a:pPr>
            <a:r>
              <a:rPr lang="en-US" u="sng" dirty="0" smtClean="0"/>
              <a:t>Expectation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 Prediction of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b="1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given the estimates of parameters of theoretical frailty distribution, baseline hazard, and regression coefficients.</a:t>
            </a:r>
          </a:p>
          <a:p>
            <a:pPr marL="342900" indent="-342900">
              <a:buAutoNum type="alphaUcParenR"/>
            </a:pPr>
            <a:r>
              <a:rPr lang="en-US" u="sng" dirty="0" smtClean="0">
                <a:sym typeface="Wingdings" panose="05000000000000000000" pitchFamily="2" charset="2"/>
              </a:rPr>
              <a:t>Maximization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>
                <a:sym typeface="Wingdings" panose="05000000000000000000" pitchFamily="2" charset="2"/>
              </a:rPr>
              <a:t> Use predicted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 smtClean="0">
                <a:sym typeface="Wingdings" panose="05000000000000000000" pitchFamily="2" charset="2"/>
              </a:rPr>
              <a:t> to find all parameter estimates by maximization marginal log-likelihood function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pPr marL="342900" indent="-342900">
              <a:buAutoNum type="alphaUcParenR"/>
            </a:pPr>
            <a:endParaRPr lang="en-US" sz="700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The sequence is repeated until </a:t>
            </a:r>
            <a:r>
              <a:rPr lang="pl-PL" dirty="0" smtClean="0">
                <a:sym typeface="Wingdings" panose="05000000000000000000" pitchFamily="2" charset="2"/>
              </a:rPr>
              <a:t>the </a:t>
            </a:r>
            <a:r>
              <a:rPr lang="en-US" dirty="0" smtClean="0">
                <a:sym typeface="Wingdings" panose="05000000000000000000" pitchFamily="2" charset="2"/>
              </a:rPr>
              <a:t>convergence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0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 flipH="1">
            <a:off x="484316" y="530841"/>
            <a:ext cx="83752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Testing  proportional hazard assumption </a:t>
            </a:r>
          </a:p>
          <a:p>
            <a:r>
              <a:rPr lang="en-US" sz="2400" b="1" dirty="0" smtClean="0"/>
              <a:t> </a:t>
            </a:r>
            <a:r>
              <a:rPr lang="en-US" sz="2400" dirty="0" smtClean="0"/>
              <a:t>(categorical variables)</a:t>
            </a:r>
            <a:endParaRPr lang="en-US" sz="2400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682" y="2057402"/>
            <a:ext cx="4114800" cy="2743200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22" y="2057402"/>
            <a:ext cx="4114800" cy="2743200"/>
          </a:xfrm>
          <a:prstGeom prst="rect">
            <a:avLst/>
          </a:prstGeom>
        </p:spPr>
      </p:pic>
      <p:sp>
        <p:nvSpPr>
          <p:cNvPr id="11" name="pole tekstowe 10"/>
          <p:cNvSpPr txBox="1"/>
          <p:nvPr/>
        </p:nvSpPr>
        <p:spPr>
          <a:xfrm flipH="1">
            <a:off x="718073" y="1932025"/>
            <a:ext cx="10972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i="1" dirty="0" err="1" smtClean="0">
                <a:solidFill>
                  <a:srgbClr val="00B0F0"/>
                </a:solidFill>
              </a:rPr>
              <a:t>rms</a:t>
            </a:r>
            <a:r>
              <a:rPr lang="en-US" sz="1350" dirty="0" smtClean="0">
                <a:solidFill>
                  <a:srgbClr val="00B0F0"/>
                </a:solidFill>
              </a:rPr>
              <a:t> package</a:t>
            </a:r>
            <a:endParaRPr lang="en-US" sz="1350" dirty="0">
              <a:solidFill>
                <a:srgbClr val="00B0F0"/>
              </a:solidFill>
            </a:endParaRPr>
          </a:p>
        </p:txBody>
      </p:sp>
      <p:sp>
        <p:nvSpPr>
          <p:cNvPr id="12" name="pole tekstowe 11"/>
          <p:cNvSpPr txBox="1"/>
          <p:nvPr/>
        </p:nvSpPr>
        <p:spPr>
          <a:xfrm flipH="1">
            <a:off x="5237629" y="1918902"/>
            <a:ext cx="20641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i="1" dirty="0" err="1" smtClean="0">
                <a:solidFill>
                  <a:srgbClr val="00B0F0"/>
                </a:solidFill>
              </a:rPr>
              <a:t>MortalitySmooth</a:t>
            </a:r>
            <a:r>
              <a:rPr lang="en-US" sz="1350" dirty="0" smtClean="0">
                <a:solidFill>
                  <a:srgbClr val="00B0F0"/>
                </a:solidFill>
              </a:rPr>
              <a:t> package</a:t>
            </a:r>
            <a:endParaRPr lang="en-US" sz="135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40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 flipH="1">
            <a:off x="484316" y="530841"/>
            <a:ext cx="83752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Testing  proportional hazard assumption </a:t>
            </a:r>
          </a:p>
          <a:p>
            <a:r>
              <a:rPr lang="en-US" sz="2400" b="1" dirty="0" smtClean="0"/>
              <a:t> </a:t>
            </a:r>
            <a:r>
              <a:rPr lang="en-US" sz="2400" dirty="0" smtClean="0"/>
              <a:t>(categorical variables)</a:t>
            </a:r>
            <a:endParaRPr lang="en-US" sz="2400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682" y="2057402"/>
            <a:ext cx="4114800" cy="2743200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22" y="2057402"/>
            <a:ext cx="4114800" cy="2743200"/>
          </a:xfrm>
          <a:prstGeom prst="rect">
            <a:avLst/>
          </a:prstGeom>
        </p:spPr>
      </p:pic>
      <p:sp>
        <p:nvSpPr>
          <p:cNvPr id="11" name="pole tekstowe 10"/>
          <p:cNvSpPr txBox="1"/>
          <p:nvPr/>
        </p:nvSpPr>
        <p:spPr>
          <a:xfrm flipH="1">
            <a:off x="718073" y="1932025"/>
            <a:ext cx="10972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i="1" dirty="0" err="1" smtClean="0">
                <a:solidFill>
                  <a:srgbClr val="00B0F0"/>
                </a:solidFill>
              </a:rPr>
              <a:t>rms</a:t>
            </a:r>
            <a:r>
              <a:rPr lang="en-US" sz="1350" dirty="0" smtClean="0">
                <a:solidFill>
                  <a:srgbClr val="00B0F0"/>
                </a:solidFill>
              </a:rPr>
              <a:t> package</a:t>
            </a:r>
            <a:endParaRPr lang="en-US" sz="1350" dirty="0">
              <a:solidFill>
                <a:srgbClr val="00B0F0"/>
              </a:solidFill>
            </a:endParaRPr>
          </a:p>
        </p:txBody>
      </p:sp>
      <p:sp>
        <p:nvSpPr>
          <p:cNvPr id="12" name="pole tekstowe 11"/>
          <p:cNvSpPr txBox="1"/>
          <p:nvPr/>
        </p:nvSpPr>
        <p:spPr>
          <a:xfrm flipH="1">
            <a:off x="5237629" y="1918902"/>
            <a:ext cx="20641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i="1" dirty="0" err="1" smtClean="0">
                <a:solidFill>
                  <a:srgbClr val="00B0F0"/>
                </a:solidFill>
              </a:rPr>
              <a:t>MortalitySmooth</a:t>
            </a:r>
            <a:r>
              <a:rPr lang="en-US" sz="1350" dirty="0" smtClean="0">
                <a:solidFill>
                  <a:srgbClr val="00B0F0"/>
                </a:solidFill>
              </a:rPr>
              <a:t> package</a:t>
            </a:r>
            <a:endParaRPr lang="en-US" sz="1350" dirty="0">
              <a:solidFill>
                <a:srgbClr val="00B0F0"/>
              </a:solidFill>
            </a:endParaRPr>
          </a:p>
        </p:txBody>
      </p:sp>
      <p:sp>
        <p:nvSpPr>
          <p:cNvPr id="15" name="pole tekstowe 14"/>
          <p:cNvSpPr txBox="1"/>
          <p:nvPr/>
        </p:nvSpPr>
        <p:spPr>
          <a:xfrm>
            <a:off x="647475" y="5207410"/>
            <a:ext cx="5262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Clearly visible interaction between sex and treatment!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21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 flipH="1">
            <a:off x="492162" y="349709"/>
            <a:ext cx="66804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Selected major research projects of 2016 (chronologically) 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169433" y="866079"/>
            <a:ext cx="8794376" cy="5211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750"/>
              </a:spcAft>
              <a:buFont typeface="+mj-lt"/>
              <a:buAutoNum type="alphaUcPeriod"/>
            </a:pPr>
            <a:r>
              <a:rPr lang="en-US" sz="1600" dirty="0" smtClean="0"/>
              <a:t>Does quantity of nutrients mediates </a:t>
            </a:r>
            <a:r>
              <a:rPr lang="pl-PL" sz="1600" dirty="0" smtClean="0"/>
              <a:t>sex</a:t>
            </a:r>
            <a:r>
              <a:rPr lang="en-US" sz="1600" dirty="0" smtClean="0"/>
              <a:t> specific fitness costs in </a:t>
            </a:r>
            <a:r>
              <a:rPr lang="en-US" sz="1600" dirty="0" err="1" smtClean="0"/>
              <a:t>Callosobruchus</a:t>
            </a:r>
            <a:r>
              <a:rPr lang="en-US" sz="1600" dirty="0" smtClean="0"/>
              <a:t> </a:t>
            </a:r>
            <a:r>
              <a:rPr lang="en-US" sz="1600" dirty="0" err="1" smtClean="0"/>
              <a:t>maculatus</a:t>
            </a:r>
            <a:r>
              <a:rPr lang="en-US" sz="1600" dirty="0" smtClean="0"/>
              <a:t>? </a:t>
            </a:r>
            <a:r>
              <a:rPr lang="en-US" sz="1400" dirty="0" err="1" smtClean="0">
                <a:solidFill>
                  <a:srgbClr val="0070C0"/>
                </a:solidFill>
              </a:rPr>
              <a:t>Małek</a:t>
            </a:r>
            <a:r>
              <a:rPr lang="en-US" sz="1400" dirty="0">
                <a:solidFill>
                  <a:srgbClr val="0070C0"/>
                </a:solidFill>
              </a:rPr>
              <a:t>, D.; </a:t>
            </a:r>
            <a:r>
              <a:rPr lang="en-US" sz="1400" b="1" u="sng" dirty="0">
                <a:solidFill>
                  <a:srgbClr val="0070C0"/>
                </a:solidFill>
              </a:rPr>
              <a:t>Dańko</a:t>
            </a:r>
            <a:r>
              <a:rPr lang="en-US" sz="1400" dirty="0">
                <a:solidFill>
                  <a:srgbClr val="0070C0"/>
                </a:solidFill>
              </a:rPr>
              <a:t>, </a:t>
            </a:r>
            <a:r>
              <a:rPr lang="en-US" sz="1400" b="1" u="sng" dirty="0">
                <a:solidFill>
                  <a:srgbClr val="0070C0"/>
                </a:solidFill>
              </a:rPr>
              <a:t>M. J.; </a:t>
            </a:r>
            <a:r>
              <a:rPr lang="en-US" sz="1400" dirty="0" err="1">
                <a:solidFill>
                  <a:srgbClr val="0070C0"/>
                </a:solidFill>
              </a:rPr>
              <a:t>Czarnołeski</a:t>
            </a:r>
            <a:r>
              <a:rPr lang="en-US" sz="1400" dirty="0">
                <a:solidFill>
                  <a:srgbClr val="0070C0"/>
                </a:solidFill>
              </a:rPr>
              <a:t>, M.</a:t>
            </a:r>
            <a:r>
              <a:rPr lang="en-US" sz="1400" b="1" dirty="0"/>
              <a:t> </a:t>
            </a:r>
            <a:r>
              <a:rPr lang="en-US" sz="1400" dirty="0">
                <a:solidFill>
                  <a:srgbClr val="C00000"/>
                </a:solidFill>
              </a:rPr>
              <a:t>In preparation</a:t>
            </a:r>
          </a:p>
          <a:p>
            <a:pPr marL="342900" indent="-342900">
              <a:spcAft>
                <a:spcPts val="750"/>
              </a:spcAft>
              <a:buFont typeface="+mj-lt"/>
              <a:buAutoNum type="alphaUcPeriod"/>
            </a:pPr>
            <a:r>
              <a:rPr lang="en-US" sz="1600" dirty="0"/>
              <a:t>Identifying the Pattern of Human Mortality at Its Front End.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>
                <a:solidFill>
                  <a:srgbClr val="0070C0"/>
                </a:solidFill>
              </a:rPr>
              <a:t>Missov</a:t>
            </a:r>
            <a:r>
              <a:rPr lang="en-US" sz="1400" dirty="0">
                <a:solidFill>
                  <a:srgbClr val="0070C0"/>
                </a:solidFill>
              </a:rPr>
              <a:t>, T. I.; </a:t>
            </a:r>
            <a:r>
              <a:rPr lang="en-US" sz="1400" dirty="0" err="1">
                <a:solidFill>
                  <a:srgbClr val="0070C0"/>
                </a:solidFill>
              </a:rPr>
              <a:t>Németh</a:t>
            </a:r>
            <a:r>
              <a:rPr lang="en-US" sz="1400" dirty="0">
                <a:solidFill>
                  <a:srgbClr val="0070C0"/>
                </a:solidFill>
              </a:rPr>
              <a:t>, L.; Ribeiro, F; </a:t>
            </a:r>
            <a:r>
              <a:rPr lang="en-US" sz="1400" b="1" u="sng" dirty="0">
                <a:solidFill>
                  <a:srgbClr val="0070C0"/>
                </a:solidFill>
              </a:rPr>
              <a:t>Dańko, M. J.</a:t>
            </a:r>
            <a:r>
              <a:rPr lang="en-US" sz="1400" dirty="0">
                <a:solidFill>
                  <a:srgbClr val="0070C0"/>
                </a:solidFill>
              </a:rPr>
              <a:t>  </a:t>
            </a:r>
            <a:r>
              <a:rPr lang="en-US" sz="1400" dirty="0">
                <a:solidFill>
                  <a:srgbClr val="C00000"/>
                </a:solidFill>
              </a:rPr>
              <a:t>Submitted* to Science</a:t>
            </a:r>
          </a:p>
          <a:p>
            <a:pPr marL="342900" indent="-342900">
              <a:spcAft>
                <a:spcPts val="750"/>
              </a:spcAft>
              <a:buFont typeface="+mj-lt"/>
              <a:buAutoNum type="alphaUcPeriod"/>
            </a:pPr>
            <a:r>
              <a:rPr lang="en-US" sz="1600" dirty="0"/>
              <a:t>Density shapes patterns of survival and reproduction in hydromedusa </a:t>
            </a:r>
            <a:r>
              <a:rPr lang="en-US" sz="1600" i="1" dirty="0" err="1"/>
              <a:t>Eleutheria</a:t>
            </a:r>
            <a:r>
              <a:rPr lang="en-US" sz="1600" i="1" dirty="0"/>
              <a:t> </a:t>
            </a:r>
            <a:r>
              <a:rPr lang="en-US" sz="1600" i="1" dirty="0" err="1"/>
              <a:t>dichotoma</a:t>
            </a:r>
            <a:r>
              <a:rPr lang="en-US" sz="1600" dirty="0"/>
              <a:t>. </a:t>
            </a:r>
            <a:r>
              <a:rPr lang="en-US" sz="1400" dirty="0">
                <a:solidFill>
                  <a:srgbClr val="0070C0"/>
                </a:solidFill>
              </a:rPr>
              <a:t>Dańko, A.; </a:t>
            </a:r>
            <a:r>
              <a:rPr lang="en-US" sz="1400" dirty="0" err="1">
                <a:solidFill>
                  <a:srgbClr val="0070C0"/>
                </a:solidFill>
              </a:rPr>
              <a:t>Schaible</a:t>
            </a:r>
            <a:r>
              <a:rPr lang="en-US" sz="1400" dirty="0">
                <a:solidFill>
                  <a:srgbClr val="0070C0"/>
                </a:solidFill>
              </a:rPr>
              <a:t>, R.; </a:t>
            </a:r>
            <a:r>
              <a:rPr lang="en-US" sz="1400" dirty="0" err="1">
                <a:solidFill>
                  <a:srgbClr val="0070C0"/>
                </a:solidFill>
              </a:rPr>
              <a:t>Pijanowska</a:t>
            </a:r>
            <a:r>
              <a:rPr lang="en-US" sz="1400" dirty="0">
                <a:solidFill>
                  <a:srgbClr val="0070C0"/>
                </a:solidFill>
              </a:rPr>
              <a:t>, J.; </a:t>
            </a:r>
            <a:r>
              <a:rPr lang="en-US" sz="1400" b="1" u="sng" dirty="0">
                <a:solidFill>
                  <a:srgbClr val="0070C0"/>
                </a:solidFill>
              </a:rPr>
              <a:t>Dańko M. J.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>
                <a:solidFill>
                  <a:srgbClr val="C00000"/>
                </a:solidFill>
              </a:rPr>
              <a:t>Submitted* to Mechanisms of Aging and Development</a:t>
            </a:r>
          </a:p>
          <a:p>
            <a:pPr marL="342900" indent="-342900">
              <a:spcAft>
                <a:spcPts val="750"/>
              </a:spcAft>
              <a:buFont typeface="+mj-lt"/>
              <a:buAutoNum type="alphaUcPeriod"/>
            </a:pPr>
            <a:r>
              <a:rPr lang="en-US" sz="1600" dirty="0"/>
              <a:t>Latitudinal and age-specific patterns of larval mortality in the damselfly </a:t>
            </a:r>
            <a:r>
              <a:rPr lang="en-US" sz="1600" dirty="0" err="1"/>
              <a:t>Lestes</a:t>
            </a:r>
            <a:r>
              <a:rPr lang="en-US" sz="1600" dirty="0"/>
              <a:t> </a:t>
            </a:r>
            <a:r>
              <a:rPr lang="en-US" sz="1600" dirty="0" err="1"/>
              <a:t>sponsa</a:t>
            </a:r>
            <a:r>
              <a:rPr lang="en-US" sz="1600" dirty="0"/>
              <a:t>: Senescence before maturity? </a:t>
            </a:r>
            <a:r>
              <a:rPr lang="en-US" sz="1400" b="1" u="sng" dirty="0">
                <a:solidFill>
                  <a:srgbClr val="0070C0"/>
                </a:solidFill>
              </a:rPr>
              <a:t>Dańko, M.J.</a:t>
            </a:r>
            <a:r>
              <a:rPr lang="en-US" sz="1400" dirty="0">
                <a:solidFill>
                  <a:srgbClr val="0070C0"/>
                </a:solidFill>
              </a:rPr>
              <a:t>; Dańko, A.; </a:t>
            </a:r>
            <a:r>
              <a:rPr lang="en-US" sz="1400" dirty="0" err="1">
                <a:solidFill>
                  <a:srgbClr val="0070C0"/>
                </a:solidFill>
              </a:rPr>
              <a:t>Golab</a:t>
            </a:r>
            <a:r>
              <a:rPr lang="en-US" sz="1400" dirty="0">
                <a:solidFill>
                  <a:srgbClr val="0070C0"/>
                </a:solidFill>
              </a:rPr>
              <a:t>, M.J.; </a:t>
            </a:r>
            <a:r>
              <a:rPr lang="en-US" sz="1400" dirty="0" err="1">
                <a:solidFill>
                  <a:srgbClr val="0070C0"/>
                </a:solidFill>
              </a:rPr>
              <a:t>Stoks</a:t>
            </a:r>
            <a:r>
              <a:rPr lang="en-US" sz="1400" dirty="0">
                <a:solidFill>
                  <a:srgbClr val="0070C0"/>
                </a:solidFill>
              </a:rPr>
              <a:t> R.; </a:t>
            </a:r>
            <a:r>
              <a:rPr lang="en-US" sz="1400" dirty="0" err="1">
                <a:solidFill>
                  <a:srgbClr val="0070C0"/>
                </a:solidFill>
              </a:rPr>
              <a:t>Sniegula</a:t>
            </a:r>
            <a:r>
              <a:rPr lang="en-US" sz="1400" dirty="0">
                <a:solidFill>
                  <a:srgbClr val="0070C0"/>
                </a:solidFill>
              </a:rPr>
              <a:t>, S. </a:t>
            </a:r>
            <a:r>
              <a:rPr lang="en-US" sz="1400" dirty="0">
                <a:solidFill>
                  <a:srgbClr val="C00000"/>
                </a:solidFill>
              </a:rPr>
              <a:t>Submitted to Experimental Gerontology</a:t>
            </a:r>
          </a:p>
          <a:p>
            <a:pPr marL="342900" indent="-342900">
              <a:spcAft>
                <a:spcPts val="750"/>
              </a:spcAft>
              <a:buFont typeface="+mj-lt"/>
              <a:buAutoNum type="alphaUcPeriod"/>
            </a:pPr>
            <a:r>
              <a:rPr lang="en-US" sz="1600" dirty="0"/>
              <a:t>Life history traits are shaped by the interaction of extrinsic mortality and density-dependence. </a:t>
            </a:r>
            <a:r>
              <a:rPr lang="en-US" sz="1400" b="1" u="sng" dirty="0">
                <a:solidFill>
                  <a:srgbClr val="0070C0"/>
                </a:solidFill>
              </a:rPr>
              <a:t>Dańko, M.J.</a:t>
            </a:r>
            <a:r>
              <a:rPr lang="en-US" sz="1400" dirty="0">
                <a:solidFill>
                  <a:srgbClr val="0070C0"/>
                </a:solidFill>
              </a:rPr>
              <a:t>; Burger, O.F.; Kozłowski, J.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C00000"/>
                </a:solidFill>
              </a:rPr>
              <a:t>Submitted to PLOS Computational Biology</a:t>
            </a:r>
          </a:p>
          <a:p>
            <a:pPr marL="342900" indent="-342900">
              <a:spcAft>
                <a:spcPts val="750"/>
              </a:spcAft>
              <a:buFont typeface="+mj-lt"/>
              <a:buAutoNum type="alphaUcPeriod"/>
            </a:pPr>
            <a:r>
              <a:rPr lang="en-US" sz="1600" dirty="0"/>
              <a:t>Age-related changes of physiological performance and survivorship of bank voles selected for high aerobic capacity. </a:t>
            </a:r>
            <a:r>
              <a:rPr lang="en-US" sz="1400" dirty="0">
                <a:solidFill>
                  <a:srgbClr val="0070C0"/>
                </a:solidFill>
              </a:rPr>
              <a:t>Rudolf, A.M.; </a:t>
            </a:r>
            <a:r>
              <a:rPr lang="en-US" sz="1400" b="1" u="sng" dirty="0">
                <a:solidFill>
                  <a:srgbClr val="0070C0"/>
                </a:solidFill>
              </a:rPr>
              <a:t>Dańko, M.J.</a:t>
            </a:r>
            <a:r>
              <a:rPr lang="en-US" sz="1400" dirty="0">
                <a:solidFill>
                  <a:srgbClr val="0070C0"/>
                </a:solidFill>
              </a:rPr>
              <a:t>; </a:t>
            </a:r>
            <a:r>
              <a:rPr lang="en-US" sz="1400" dirty="0" err="1">
                <a:solidFill>
                  <a:srgbClr val="0070C0"/>
                </a:solidFill>
              </a:rPr>
              <a:t>Sadowska</a:t>
            </a:r>
            <a:r>
              <a:rPr lang="en-US" sz="1400" dirty="0">
                <a:solidFill>
                  <a:srgbClr val="0070C0"/>
                </a:solidFill>
              </a:rPr>
              <a:t>, E.T.; </a:t>
            </a:r>
            <a:r>
              <a:rPr lang="en-US" sz="1400" dirty="0" err="1">
                <a:solidFill>
                  <a:srgbClr val="0070C0"/>
                </a:solidFill>
              </a:rPr>
              <a:t>Dheyongera</a:t>
            </a:r>
            <a:r>
              <a:rPr lang="en-US" sz="1400" dirty="0">
                <a:solidFill>
                  <a:srgbClr val="0070C0"/>
                </a:solidFill>
              </a:rPr>
              <a:t>, G.; </a:t>
            </a:r>
            <a:r>
              <a:rPr lang="en-US" sz="1400" dirty="0" err="1">
                <a:solidFill>
                  <a:srgbClr val="0070C0"/>
                </a:solidFill>
              </a:rPr>
              <a:t>Koteja</a:t>
            </a:r>
            <a:r>
              <a:rPr lang="en-US" sz="1400" dirty="0">
                <a:solidFill>
                  <a:srgbClr val="0070C0"/>
                </a:solidFill>
              </a:rPr>
              <a:t>, P. </a:t>
            </a:r>
            <a:r>
              <a:rPr lang="en-US" sz="1400" dirty="0">
                <a:solidFill>
                  <a:srgbClr val="C00000"/>
                </a:solidFill>
              </a:rPr>
              <a:t>Submitted to Experimental Gerontology</a:t>
            </a:r>
          </a:p>
          <a:p>
            <a:pPr marL="342900" indent="-342900">
              <a:spcAft>
                <a:spcPts val="750"/>
              </a:spcAft>
              <a:buFont typeface="+mj-lt"/>
              <a:buAutoNum type="alphaUcPeriod"/>
            </a:pPr>
            <a:r>
              <a:rPr lang="en-US" sz="1600" dirty="0"/>
              <a:t>How much can we trust life tables? Sensitivity of mortality measures to right-censoring treatment. </a:t>
            </a:r>
            <a:r>
              <a:rPr lang="en-US" sz="1400" dirty="0" err="1">
                <a:solidFill>
                  <a:srgbClr val="0070C0"/>
                </a:solidFill>
              </a:rPr>
              <a:t>Missov</a:t>
            </a:r>
            <a:r>
              <a:rPr lang="en-US" sz="1400" dirty="0">
                <a:solidFill>
                  <a:srgbClr val="0070C0"/>
                </a:solidFill>
              </a:rPr>
              <a:t>, T. I.; </a:t>
            </a:r>
            <a:r>
              <a:rPr lang="en-US" sz="1400" dirty="0" err="1">
                <a:solidFill>
                  <a:srgbClr val="0070C0"/>
                </a:solidFill>
              </a:rPr>
              <a:t>Németh</a:t>
            </a:r>
            <a:r>
              <a:rPr lang="en-US" sz="1400" dirty="0">
                <a:solidFill>
                  <a:srgbClr val="0070C0"/>
                </a:solidFill>
              </a:rPr>
              <a:t>, L.; </a:t>
            </a:r>
            <a:r>
              <a:rPr lang="en-US" sz="1400" b="1" u="sng" dirty="0">
                <a:solidFill>
                  <a:srgbClr val="0070C0"/>
                </a:solidFill>
              </a:rPr>
              <a:t>Dańko, M. J.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>
                <a:solidFill>
                  <a:srgbClr val="C00000"/>
                </a:solidFill>
              </a:rPr>
              <a:t>Palgrave Communications, 2:15049</a:t>
            </a:r>
          </a:p>
          <a:p>
            <a:pPr marL="342900" indent="-342900">
              <a:buFont typeface="+mj-lt"/>
              <a:buAutoNum type="alphaUcPeriod"/>
            </a:pPr>
            <a:endParaRPr lang="en-US" sz="1400" dirty="0"/>
          </a:p>
          <a:p>
            <a:r>
              <a:rPr lang="en-US" sz="1400" dirty="0"/>
              <a:t>And more…..</a:t>
            </a:r>
          </a:p>
          <a:p>
            <a:pPr marL="342900" indent="-342900">
              <a:buFont typeface="+mj-lt"/>
              <a:buAutoNum type="alphaU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6236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 flipH="1">
            <a:off x="213024" y="1441265"/>
            <a:ext cx="438945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It is hard to perform similar non-parametric analysis on continuous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We will use a semi-parametric approach based on Cox proportional hazard frailty model.</a:t>
            </a:r>
            <a:endParaRPr lang="en-US" sz="1600" dirty="0"/>
          </a:p>
        </p:txBody>
      </p:sp>
      <p:sp>
        <p:nvSpPr>
          <p:cNvPr id="18" name="pole tekstowe 17"/>
          <p:cNvSpPr txBox="1"/>
          <p:nvPr/>
        </p:nvSpPr>
        <p:spPr>
          <a:xfrm>
            <a:off x="557912" y="2771922"/>
            <a:ext cx="3616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Model: </a:t>
            </a:r>
            <a:r>
              <a:rPr lang="en-US" sz="1400" dirty="0" err="1" smtClean="0"/>
              <a:t>Surv</a:t>
            </a:r>
            <a:r>
              <a:rPr lang="en-US" sz="1400" dirty="0" smtClean="0"/>
              <a:t> ~ Sex + Treatment + Bean size + </a:t>
            </a:r>
            <a:r>
              <a:rPr lang="en-US" sz="1400" dirty="0" err="1" smtClean="0"/>
              <a:t>Adullt</a:t>
            </a:r>
            <a:r>
              <a:rPr lang="en-US" sz="1400" dirty="0" smtClean="0"/>
              <a:t> body mass + </a:t>
            </a:r>
            <a:r>
              <a:rPr lang="en-US" sz="1400" dirty="0" smtClean="0">
                <a:solidFill>
                  <a:srgbClr val="C00000"/>
                </a:solidFill>
              </a:rPr>
              <a:t>Sex : Treatment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pole tekstowe 18"/>
          <p:cNvSpPr txBox="1"/>
          <p:nvPr/>
        </p:nvSpPr>
        <p:spPr>
          <a:xfrm flipH="1">
            <a:off x="484316" y="226041"/>
            <a:ext cx="83752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Testing  proportional hazard assumption </a:t>
            </a:r>
          </a:p>
          <a:p>
            <a:r>
              <a:rPr lang="en-US" sz="2400" b="1" dirty="0" smtClean="0"/>
              <a:t> </a:t>
            </a:r>
            <a:r>
              <a:rPr lang="en-US" sz="2400" dirty="0" smtClean="0"/>
              <a:t>(continuous variables)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331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ole tekstowe 13"/>
          <p:cNvSpPr txBox="1"/>
          <p:nvPr/>
        </p:nvSpPr>
        <p:spPr>
          <a:xfrm flipH="1">
            <a:off x="3003807" y="3312636"/>
            <a:ext cx="19585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i="1" dirty="0" smtClean="0">
                <a:solidFill>
                  <a:srgbClr val="00B0F0"/>
                </a:solidFill>
              </a:rPr>
              <a:t>survival</a:t>
            </a:r>
            <a:r>
              <a:rPr lang="en-US" sz="1350" dirty="0" smtClean="0">
                <a:solidFill>
                  <a:srgbClr val="00B0F0"/>
                </a:solidFill>
              </a:rPr>
              <a:t> package*</a:t>
            </a:r>
            <a:endParaRPr lang="en-US" sz="1350" dirty="0">
              <a:solidFill>
                <a:srgbClr val="00B0F0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08" y="3576001"/>
            <a:ext cx="3328846" cy="1278188"/>
          </a:xfrm>
          <a:prstGeom prst="rect">
            <a:avLst/>
          </a:prstGeom>
        </p:spPr>
      </p:pic>
      <p:sp>
        <p:nvSpPr>
          <p:cNvPr id="17" name="Prostokąt 16"/>
          <p:cNvSpPr/>
          <p:nvPr/>
        </p:nvSpPr>
        <p:spPr>
          <a:xfrm>
            <a:off x="273468" y="6060102"/>
            <a:ext cx="45362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Arial" panose="020B0604020202020204" pitchFamily="34" charset="0"/>
              </a:rPr>
              <a:t>* P. </a:t>
            </a:r>
            <a:r>
              <a:rPr lang="en-US" sz="9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Grambsch</a:t>
            </a:r>
            <a:r>
              <a:rPr lang="en-US" sz="900" dirty="0" smtClean="0">
                <a:solidFill>
                  <a:srgbClr val="000000"/>
                </a:solidFill>
                <a:latin typeface="Arial" panose="020B0604020202020204" pitchFamily="34" charset="0"/>
              </a:rPr>
              <a:t> and T. </a:t>
            </a:r>
            <a:r>
              <a:rPr lang="en-US" sz="9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Therneau</a:t>
            </a:r>
            <a:r>
              <a:rPr lang="en-US" sz="900" dirty="0" smtClean="0">
                <a:solidFill>
                  <a:srgbClr val="000000"/>
                </a:solidFill>
                <a:latin typeface="Arial" panose="020B0604020202020204" pitchFamily="34" charset="0"/>
              </a:rPr>
              <a:t> (1994), Proportional hazards tests and diagnostics based on weighted residuals. </a:t>
            </a:r>
            <a:r>
              <a:rPr lang="en-US" sz="900" i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Biometrika</a:t>
            </a:r>
            <a:r>
              <a:rPr lang="en-US" sz="900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en-US" sz="900" dirty="0" smtClean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sz="9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81</a:t>
            </a:r>
            <a:r>
              <a:rPr lang="en-US" sz="9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515-26.</a:t>
            </a:r>
            <a:endParaRPr lang="en-US" sz="900" dirty="0"/>
          </a:p>
        </p:txBody>
      </p:sp>
      <p:sp>
        <p:nvSpPr>
          <p:cNvPr id="18" name="pole tekstowe 17"/>
          <p:cNvSpPr txBox="1"/>
          <p:nvPr/>
        </p:nvSpPr>
        <p:spPr>
          <a:xfrm>
            <a:off x="557912" y="2771922"/>
            <a:ext cx="3616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Model: </a:t>
            </a:r>
            <a:r>
              <a:rPr lang="en-US" sz="1400" dirty="0" err="1" smtClean="0"/>
              <a:t>Surv</a:t>
            </a:r>
            <a:r>
              <a:rPr lang="en-US" sz="1400" dirty="0" smtClean="0"/>
              <a:t> ~ Sex + Treatment + Bean size + </a:t>
            </a:r>
            <a:r>
              <a:rPr lang="en-US" sz="1400" dirty="0" err="1" smtClean="0"/>
              <a:t>Adullt</a:t>
            </a:r>
            <a:r>
              <a:rPr lang="en-US" sz="1400" dirty="0" smtClean="0"/>
              <a:t> body mass + </a:t>
            </a:r>
            <a:r>
              <a:rPr lang="en-US" sz="1400" dirty="0" smtClean="0">
                <a:solidFill>
                  <a:srgbClr val="C00000"/>
                </a:solidFill>
              </a:rPr>
              <a:t>Sex : Treatment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pole tekstowe 18"/>
          <p:cNvSpPr txBox="1"/>
          <p:nvPr/>
        </p:nvSpPr>
        <p:spPr>
          <a:xfrm flipH="1">
            <a:off x="484316" y="226041"/>
            <a:ext cx="83752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Testing  proportional hazard assumption </a:t>
            </a:r>
          </a:p>
          <a:p>
            <a:r>
              <a:rPr lang="en-US" sz="2400" b="1" dirty="0" smtClean="0"/>
              <a:t> </a:t>
            </a:r>
            <a:r>
              <a:rPr lang="en-US" sz="2400" dirty="0" smtClean="0"/>
              <a:t>(continuous variables)</a:t>
            </a:r>
            <a:endParaRPr lang="en-US" sz="2400" dirty="0"/>
          </a:p>
        </p:txBody>
      </p:sp>
      <p:sp>
        <p:nvSpPr>
          <p:cNvPr id="11" name="pole tekstowe 10"/>
          <p:cNvSpPr txBox="1"/>
          <p:nvPr/>
        </p:nvSpPr>
        <p:spPr>
          <a:xfrm flipH="1">
            <a:off x="213024" y="1441265"/>
            <a:ext cx="438945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It is hard to perform similar non-parametric analysis on continuous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We will use a semi-parametric approach based on Cox proportional hazard frailty model.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2511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ole tekstowe 13"/>
          <p:cNvSpPr txBox="1"/>
          <p:nvPr/>
        </p:nvSpPr>
        <p:spPr>
          <a:xfrm flipH="1">
            <a:off x="3003807" y="3312636"/>
            <a:ext cx="19585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i="1" dirty="0" smtClean="0">
                <a:solidFill>
                  <a:srgbClr val="00B0F0"/>
                </a:solidFill>
              </a:rPr>
              <a:t>survival</a:t>
            </a:r>
            <a:r>
              <a:rPr lang="en-US" sz="1350" dirty="0" smtClean="0">
                <a:solidFill>
                  <a:srgbClr val="00B0F0"/>
                </a:solidFill>
              </a:rPr>
              <a:t> package*</a:t>
            </a:r>
            <a:endParaRPr lang="en-US" sz="1350" dirty="0">
              <a:solidFill>
                <a:srgbClr val="00B0F0"/>
              </a:solidFill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470" y="1044155"/>
            <a:ext cx="3402722" cy="4536962"/>
          </a:xfrm>
          <a:prstGeom prst="rect">
            <a:avLst/>
          </a:prstGeom>
        </p:spPr>
      </p:pic>
      <p:sp>
        <p:nvSpPr>
          <p:cNvPr id="15" name="pole tekstowe 14"/>
          <p:cNvSpPr txBox="1"/>
          <p:nvPr/>
        </p:nvSpPr>
        <p:spPr>
          <a:xfrm flipH="1">
            <a:off x="5770543" y="921826"/>
            <a:ext cx="27881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err="1" smtClean="0"/>
              <a:t>Schoenfeld</a:t>
            </a:r>
            <a:r>
              <a:rPr lang="en-US" sz="1500" b="1" dirty="0" smtClean="0"/>
              <a:t> residuals</a:t>
            </a:r>
            <a:endParaRPr lang="en-US" sz="1500" b="1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08" y="3576001"/>
            <a:ext cx="3328846" cy="1278188"/>
          </a:xfrm>
          <a:prstGeom prst="rect">
            <a:avLst/>
          </a:prstGeom>
        </p:spPr>
      </p:pic>
      <p:sp>
        <p:nvSpPr>
          <p:cNvPr id="17" name="Prostokąt 16"/>
          <p:cNvSpPr/>
          <p:nvPr/>
        </p:nvSpPr>
        <p:spPr>
          <a:xfrm>
            <a:off x="273468" y="6060102"/>
            <a:ext cx="45362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Arial" panose="020B0604020202020204" pitchFamily="34" charset="0"/>
              </a:rPr>
              <a:t>* P. </a:t>
            </a:r>
            <a:r>
              <a:rPr lang="en-US" sz="9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Grambsch</a:t>
            </a:r>
            <a:r>
              <a:rPr lang="en-US" sz="900" dirty="0" smtClean="0">
                <a:solidFill>
                  <a:srgbClr val="000000"/>
                </a:solidFill>
                <a:latin typeface="Arial" panose="020B0604020202020204" pitchFamily="34" charset="0"/>
              </a:rPr>
              <a:t> and T. </a:t>
            </a:r>
            <a:r>
              <a:rPr lang="en-US" sz="9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Therneau</a:t>
            </a:r>
            <a:r>
              <a:rPr lang="en-US" sz="900" dirty="0" smtClean="0">
                <a:solidFill>
                  <a:srgbClr val="000000"/>
                </a:solidFill>
                <a:latin typeface="Arial" panose="020B0604020202020204" pitchFamily="34" charset="0"/>
              </a:rPr>
              <a:t> (1994), Proportional hazards tests and diagnostics based on weighted residuals. </a:t>
            </a:r>
            <a:r>
              <a:rPr lang="en-US" sz="900" i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Biometrika</a:t>
            </a:r>
            <a:r>
              <a:rPr lang="en-US" sz="900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en-US" sz="900" dirty="0" smtClean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sz="9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81</a:t>
            </a:r>
            <a:r>
              <a:rPr lang="en-US" sz="9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515-26.</a:t>
            </a:r>
            <a:endParaRPr lang="en-US" sz="900" dirty="0"/>
          </a:p>
        </p:txBody>
      </p:sp>
      <p:sp>
        <p:nvSpPr>
          <p:cNvPr id="18" name="pole tekstowe 17"/>
          <p:cNvSpPr txBox="1"/>
          <p:nvPr/>
        </p:nvSpPr>
        <p:spPr>
          <a:xfrm>
            <a:off x="557912" y="2771922"/>
            <a:ext cx="3616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Model: </a:t>
            </a:r>
            <a:r>
              <a:rPr lang="en-US" sz="1400" dirty="0" err="1" smtClean="0"/>
              <a:t>Surv</a:t>
            </a:r>
            <a:r>
              <a:rPr lang="en-US" sz="1400" dirty="0" smtClean="0"/>
              <a:t> ~ Sex + Treatment + Bean size + </a:t>
            </a:r>
            <a:r>
              <a:rPr lang="en-US" sz="1400" dirty="0" err="1" smtClean="0"/>
              <a:t>Adullt</a:t>
            </a:r>
            <a:r>
              <a:rPr lang="en-US" sz="1400" dirty="0" smtClean="0"/>
              <a:t> body mass + </a:t>
            </a:r>
            <a:r>
              <a:rPr lang="en-US" sz="1400" dirty="0" smtClean="0">
                <a:solidFill>
                  <a:srgbClr val="C00000"/>
                </a:solidFill>
              </a:rPr>
              <a:t>Sex : Treatment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pole tekstowe 18"/>
          <p:cNvSpPr txBox="1"/>
          <p:nvPr/>
        </p:nvSpPr>
        <p:spPr>
          <a:xfrm flipH="1">
            <a:off x="484316" y="226041"/>
            <a:ext cx="83752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Testing  proportional hazard assumption </a:t>
            </a:r>
          </a:p>
          <a:p>
            <a:r>
              <a:rPr lang="en-US" sz="2400" b="1" dirty="0" smtClean="0"/>
              <a:t> </a:t>
            </a:r>
            <a:r>
              <a:rPr lang="en-US" sz="2400" dirty="0" smtClean="0"/>
              <a:t>(continuous variables)</a:t>
            </a:r>
            <a:endParaRPr lang="en-US" sz="2400" dirty="0"/>
          </a:p>
        </p:txBody>
      </p:sp>
      <p:sp>
        <p:nvSpPr>
          <p:cNvPr id="11" name="pole tekstowe 10"/>
          <p:cNvSpPr txBox="1"/>
          <p:nvPr/>
        </p:nvSpPr>
        <p:spPr>
          <a:xfrm flipH="1">
            <a:off x="213024" y="1441265"/>
            <a:ext cx="438945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It is hard to perform similar non-parametric analysis on continuous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We will use a semi-parametric approach based on Cox proportional hazard frailty model.</a:t>
            </a:r>
            <a:endParaRPr lang="en-US" sz="1600" dirty="0"/>
          </a:p>
        </p:txBody>
      </p:sp>
      <p:sp>
        <p:nvSpPr>
          <p:cNvPr id="3" name="Prostokąt 2"/>
          <p:cNvSpPr/>
          <p:nvPr/>
        </p:nvSpPr>
        <p:spPr>
          <a:xfrm>
            <a:off x="5534251" y="5703446"/>
            <a:ext cx="30191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N</a:t>
            </a:r>
            <a:r>
              <a:rPr lang="en-US" sz="1600" dirty="0" smtClean="0"/>
              <a:t>o clear departures from linearity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9488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ole tekstowe 13"/>
          <p:cNvSpPr txBox="1"/>
          <p:nvPr/>
        </p:nvSpPr>
        <p:spPr>
          <a:xfrm flipH="1">
            <a:off x="3003807" y="3312636"/>
            <a:ext cx="19585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i="1" dirty="0" smtClean="0">
                <a:solidFill>
                  <a:srgbClr val="00B0F0"/>
                </a:solidFill>
              </a:rPr>
              <a:t>survival</a:t>
            </a:r>
            <a:r>
              <a:rPr lang="en-US" sz="1350" dirty="0" smtClean="0">
                <a:solidFill>
                  <a:srgbClr val="00B0F0"/>
                </a:solidFill>
              </a:rPr>
              <a:t> package*</a:t>
            </a:r>
            <a:endParaRPr lang="en-US" sz="1350" dirty="0">
              <a:solidFill>
                <a:srgbClr val="00B0F0"/>
              </a:solidFill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470" y="1044155"/>
            <a:ext cx="3402722" cy="4536962"/>
          </a:xfrm>
          <a:prstGeom prst="rect">
            <a:avLst/>
          </a:prstGeom>
        </p:spPr>
      </p:pic>
      <p:sp>
        <p:nvSpPr>
          <p:cNvPr id="15" name="pole tekstowe 14"/>
          <p:cNvSpPr txBox="1"/>
          <p:nvPr/>
        </p:nvSpPr>
        <p:spPr>
          <a:xfrm flipH="1">
            <a:off x="5770543" y="921826"/>
            <a:ext cx="27881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err="1" smtClean="0"/>
              <a:t>Schoenfeld</a:t>
            </a:r>
            <a:r>
              <a:rPr lang="en-US" sz="1500" b="1" dirty="0" smtClean="0"/>
              <a:t> residuals</a:t>
            </a:r>
            <a:endParaRPr lang="en-US" sz="1500" b="1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08" y="3576001"/>
            <a:ext cx="3328846" cy="1278188"/>
          </a:xfrm>
          <a:prstGeom prst="rect">
            <a:avLst/>
          </a:prstGeom>
        </p:spPr>
      </p:pic>
      <p:sp>
        <p:nvSpPr>
          <p:cNvPr id="16" name="pole tekstowe 15"/>
          <p:cNvSpPr txBox="1"/>
          <p:nvPr/>
        </p:nvSpPr>
        <p:spPr>
          <a:xfrm>
            <a:off x="661223" y="5003297"/>
            <a:ext cx="36360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smtClean="0"/>
              <a:t>Conclusion: </a:t>
            </a:r>
            <a:r>
              <a:rPr lang="en-US" sz="1350" dirty="0" smtClean="0"/>
              <a:t>PH assumptions holds (</a:t>
            </a:r>
            <a:r>
              <a:rPr lang="en-US" sz="1350" b="1" u="sng" dirty="0" smtClean="0">
                <a:solidFill>
                  <a:srgbClr val="C00000"/>
                </a:solidFill>
              </a:rPr>
              <a:t>at least for Cox model</a:t>
            </a:r>
            <a:r>
              <a:rPr lang="en-US" sz="1350" dirty="0" smtClean="0"/>
              <a:t>)</a:t>
            </a:r>
            <a:r>
              <a:rPr lang="pl-PL" sz="1350" dirty="0" smtClean="0"/>
              <a:t>. </a:t>
            </a:r>
            <a:endParaRPr lang="en-US" sz="1350" dirty="0"/>
          </a:p>
        </p:txBody>
      </p:sp>
      <p:sp>
        <p:nvSpPr>
          <p:cNvPr id="17" name="Prostokąt 16"/>
          <p:cNvSpPr/>
          <p:nvPr/>
        </p:nvSpPr>
        <p:spPr>
          <a:xfrm>
            <a:off x="273468" y="6060102"/>
            <a:ext cx="45362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  <a:latin typeface="Arial" panose="020B0604020202020204" pitchFamily="34" charset="0"/>
              </a:rPr>
              <a:t>* P. </a:t>
            </a:r>
            <a:r>
              <a:rPr lang="en-US" sz="9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Grambsch</a:t>
            </a:r>
            <a:r>
              <a:rPr lang="en-US" sz="900" dirty="0" smtClean="0">
                <a:solidFill>
                  <a:srgbClr val="000000"/>
                </a:solidFill>
                <a:latin typeface="Arial" panose="020B0604020202020204" pitchFamily="34" charset="0"/>
              </a:rPr>
              <a:t> and T. </a:t>
            </a:r>
            <a:r>
              <a:rPr lang="en-US" sz="9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Therneau</a:t>
            </a:r>
            <a:r>
              <a:rPr lang="en-US" sz="900" dirty="0" smtClean="0">
                <a:solidFill>
                  <a:srgbClr val="000000"/>
                </a:solidFill>
                <a:latin typeface="Arial" panose="020B0604020202020204" pitchFamily="34" charset="0"/>
              </a:rPr>
              <a:t> (1994), Proportional hazards tests and diagnostics based on weighted residuals. </a:t>
            </a:r>
            <a:r>
              <a:rPr lang="en-US" sz="900" i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Biometrika</a:t>
            </a:r>
            <a:r>
              <a:rPr lang="en-US" sz="900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en-US" sz="900" dirty="0" smtClean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sz="9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81</a:t>
            </a:r>
            <a:r>
              <a:rPr lang="en-US" sz="9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515-26.</a:t>
            </a:r>
            <a:endParaRPr lang="en-US" sz="900" dirty="0"/>
          </a:p>
        </p:txBody>
      </p:sp>
      <p:sp>
        <p:nvSpPr>
          <p:cNvPr id="18" name="pole tekstowe 17"/>
          <p:cNvSpPr txBox="1"/>
          <p:nvPr/>
        </p:nvSpPr>
        <p:spPr>
          <a:xfrm>
            <a:off x="557912" y="2771922"/>
            <a:ext cx="3616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Model: </a:t>
            </a:r>
            <a:r>
              <a:rPr lang="en-US" sz="1400" dirty="0" err="1" smtClean="0"/>
              <a:t>Surv</a:t>
            </a:r>
            <a:r>
              <a:rPr lang="en-US" sz="1400" dirty="0" smtClean="0"/>
              <a:t> ~ Sex + Treatment + Bean size + </a:t>
            </a:r>
            <a:r>
              <a:rPr lang="en-US" sz="1400" dirty="0" err="1" smtClean="0"/>
              <a:t>Adullt</a:t>
            </a:r>
            <a:r>
              <a:rPr lang="en-US" sz="1400" dirty="0" smtClean="0"/>
              <a:t> body mass + </a:t>
            </a:r>
            <a:r>
              <a:rPr lang="en-US" sz="1400" dirty="0" smtClean="0">
                <a:solidFill>
                  <a:srgbClr val="C00000"/>
                </a:solidFill>
              </a:rPr>
              <a:t>Sex : Treatment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pole tekstowe 18"/>
          <p:cNvSpPr txBox="1"/>
          <p:nvPr/>
        </p:nvSpPr>
        <p:spPr>
          <a:xfrm flipH="1">
            <a:off x="484316" y="226041"/>
            <a:ext cx="83752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Testing  proportional hazard assumption </a:t>
            </a:r>
          </a:p>
          <a:p>
            <a:r>
              <a:rPr lang="en-US" sz="2400" b="1" dirty="0" smtClean="0"/>
              <a:t> </a:t>
            </a:r>
            <a:r>
              <a:rPr lang="en-US" sz="2400" dirty="0" smtClean="0"/>
              <a:t>(continuous variables)</a:t>
            </a:r>
            <a:endParaRPr lang="en-US" sz="2400" dirty="0"/>
          </a:p>
        </p:txBody>
      </p:sp>
      <p:sp>
        <p:nvSpPr>
          <p:cNvPr id="11" name="pole tekstowe 10"/>
          <p:cNvSpPr txBox="1"/>
          <p:nvPr/>
        </p:nvSpPr>
        <p:spPr>
          <a:xfrm flipH="1">
            <a:off x="213024" y="1441265"/>
            <a:ext cx="438945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It is hard to perform similar non-parametric analysis on continuous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We will use a semi-parametric approach based on Cox proportional hazard frailty model.</a:t>
            </a:r>
            <a:endParaRPr lang="en-US" sz="1600" dirty="0"/>
          </a:p>
        </p:txBody>
      </p:sp>
      <p:sp>
        <p:nvSpPr>
          <p:cNvPr id="3" name="Prostokąt 2"/>
          <p:cNvSpPr/>
          <p:nvPr/>
        </p:nvSpPr>
        <p:spPr>
          <a:xfrm>
            <a:off x="5534251" y="5703446"/>
            <a:ext cx="30191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/>
              <a:t>N</a:t>
            </a:r>
            <a:r>
              <a:rPr lang="en-US" sz="1600" dirty="0" smtClean="0"/>
              <a:t>o clear departures from linearity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868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ole tekstowe 9"/>
          <p:cNvSpPr txBox="1"/>
          <p:nvPr/>
        </p:nvSpPr>
        <p:spPr>
          <a:xfrm>
            <a:off x="343978" y="217902"/>
            <a:ext cx="5107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First guess about baseline hazard</a:t>
            </a:r>
            <a:endParaRPr lang="en-US" sz="2800" b="1" dirty="0"/>
          </a:p>
        </p:txBody>
      </p:sp>
      <p:sp>
        <p:nvSpPr>
          <p:cNvPr id="2" name="pole tekstowe 1"/>
          <p:cNvSpPr txBox="1"/>
          <p:nvPr/>
        </p:nvSpPr>
        <p:spPr>
          <a:xfrm>
            <a:off x="495336" y="1127760"/>
            <a:ext cx="77861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plots of log(-log (survivorship)) can help to guess about the baseline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Log(-log(Survivorship)) =  log cumulative hazard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710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ole tekstowe 9"/>
          <p:cNvSpPr txBox="1"/>
          <p:nvPr/>
        </p:nvSpPr>
        <p:spPr>
          <a:xfrm>
            <a:off x="343978" y="217902"/>
            <a:ext cx="5107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First guess about baseline hazard</a:t>
            </a:r>
            <a:endParaRPr lang="en-US" sz="2800" b="1" dirty="0"/>
          </a:p>
        </p:txBody>
      </p:sp>
      <p:sp>
        <p:nvSpPr>
          <p:cNvPr id="2" name="pole tekstowe 1"/>
          <p:cNvSpPr txBox="1"/>
          <p:nvPr/>
        </p:nvSpPr>
        <p:spPr>
          <a:xfrm>
            <a:off x="495336" y="1127760"/>
            <a:ext cx="77861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plots of log(-log (survivorship)) can help to guess about the baseline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Log(-log(Survivorship)) =  log cumulative hazard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Linear relationship between </a:t>
            </a:r>
            <a:r>
              <a:rPr lang="en-US" dirty="0" smtClean="0">
                <a:solidFill>
                  <a:srgbClr val="C00000"/>
                </a:solidFill>
              </a:rPr>
              <a:t>log cumulative </a:t>
            </a:r>
            <a:r>
              <a:rPr lang="en-US" dirty="0" smtClean="0"/>
              <a:t>hazard and </a:t>
            </a:r>
            <a:r>
              <a:rPr lang="en-US" dirty="0" smtClean="0">
                <a:solidFill>
                  <a:srgbClr val="C00000"/>
                </a:solidFill>
              </a:rPr>
              <a:t>survival time</a:t>
            </a:r>
            <a:r>
              <a:rPr lang="en-US" dirty="0" smtClean="0"/>
              <a:t> suggests exponential distribution (</a:t>
            </a:r>
            <a:r>
              <a:rPr lang="en-US" dirty="0" smtClean="0">
                <a:solidFill>
                  <a:srgbClr val="0070C0"/>
                </a:solidFill>
              </a:rPr>
              <a:t>constant hazard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Linear relationship between </a:t>
            </a:r>
            <a:r>
              <a:rPr lang="en-US" dirty="0" smtClean="0">
                <a:solidFill>
                  <a:srgbClr val="C00000"/>
                </a:solidFill>
              </a:rPr>
              <a:t>log cumulative </a:t>
            </a:r>
            <a:r>
              <a:rPr lang="en-US" dirty="0" smtClean="0"/>
              <a:t>hazard and </a:t>
            </a:r>
            <a:r>
              <a:rPr lang="en-US" dirty="0" smtClean="0">
                <a:solidFill>
                  <a:srgbClr val="C00000"/>
                </a:solidFill>
              </a:rPr>
              <a:t>log </a:t>
            </a:r>
            <a:r>
              <a:rPr lang="en-US" dirty="0" smtClean="0">
                <a:solidFill>
                  <a:srgbClr val="C00000"/>
                </a:solidFill>
              </a:rPr>
              <a:t>s</a:t>
            </a:r>
            <a:r>
              <a:rPr lang="en-US" dirty="0" smtClean="0">
                <a:solidFill>
                  <a:srgbClr val="C00000"/>
                </a:solidFill>
              </a:rPr>
              <a:t>urvival time </a:t>
            </a:r>
            <a:r>
              <a:rPr lang="en-US" dirty="0" smtClean="0"/>
              <a:t>suggests Weibull distribution (</a:t>
            </a:r>
            <a:r>
              <a:rPr lang="en-US" dirty="0" smtClean="0">
                <a:solidFill>
                  <a:srgbClr val="0070C0"/>
                </a:solidFill>
              </a:rPr>
              <a:t>Weibull hazard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723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ole tekstowe 9"/>
          <p:cNvSpPr txBox="1"/>
          <p:nvPr/>
        </p:nvSpPr>
        <p:spPr>
          <a:xfrm>
            <a:off x="343978" y="217902"/>
            <a:ext cx="5107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First guess about baseline hazard</a:t>
            </a:r>
            <a:endParaRPr lang="en-US" sz="2800" b="1" dirty="0"/>
          </a:p>
        </p:txBody>
      </p:sp>
      <p:pic>
        <p:nvPicPr>
          <p:cNvPr id="17" name="Obraz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49" y="3952240"/>
            <a:ext cx="4114800" cy="2743200"/>
          </a:xfrm>
          <a:prstGeom prst="rect">
            <a:avLst/>
          </a:prstGeom>
        </p:spPr>
      </p:pic>
      <p:sp>
        <p:nvSpPr>
          <p:cNvPr id="2" name="pole tekstowe 1"/>
          <p:cNvSpPr txBox="1"/>
          <p:nvPr/>
        </p:nvSpPr>
        <p:spPr>
          <a:xfrm>
            <a:off x="495336" y="1127760"/>
            <a:ext cx="77861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plots of log(-log (survivorship)) can help to guess about the baseline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Log(-log(Survivorship)) =  log cumulative hazard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Linear relationship between </a:t>
            </a:r>
            <a:r>
              <a:rPr lang="en-US" dirty="0" smtClean="0">
                <a:solidFill>
                  <a:srgbClr val="C00000"/>
                </a:solidFill>
              </a:rPr>
              <a:t>log cumulative </a:t>
            </a:r>
            <a:r>
              <a:rPr lang="en-US" dirty="0" smtClean="0"/>
              <a:t>hazard and </a:t>
            </a:r>
            <a:r>
              <a:rPr lang="en-US" dirty="0" smtClean="0">
                <a:solidFill>
                  <a:srgbClr val="C00000"/>
                </a:solidFill>
              </a:rPr>
              <a:t>survival time</a:t>
            </a:r>
            <a:r>
              <a:rPr lang="en-US" dirty="0" smtClean="0"/>
              <a:t> suggests exponential distribution (</a:t>
            </a:r>
            <a:r>
              <a:rPr lang="en-US" dirty="0" smtClean="0">
                <a:solidFill>
                  <a:srgbClr val="0070C0"/>
                </a:solidFill>
              </a:rPr>
              <a:t>constant hazard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Linear relationship between </a:t>
            </a:r>
            <a:r>
              <a:rPr lang="en-US" dirty="0" smtClean="0">
                <a:solidFill>
                  <a:srgbClr val="C00000"/>
                </a:solidFill>
              </a:rPr>
              <a:t>log cumulative </a:t>
            </a:r>
            <a:r>
              <a:rPr lang="en-US" dirty="0" smtClean="0"/>
              <a:t>hazard and </a:t>
            </a:r>
            <a:r>
              <a:rPr lang="en-US" dirty="0" smtClean="0">
                <a:solidFill>
                  <a:srgbClr val="C00000"/>
                </a:solidFill>
              </a:rPr>
              <a:t>log </a:t>
            </a:r>
            <a:r>
              <a:rPr lang="en-US" dirty="0" smtClean="0">
                <a:solidFill>
                  <a:srgbClr val="C00000"/>
                </a:solidFill>
              </a:rPr>
              <a:t>s</a:t>
            </a:r>
            <a:r>
              <a:rPr lang="en-US" dirty="0" smtClean="0">
                <a:solidFill>
                  <a:srgbClr val="C00000"/>
                </a:solidFill>
              </a:rPr>
              <a:t>urvival time </a:t>
            </a:r>
            <a:r>
              <a:rPr lang="en-US" dirty="0" smtClean="0"/>
              <a:t>suggests Weibull distribution (</a:t>
            </a:r>
            <a:r>
              <a:rPr lang="en-US" dirty="0" smtClean="0">
                <a:solidFill>
                  <a:srgbClr val="0070C0"/>
                </a:solidFill>
              </a:rPr>
              <a:t>Weibull hazard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3" name="pole tekstowe 2"/>
          <p:cNvSpPr txBox="1"/>
          <p:nvPr/>
        </p:nvSpPr>
        <p:spPr>
          <a:xfrm>
            <a:off x="5544976" y="4677509"/>
            <a:ext cx="2072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Curves seems to be linear in early 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12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ole tekstowe 9"/>
          <p:cNvSpPr txBox="1"/>
          <p:nvPr/>
        </p:nvSpPr>
        <p:spPr>
          <a:xfrm>
            <a:off x="343978" y="217902"/>
            <a:ext cx="7786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Selection of baseline hazard and frailty distribution</a:t>
            </a:r>
            <a:endParaRPr lang="en-US" sz="2800" b="1" dirty="0"/>
          </a:p>
        </p:txBody>
      </p:sp>
      <p:sp>
        <p:nvSpPr>
          <p:cNvPr id="11" name="Prostokąt 10"/>
          <p:cNvSpPr/>
          <p:nvPr/>
        </p:nvSpPr>
        <p:spPr>
          <a:xfrm>
            <a:off x="139186" y="1153163"/>
            <a:ext cx="4237727" cy="1962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 smtClean="0"/>
              <a:t>We can use </a:t>
            </a:r>
            <a:r>
              <a:rPr lang="en-US" sz="1350" dirty="0" err="1" smtClean="0"/>
              <a:t>GoF</a:t>
            </a:r>
            <a:r>
              <a:rPr lang="en-US" sz="1350" dirty="0" smtClean="0"/>
              <a:t> tests, however heterogeneity can affects observed mortality patterns.</a:t>
            </a:r>
          </a:p>
          <a:p>
            <a:endParaRPr lang="en-US" sz="1350" dirty="0" smtClean="0"/>
          </a:p>
          <a:p>
            <a:r>
              <a:rPr lang="en-US" sz="1350" b="1" dirty="0" smtClean="0">
                <a:solidFill>
                  <a:srgbClr val="0070C0"/>
                </a:solidFill>
              </a:rPr>
              <a:t>A mixture of different Weibull distributions is not necessarily a Weibull distribution</a:t>
            </a:r>
          </a:p>
          <a:p>
            <a:endParaRPr lang="en-US" sz="1350" dirty="0" smtClean="0"/>
          </a:p>
          <a:p>
            <a:r>
              <a:rPr lang="en-US" sz="1350" b="1" dirty="0" smtClean="0">
                <a:solidFill>
                  <a:srgbClr val="C00000"/>
                </a:solidFill>
              </a:rPr>
              <a:t>Tests are not decisive, but only informative</a:t>
            </a:r>
          </a:p>
          <a:p>
            <a:endParaRPr lang="en-US" sz="1350" dirty="0" smtClean="0"/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38643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ole tekstowe 9"/>
          <p:cNvSpPr txBox="1"/>
          <p:nvPr/>
        </p:nvSpPr>
        <p:spPr>
          <a:xfrm>
            <a:off x="343978" y="217902"/>
            <a:ext cx="7786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Selection of baseline hazard and frailty distribution</a:t>
            </a:r>
            <a:endParaRPr lang="en-US" sz="2800" b="1" dirty="0"/>
          </a:p>
        </p:txBody>
      </p:sp>
      <p:sp>
        <p:nvSpPr>
          <p:cNvPr id="11" name="Prostokąt 10"/>
          <p:cNvSpPr/>
          <p:nvPr/>
        </p:nvSpPr>
        <p:spPr>
          <a:xfrm>
            <a:off x="139186" y="1153163"/>
            <a:ext cx="4237727" cy="1962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 smtClean="0"/>
              <a:t>We can use </a:t>
            </a:r>
            <a:r>
              <a:rPr lang="en-US" sz="1350" dirty="0" err="1" smtClean="0"/>
              <a:t>GoF</a:t>
            </a:r>
            <a:r>
              <a:rPr lang="en-US" sz="1350" dirty="0" smtClean="0"/>
              <a:t> tests, however heterogeneity can affects observed mortality patterns.</a:t>
            </a:r>
          </a:p>
          <a:p>
            <a:endParaRPr lang="en-US" sz="1350" dirty="0" smtClean="0"/>
          </a:p>
          <a:p>
            <a:r>
              <a:rPr lang="en-US" sz="1350" b="1" dirty="0" smtClean="0">
                <a:solidFill>
                  <a:srgbClr val="0070C0"/>
                </a:solidFill>
              </a:rPr>
              <a:t>A mixture of different Weibull distributions is not necessarily a Weibull distribution</a:t>
            </a:r>
          </a:p>
          <a:p>
            <a:endParaRPr lang="en-US" sz="1350" dirty="0" smtClean="0"/>
          </a:p>
          <a:p>
            <a:r>
              <a:rPr lang="en-US" sz="1350" b="1" dirty="0" smtClean="0">
                <a:solidFill>
                  <a:srgbClr val="C00000"/>
                </a:solidFill>
              </a:rPr>
              <a:t>Tests are not decisive, but only informative</a:t>
            </a:r>
          </a:p>
          <a:p>
            <a:endParaRPr lang="en-US" sz="1350" dirty="0" smtClean="0"/>
          </a:p>
          <a:p>
            <a:endParaRPr lang="en-US" sz="1350" dirty="0"/>
          </a:p>
        </p:txBody>
      </p:sp>
      <p:sp>
        <p:nvSpPr>
          <p:cNvPr id="17" name="Prostokąt 16"/>
          <p:cNvSpPr/>
          <p:nvPr/>
        </p:nvSpPr>
        <p:spPr>
          <a:xfrm>
            <a:off x="4574856" y="2974231"/>
            <a:ext cx="4572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smtClean="0"/>
              <a:t>* </a:t>
            </a:r>
            <a:r>
              <a:rPr lang="en-US" sz="900" dirty="0" err="1" smtClean="0"/>
              <a:t>Jogesh</a:t>
            </a:r>
            <a:r>
              <a:rPr lang="en-US" sz="900" dirty="0" smtClean="0"/>
              <a:t> </a:t>
            </a:r>
            <a:r>
              <a:rPr lang="en-US" sz="900" dirty="0" err="1" smtClean="0"/>
              <a:t>Babu</a:t>
            </a:r>
            <a:r>
              <a:rPr lang="en-US" sz="900" dirty="0" smtClean="0"/>
              <a:t>, G., and C. R. Rao. Goodness-of-fit tests when parameters are estimated. </a:t>
            </a:r>
            <a:r>
              <a:rPr lang="en-US" sz="900" dirty="0" err="1" smtClean="0"/>
              <a:t>Sankhya</a:t>
            </a:r>
            <a:r>
              <a:rPr lang="en-US" sz="900" dirty="0" smtClean="0"/>
              <a:t>: The Indian Journal of Statistics 66 (2004): 63-74.</a:t>
            </a:r>
            <a:endParaRPr lang="en-US" sz="900" dirty="0" smtClean="0">
              <a:solidFill>
                <a:srgbClr val="000000"/>
              </a:solidFill>
            </a:endParaRPr>
          </a:p>
          <a:p>
            <a:r>
              <a:rPr lang="en-US" sz="900" dirty="0" smtClean="0">
                <a:solidFill>
                  <a:srgbClr val="000000"/>
                </a:solidFill>
              </a:rPr>
              <a:t>** </a:t>
            </a:r>
            <a:r>
              <a:rPr lang="en-US" sz="900" dirty="0" err="1" smtClean="0">
                <a:solidFill>
                  <a:srgbClr val="000000"/>
                </a:solidFill>
              </a:rPr>
              <a:t>Krit</a:t>
            </a:r>
            <a:r>
              <a:rPr lang="en-US" sz="900" dirty="0" smtClean="0">
                <a:solidFill>
                  <a:srgbClr val="000000"/>
                </a:solidFill>
              </a:rPr>
              <a:t> M., </a:t>
            </a:r>
            <a:r>
              <a:rPr lang="en-US" sz="900" dirty="0" err="1" smtClean="0">
                <a:solidFill>
                  <a:srgbClr val="000000"/>
                </a:solidFill>
              </a:rPr>
              <a:t>Gaudoin</a:t>
            </a:r>
            <a:r>
              <a:rPr lang="en-US" sz="900" dirty="0" smtClean="0">
                <a:solidFill>
                  <a:srgbClr val="000000"/>
                </a:solidFill>
              </a:rPr>
              <a:t> O., </a:t>
            </a:r>
            <a:r>
              <a:rPr lang="en-US" sz="900" dirty="0" err="1" smtClean="0">
                <a:solidFill>
                  <a:srgbClr val="000000"/>
                </a:solidFill>
              </a:rPr>
              <a:t>Xie</a:t>
            </a:r>
            <a:r>
              <a:rPr lang="en-US" sz="900" dirty="0" smtClean="0">
                <a:solidFill>
                  <a:srgbClr val="000000"/>
                </a:solidFill>
              </a:rPr>
              <a:t> M. and Remy E., Simplified likelihood goodness-of-fit tests for the Weibull distribution, </a:t>
            </a:r>
            <a:r>
              <a:rPr lang="en-US" sz="900" i="1" dirty="0" smtClean="0">
                <a:solidFill>
                  <a:srgbClr val="000000"/>
                </a:solidFill>
              </a:rPr>
              <a:t>Communications in Statistics - Simulation and Computation</a:t>
            </a:r>
            <a:r>
              <a:rPr lang="en-US" sz="900" dirty="0" smtClean="0">
                <a:solidFill>
                  <a:srgbClr val="000000"/>
                </a:solidFill>
              </a:rPr>
              <a:t>.</a:t>
            </a:r>
          </a:p>
          <a:p>
            <a:endParaRPr lang="en-US" sz="900" dirty="0"/>
          </a:p>
        </p:txBody>
      </p:sp>
      <p:pic>
        <p:nvPicPr>
          <p:cNvPr id="23" name="Obraz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856" y="999421"/>
            <a:ext cx="4569144" cy="1053942"/>
          </a:xfrm>
          <a:prstGeom prst="rect">
            <a:avLst/>
          </a:prstGeom>
        </p:spPr>
      </p:pic>
      <p:sp>
        <p:nvSpPr>
          <p:cNvPr id="24" name="pole tekstowe 23"/>
          <p:cNvSpPr txBox="1"/>
          <p:nvPr/>
        </p:nvSpPr>
        <p:spPr>
          <a:xfrm flipH="1">
            <a:off x="4946757" y="2070138"/>
            <a:ext cx="3706815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dirty="0" smtClean="0">
                <a:solidFill>
                  <a:srgbClr val="00B0F0"/>
                </a:solidFill>
              </a:rPr>
              <a:t>Parametric bootstrap of null hypothesis of Kolmogorov-Smirnoff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i="1" dirty="0" smtClean="0">
              <a:solidFill>
                <a:srgbClr val="00B0F0"/>
              </a:solidFill>
            </a:endParaRPr>
          </a:p>
          <a:p>
            <a:r>
              <a:rPr lang="en-US" sz="1350" i="1" dirty="0" smtClean="0">
                <a:solidFill>
                  <a:srgbClr val="00B0F0"/>
                </a:solidFill>
              </a:rPr>
              <a:t>**  </a:t>
            </a:r>
            <a:r>
              <a:rPr lang="en-US" sz="1350" i="1" dirty="0" err="1" smtClean="0">
                <a:solidFill>
                  <a:srgbClr val="00B0F0"/>
                </a:solidFill>
              </a:rPr>
              <a:t>EwGOF</a:t>
            </a:r>
            <a:r>
              <a:rPr lang="en-US" sz="1350" dirty="0" smtClean="0">
                <a:solidFill>
                  <a:srgbClr val="00B0F0"/>
                </a:solidFill>
              </a:rPr>
              <a:t> package</a:t>
            </a:r>
          </a:p>
          <a:p>
            <a:endParaRPr lang="en-US" sz="1350" dirty="0">
              <a:solidFill>
                <a:srgbClr val="00B0F0"/>
              </a:solidFill>
            </a:endParaRPr>
          </a:p>
        </p:txBody>
      </p:sp>
      <p:sp>
        <p:nvSpPr>
          <p:cNvPr id="25" name="pole tekstowe 24"/>
          <p:cNvSpPr txBox="1"/>
          <p:nvPr/>
        </p:nvSpPr>
        <p:spPr>
          <a:xfrm>
            <a:off x="7139264" y="791961"/>
            <a:ext cx="1100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p-</a:t>
            </a:r>
            <a:r>
              <a:rPr lang="en-US" sz="1400" b="1" dirty="0" err="1" smtClean="0"/>
              <a:t>val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3970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4487333" y="1430867"/>
            <a:ext cx="1524000" cy="18626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ole tekstowe 9"/>
          <p:cNvSpPr txBox="1"/>
          <p:nvPr/>
        </p:nvSpPr>
        <p:spPr>
          <a:xfrm>
            <a:off x="343978" y="217902"/>
            <a:ext cx="7786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Selection of baseline hazard and frailty distribution</a:t>
            </a:r>
            <a:endParaRPr lang="en-US" sz="2800" b="1" dirty="0"/>
          </a:p>
        </p:txBody>
      </p:sp>
      <p:sp>
        <p:nvSpPr>
          <p:cNvPr id="11" name="Prostokąt 10"/>
          <p:cNvSpPr/>
          <p:nvPr/>
        </p:nvSpPr>
        <p:spPr>
          <a:xfrm>
            <a:off x="139186" y="1153163"/>
            <a:ext cx="4237727" cy="1962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 smtClean="0"/>
              <a:t>We can use </a:t>
            </a:r>
            <a:r>
              <a:rPr lang="en-US" sz="1350" dirty="0" err="1" smtClean="0"/>
              <a:t>GoF</a:t>
            </a:r>
            <a:r>
              <a:rPr lang="en-US" sz="1350" dirty="0" smtClean="0"/>
              <a:t> tests, however heterogeneity can affects observed mortality patterns.</a:t>
            </a:r>
          </a:p>
          <a:p>
            <a:endParaRPr lang="en-US" sz="1350" dirty="0" smtClean="0"/>
          </a:p>
          <a:p>
            <a:r>
              <a:rPr lang="en-US" sz="1350" b="1" dirty="0" smtClean="0">
                <a:solidFill>
                  <a:srgbClr val="0070C0"/>
                </a:solidFill>
              </a:rPr>
              <a:t>A mixture of different Weibull distributions is not necessarily a Weibull distribution</a:t>
            </a:r>
          </a:p>
          <a:p>
            <a:endParaRPr lang="en-US" sz="1350" dirty="0" smtClean="0"/>
          </a:p>
          <a:p>
            <a:r>
              <a:rPr lang="en-US" sz="1350" b="1" dirty="0" smtClean="0">
                <a:solidFill>
                  <a:srgbClr val="C00000"/>
                </a:solidFill>
              </a:rPr>
              <a:t>Tests are not decisive, but only informative</a:t>
            </a:r>
          </a:p>
          <a:p>
            <a:endParaRPr lang="en-US" sz="1350" dirty="0" smtClean="0"/>
          </a:p>
          <a:p>
            <a:endParaRPr lang="en-US" sz="1350" dirty="0"/>
          </a:p>
        </p:txBody>
      </p:sp>
      <p:sp>
        <p:nvSpPr>
          <p:cNvPr id="17" name="Prostokąt 16"/>
          <p:cNvSpPr/>
          <p:nvPr/>
        </p:nvSpPr>
        <p:spPr>
          <a:xfrm>
            <a:off x="4574856" y="2974231"/>
            <a:ext cx="4572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smtClean="0"/>
              <a:t>* </a:t>
            </a:r>
            <a:r>
              <a:rPr lang="en-US" sz="900" dirty="0" err="1" smtClean="0"/>
              <a:t>Jogesh</a:t>
            </a:r>
            <a:r>
              <a:rPr lang="en-US" sz="900" dirty="0" smtClean="0"/>
              <a:t> </a:t>
            </a:r>
            <a:r>
              <a:rPr lang="en-US" sz="900" dirty="0" err="1" smtClean="0"/>
              <a:t>Babu</a:t>
            </a:r>
            <a:r>
              <a:rPr lang="en-US" sz="900" dirty="0" smtClean="0"/>
              <a:t>, G., and C. R. Rao. Goodness-of-fit tests when parameters are estimated. </a:t>
            </a:r>
            <a:r>
              <a:rPr lang="en-US" sz="900" dirty="0" err="1" smtClean="0"/>
              <a:t>Sankhya</a:t>
            </a:r>
            <a:r>
              <a:rPr lang="en-US" sz="900" dirty="0" smtClean="0"/>
              <a:t>: The Indian Journal of Statistics 66 (2004): 63-74.</a:t>
            </a:r>
            <a:endParaRPr lang="en-US" sz="900" dirty="0" smtClean="0">
              <a:solidFill>
                <a:srgbClr val="000000"/>
              </a:solidFill>
            </a:endParaRPr>
          </a:p>
          <a:p>
            <a:r>
              <a:rPr lang="en-US" sz="900" dirty="0" smtClean="0">
                <a:solidFill>
                  <a:srgbClr val="000000"/>
                </a:solidFill>
              </a:rPr>
              <a:t>** </a:t>
            </a:r>
            <a:r>
              <a:rPr lang="en-US" sz="900" dirty="0" err="1" smtClean="0">
                <a:solidFill>
                  <a:srgbClr val="000000"/>
                </a:solidFill>
              </a:rPr>
              <a:t>Krit</a:t>
            </a:r>
            <a:r>
              <a:rPr lang="en-US" sz="900" dirty="0" smtClean="0">
                <a:solidFill>
                  <a:srgbClr val="000000"/>
                </a:solidFill>
              </a:rPr>
              <a:t> M., </a:t>
            </a:r>
            <a:r>
              <a:rPr lang="en-US" sz="900" dirty="0" err="1" smtClean="0">
                <a:solidFill>
                  <a:srgbClr val="000000"/>
                </a:solidFill>
              </a:rPr>
              <a:t>Gaudoin</a:t>
            </a:r>
            <a:r>
              <a:rPr lang="en-US" sz="900" dirty="0" smtClean="0">
                <a:solidFill>
                  <a:srgbClr val="000000"/>
                </a:solidFill>
              </a:rPr>
              <a:t> O., </a:t>
            </a:r>
            <a:r>
              <a:rPr lang="en-US" sz="900" dirty="0" err="1" smtClean="0">
                <a:solidFill>
                  <a:srgbClr val="000000"/>
                </a:solidFill>
              </a:rPr>
              <a:t>Xie</a:t>
            </a:r>
            <a:r>
              <a:rPr lang="en-US" sz="900" dirty="0" smtClean="0">
                <a:solidFill>
                  <a:srgbClr val="000000"/>
                </a:solidFill>
              </a:rPr>
              <a:t> M. and Remy E., Simplified likelihood goodness-of-fit tests for the Weibull distribution, </a:t>
            </a:r>
            <a:r>
              <a:rPr lang="en-US" sz="900" i="1" dirty="0" smtClean="0">
                <a:solidFill>
                  <a:srgbClr val="000000"/>
                </a:solidFill>
              </a:rPr>
              <a:t>Communications in Statistics - Simulation and Computation</a:t>
            </a:r>
            <a:r>
              <a:rPr lang="en-US" sz="900" dirty="0" smtClean="0">
                <a:solidFill>
                  <a:srgbClr val="000000"/>
                </a:solidFill>
              </a:rPr>
              <a:t>.</a:t>
            </a:r>
          </a:p>
          <a:p>
            <a:endParaRPr lang="en-US" sz="900" dirty="0"/>
          </a:p>
        </p:txBody>
      </p:sp>
      <p:pic>
        <p:nvPicPr>
          <p:cNvPr id="23" name="Obraz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856" y="999421"/>
            <a:ext cx="4569144" cy="1053942"/>
          </a:xfrm>
          <a:prstGeom prst="rect">
            <a:avLst/>
          </a:prstGeom>
        </p:spPr>
      </p:pic>
      <p:sp>
        <p:nvSpPr>
          <p:cNvPr id="24" name="pole tekstowe 23"/>
          <p:cNvSpPr txBox="1"/>
          <p:nvPr/>
        </p:nvSpPr>
        <p:spPr>
          <a:xfrm flipH="1">
            <a:off x="4946757" y="2070138"/>
            <a:ext cx="3706815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dirty="0" smtClean="0">
                <a:solidFill>
                  <a:srgbClr val="00B0F0"/>
                </a:solidFill>
              </a:rPr>
              <a:t>Parametric bootstrap of null hypothesis of Kolmogorov-Smirnoff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i="1" dirty="0" smtClean="0">
              <a:solidFill>
                <a:srgbClr val="00B0F0"/>
              </a:solidFill>
            </a:endParaRPr>
          </a:p>
          <a:p>
            <a:r>
              <a:rPr lang="en-US" sz="1350" i="1" dirty="0" smtClean="0">
                <a:solidFill>
                  <a:srgbClr val="00B0F0"/>
                </a:solidFill>
              </a:rPr>
              <a:t>**  </a:t>
            </a:r>
            <a:r>
              <a:rPr lang="en-US" sz="1350" i="1" dirty="0" err="1" smtClean="0">
                <a:solidFill>
                  <a:srgbClr val="00B0F0"/>
                </a:solidFill>
              </a:rPr>
              <a:t>EwGOF</a:t>
            </a:r>
            <a:r>
              <a:rPr lang="en-US" sz="1350" dirty="0" smtClean="0">
                <a:solidFill>
                  <a:srgbClr val="00B0F0"/>
                </a:solidFill>
              </a:rPr>
              <a:t> package</a:t>
            </a:r>
          </a:p>
          <a:p>
            <a:endParaRPr lang="en-US" sz="1350" dirty="0">
              <a:solidFill>
                <a:srgbClr val="00B0F0"/>
              </a:solidFill>
            </a:endParaRPr>
          </a:p>
        </p:txBody>
      </p:sp>
      <p:sp>
        <p:nvSpPr>
          <p:cNvPr id="25" name="pole tekstowe 24"/>
          <p:cNvSpPr txBox="1"/>
          <p:nvPr/>
        </p:nvSpPr>
        <p:spPr>
          <a:xfrm>
            <a:off x="7139264" y="791961"/>
            <a:ext cx="1100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p-</a:t>
            </a:r>
            <a:r>
              <a:rPr lang="en-US" sz="1400" b="1" dirty="0" err="1" smtClean="0"/>
              <a:t>val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16348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 flipH="1">
            <a:off x="492162" y="349200"/>
            <a:ext cx="668049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/>
              <a:t>Selected major research projects of 2016 (chronologically)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Statistical methods used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169433" y="1159072"/>
            <a:ext cx="8883127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750"/>
              </a:spcAft>
              <a:buFont typeface="+mj-lt"/>
              <a:buAutoNum type="alphaUcPeriod"/>
            </a:pP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Does quantity of nutrients mediates </a:t>
            </a:r>
            <a:r>
              <a:rPr lang="pl-PL" sz="1500" dirty="0" smtClean="0">
                <a:solidFill>
                  <a:schemeClr val="bg1">
                    <a:lumMod val="50000"/>
                  </a:schemeClr>
                </a:solidFill>
              </a:rPr>
              <a:t>sex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 specific fitness costs in </a:t>
            </a:r>
            <a:r>
              <a:rPr lang="en-US" sz="1500" dirty="0" err="1" smtClean="0">
                <a:solidFill>
                  <a:schemeClr val="bg1">
                    <a:lumMod val="50000"/>
                  </a:schemeClr>
                </a:solidFill>
              </a:rPr>
              <a:t>Callosobruchus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bg1">
                    <a:lumMod val="50000"/>
                  </a:schemeClr>
                </a:solidFill>
              </a:rPr>
              <a:t>maculatus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r>
              <a:rPr lang="pl-PL" sz="1500" dirty="0" smtClean="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                                                                               </a:t>
            </a:r>
            <a:r>
              <a:rPr lang="en-US" sz="1500" dirty="0" smtClean="0">
                <a:solidFill>
                  <a:srgbClr val="C00000"/>
                </a:solidFill>
              </a:rPr>
              <a:t>(Frailty parametric proportional hazard models, frailty Cox proportional models, Mortality smoothing, …)</a:t>
            </a:r>
          </a:p>
          <a:p>
            <a:pPr marL="342900" indent="-342900">
              <a:spcAft>
                <a:spcPts val="750"/>
              </a:spcAft>
              <a:buFont typeface="+mj-lt"/>
              <a:buAutoNum type="alphaUcPeriod"/>
            </a:pP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Identifying the Pattern of Human Mortality at Its Front End.                                                                                                                    </a:t>
            </a:r>
            <a:r>
              <a:rPr lang="en-US" sz="1500" dirty="0" smtClean="0">
                <a:solidFill>
                  <a:srgbClr val="C00000"/>
                </a:solidFill>
              </a:rPr>
              <a:t>(Fitting Gamma-</a:t>
            </a:r>
            <a:r>
              <a:rPr lang="en-US" sz="1500" dirty="0" err="1" smtClean="0">
                <a:solidFill>
                  <a:srgbClr val="C00000"/>
                </a:solidFill>
              </a:rPr>
              <a:t>Gompertz</a:t>
            </a:r>
            <a:r>
              <a:rPr lang="en-US" sz="1500" dirty="0" smtClean="0">
                <a:solidFill>
                  <a:srgbClr val="C00000"/>
                </a:solidFill>
              </a:rPr>
              <a:t>-</a:t>
            </a:r>
            <a:r>
              <a:rPr lang="en-US" sz="1500" dirty="0" err="1" smtClean="0">
                <a:solidFill>
                  <a:srgbClr val="C00000"/>
                </a:solidFill>
              </a:rPr>
              <a:t>Makeham</a:t>
            </a:r>
            <a:r>
              <a:rPr lang="en-US" sz="1500" dirty="0" smtClean="0">
                <a:solidFill>
                  <a:srgbClr val="C00000"/>
                </a:solidFill>
              </a:rPr>
              <a:t> model </a:t>
            </a:r>
            <a:r>
              <a:rPr lang="pl-PL" sz="1500" dirty="0" smtClean="0">
                <a:solidFill>
                  <a:srgbClr val="C00000"/>
                </a:solidFill>
              </a:rPr>
              <a:t>via</a:t>
            </a:r>
            <a:r>
              <a:rPr lang="en-US" sz="1500" dirty="0" smtClean="0">
                <a:solidFill>
                  <a:srgbClr val="C00000"/>
                </a:solidFill>
              </a:rPr>
              <a:t> ML, Parametric bootstrap, AIC/Hierarchical LRT models selection,…)</a:t>
            </a:r>
            <a:endParaRPr lang="en-US" sz="15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spcAft>
                <a:spcPts val="750"/>
              </a:spcAft>
              <a:buFont typeface="+mj-lt"/>
              <a:buAutoNum type="alphaUcPeriod"/>
            </a:pP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Density shapes patterns of survival and reproduction in hydromedusa </a:t>
            </a:r>
            <a:r>
              <a:rPr lang="en-US" sz="1500" i="1" dirty="0" err="1" smtClean="0">
                <a:solidFill>
                  <a:schemeClr val="bg1">
                    <a:lumMod val="50000"/>
                  </a:schemeClr>
                </a:solidFill>
              </a:rPr>
              <a:t>Eleutheria</a:t>
            </a:r>
            <a:r>
              <a:rPr lang="en-US" sz="15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500" i="1" dirty="0" err="1" smtClean="0">
                <a:solidFill>
                  <a:schemeClr val="bg1">
                    <a:lumMod val="50000"/>
                  </a:schemeClr>
                </a:solidFill>
              </a:rPr>
              <a:t>dichotoma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.     </a:t>
            </a:r>
            <a:r>
              <a:rPr lang="en-US" sz="1500" dirty="0" smtClean="0"/>
              <a:t>                                            </a:t>
            </a:r>
            <a:r>
              <a:rPr lang="en-US" sz="1500" dirty="0" smtClean="0">
                <a:solidFill>
                  <a:srgbClr val="C00000"/>
                </a:solidFill>
              </a:rPr>
              <a:t>(Poisson regression, Mortality Smoothing, Fitting Gamma-</a:t>
            </a:r>
            <a:r>
              <a:rPr lang="en-US" sz="1500" dirty="0" err="1" smtClean="0">
                <a:solidFill>
                  <a:srgbClr val="C00000"/>
                </a:solidFill>
              </a:rPr>
              <a:t>Gompertz</a:t>
            </a:r>
            <a:r>
              <a:rPr lang="en-US" sz="1500" dirty="0" smtClean="0">
                <a:solidFill>
                  <a:srgbClr val="C00000"/>
                </a:solidFill>
              </a:rPr>
              <a:t> Model </a:t>
            </a:r>
            <a:r>
              <a:rPr lang="pl-PL" sz="1500" dirty="0" smtClean="0">
                <a:solidFill>
                  <a:srgbClr val="C00000"/>
                </a:solidFill>
              </a:rPr>
              <a:t>via</a:t>
            </a:r>
            <a:r>
              <a:rPr lang="en-US" sz="1500" dirty="0" smtClean="0">
                <a:solidFill>
                  <a:srgbClr val="C00000"/>
                </a:solidFill>
              </a:rPr>
              <a:t> ML,…)  </a:t>
            </a:r>
          </a:p>
          <a:p>
            <a:pPr marL="342900" indent="-342900">
              <a:spcAft>
                <a:spcPts val="750"/>
              </a:spcAft>
              <a:buFont typeface="+mj-lt"/>
              <a:buAutoNum type="alphaUcPeriod"/>
            </a:pP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Latitudinal and age-specific patterns of larval mortality in the damselfly </a:t>
            </a:r>
            <a:r>
              <a:rPr lang="en-US" sz="1500" dirty="0" err="1" smtClean="0">
                <a:solidFill>
                  <a:schemeClr val="bg1">
                    <a:lumMod val="50000"/>
                  </a:schemeClr>
                </a:solidFill>
              </a:rPr>
              <a:t>Lestes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bg1">
                    <a:lumMod val="50000"/>
                  </a:schemeClr>
                </a:solidFill>
              </a:rPr>
              <a:t>sponsa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: Senescence before maturity?</a:t>
            </a:r>
            <a:r>
              <a:rPr lang="en-US" sz="1500" dirty="0" smtClean="0"/>
              <a:t>                                                                                                                                                                                            </a:t>
            </a:r>
            <a:r>
              <a:rPr lang="en-US" sz="1500" dirty="0" smtClean="0">
                <a:solidFill>
                  <a:srgbClr val="C00000"/>
                </a:solidFill>
              </a:rPr>
              <a:t>(Weighted </a:t>
            </a:r>
            <a:r>
              <a:rPr lang="en-US" sz="1500" dirty="0" err="1" smtClean="0">
                <a:solidFill>
                  <a:srgbClr val="C00000"/>
                </a:solidFill>
              </a:rPr>
              <a:t>logrank</a:t>
            </a:r>
            <a:r>
              <a:rPr lang="en-US" sz="1500" dirty="0" smtClean="0">
                <a:solidFill>
                  <a:srgbClr val="C00000"/>
                </a:solidFill>
              </a:rPr>
              <a:t> tests, Fitting family of </a:t>
            </a:r>
            <a:r>
              <a:rPr lang="en-US" sz="1500" dirty="0" err="1" smtClean="0">
                <a:solidFill>
                  <a:srgbClr val="C00000"/>
                </a:solidFill>
              </a:rPr>
              <a:t>Gompertz</a:t>
            </a:r>
            <a:r>
              <a:rPr lang="en-US" sz="1500" dirty="0" smtClean="0">
                <a:solidFill>
                  <a:srgbClr val="C00000"/>
                </a:solidFill>
              </a:rPr>
              <a:t> models, AIC/Hierarchical LRT model selection,…)</a:t>
            </a:r>
          </a:p>
          <a:p>
            <a:pPr marL="342900" indent="-342900">
              <a:spcAft>
                <a:spcPts val="750"/>
              </a:spcAft>
              <a:buFont typeface="+mj-lt"/>
              <a:buAutoNum type="alphaUcPeriod"/>
            </a:pP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Life history traits are shaped by the interaction of extrinsic mortality and density-dependence.                                                      (</a:t>
            </a:r>
            <a:r>
              <a:rPr lang="en-US" sz="1500" dirty="0" smtClean="0">
                <a:solidFill>
                  <a:srgbClr val="C00000"/>
                </a:solidFill>
              </a:rPr>
              <a:t>Matrix projection models, optimal resource allocations models, </a:t>
            </a:r>
            <a:r>
              <a:rPr lang="en-US" sz="1500" dirty="0" err="1" smtClean="0">
                <a:solidFill>
                  <a:srgbClr val="C00000"/>
                </a:solidFill>
              </a:rPr>
              <a:t>Gompertz-Makeham</a:t>
            </a:r>
            <a:r>
              <a:rPr lang="en-US" sz="1500" dirty="0" smtClean="0">
                <a:solidFill>
                  <a:srgbClr val="C00000"/>
                </a:solidFill>
              </a:rPr>
              <a:t>, AFT/PH models,…)</a:t>
            </a:r>
          </a:p>
          <a:p>
            <a:pPr marL="342900" indent="-342900">
              <a:spcAft>
                <a:spcPts val="750"/>
              </a:spcAft>
              <a:buFont typeface="+mj-lt"/>
              <a:buAutoNum type="alphaUcPeriod"/>
            </a:pP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Age-related changes of physiological performance and survivorship of bank voles selected for high aerobic capacity. </a:t>
            </a:r>
            <a:r>
              <a:rPr lang="en-US" sz="1500" dirty="0" smtClean="0">
                <a:solidFill>
                  <a:srgbClr val="C00000"/>
                </a:solidFill>
              </a:rPr>
              <a:t>(Weighted </a:t>
            </a:r>
            <a:r>
              <a:rPr lang="en-US" sz="1500" dirty="0" err="1" smtClean="0">
                <a:solidFill>
                  <a:srgbClr val="C00000"/>
                </a:solidFill>
              </a:rPr>
              <a:t>logrank</a:t>
            </a:r>
            <a:r>
              <a:rPr lang="en-US" sz="1500" dirty="0" smtClean="0">
                <a:solidFill>
                  <a:srgbClr val="C00000"/>
                </a:solidFill>
              </a:rPr>
              <a:t> tests, Mortality smoothing, Mixture effects models,…)</a:t>
            </a:r>
            <a:endParaRPr lang="en-US" sz="1500" dirty="0" smtClean="0"/>
          </a:p>
          <a:p>
            <a:pPr marL="342900" indent="-342900">
              <a:spcAft>
                <a:spcPts val="750"/>
              </a:spcAft>
              <a:buFont typeface="+mj-lt"/>
              <a:buAutoNum type="alphaUcPeriod"/>
            </a:pP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How much can we trust life tables? Sensitivity of mortality measures to right-censoring treatment.                                         </a:t>
            </a:r>
            <a:r>
              <a:rPr lang="en-US" sz="1500" dirty="0" smtClean="0">
                <a:solidFill>
                  <a:srgbClr val="C00000"/>
                </a:solidFill>
              </a:rPr>
              <a:t>(Fitting Gamma-</a:t>
            </a:r>
            <a:r>
              <a:rPr lang="en-US" sz="1500" dirty="0" err="1" smtClean="0">
                <a:solidFill>
                  <a:srgbClr val="C00000"/>
                </a:solidFill>
              </a:rPr>
              <a:t>Gompertz</a:t>
            </a:r>
            <a:r>
              <a:rPr lang="en-US" sz="1500" dirty="0" smtClean="0">
                <a:solidFill>
                  <a:srgbClr val="C00000"/>
                </a:solidFill>
              </a:rPr>
              <a:t>-</a:t>
            </a:r>
            <a:r>
              <a:rPr lang="en-US" sz="1500" dirty="0" err="1" smtClean="0">
                <a:solidFill>
                  <a:srgbClr val="C00000"/>
                </a:solidFill>
              </a:rPr>
              <a:t>Makeham</a:t>
            </a:r>
            <a:r>
              <a:rPr lang="en-US" sz="1500" dirty="0" smtClean="0">
                <a:solidFill>
                  <a:srgbClr val="C00000"/>
                </a:solidFill>
              </a:rPr>
              <a:t> model by ML, Parametric bootstrap, Simulation of censoring, LT </a:t>
            </a:r>
            <a:r>
              <a:rPr lang="en-US" sz="1500" dirty="0" err="1" smtClean="0">
                <a:solidFill>
                  <a:srgbClr val="C00000"/>
                </a:solidFill>
              </a:rPr>
              <a:t>meaures</a:t>
            </a:r>
            <a:r>
              <a:rPr lang="en-US" sz="1500" dirty="0" smtClean="0">
                <a:solidFill>
                  <a:srgbClr val="C00000"/>
                </a:solidFill>
              </a:rPr>
              <a:t>,…)</a:t>
            </a:r>
            <a:endParaRPr lang="en-US" sz="1500" dirty="0"/>
          </a:p>
        </p:txBody>
      </p:sp>
      <p:sp>
        <p:nvSpPr>
          <p:cNvPr id="2" name="pole tekstowe 1"/>
          <p:cNvSpPr txBox="1"/>
          <p:nvPr/>
        </p:nvSpPr>
        <p:spPr>
          <a:xfrm flipH="1">
            <a:off x="451340" y="6123803"/>
            <a:ext cx="82655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" dirty="0">
                <a:solidFill>
                  <a:schemeClr val="bg1">
                    <a:lumMod val="50000"/>
                  </a:schemeClr>
                </a:solidFill>
              </a:rPr>
              <a:t>O</a:t>
            </a:r>
            <a:r>
              <a:rPr lang="en-US" sz="1500" dirty="0" err="1" smtClean="0">
                <a:solidFill>
                  <a:schemeClr val="bg1">
                    <a:lumMod val="50000"/>
                  </a:schemeClr>
                </a:solidFill>
              </a:rPr>
              <a:t>ther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 projects: </a:t>
            </a:r>
            <a:r>
              <a:rPr lang="en-US" sz="1500" dirty="0" smtClean="0">
                <a:solidFill>
                  <a:srgbClr val="C00000"/>
                </a:solidFill>
              </a:rPr>
              <a:t>Lifetables analysis</a:t>
            </a:r>
            <a:r>
              <a:rPr lang="pl-PL" sz="1500" dirty="0">
                <a:solidFill>
                  <a:srgbClr val="C00000"/>
                </a:solidFill>
              </a:rPr>
              <a:t> </a:t>
            </a:r>
            <a:r>
              <a:rPr lang="pl-PL" sz="1500" dirty="0" smtClean="0">
                <a:solidFill>
                  <a:srgbClr val="C00000"/>
                </a:solidFill>
              </a:rPr>
              <a:t>of </a:t>
            </a:r>
            <a:r>
              <a:rPr lang="pl-PL" sz="1500" dirty="0" err="1" smtClean="0">
                <a:solidFill>
                  <a:srgbClr val="C00000"/>
                </a:solidFill>
              </a:rPr>
              <a:t>large</a:t>
            </a:r>
            <a:r>
              <a:rPr lang="pl-PL" sz="1500" dirty="0" smtClean="0">
                <a:solidFill>
                  <a:srgbClr val="C00000"/>
                </a:solidFill>
              </a:rPr>
              <a:t> </a:t>
            </a:r>
            <a:r>
              <a:rPr lang="pl-PL" sz="1500" dirty="0" err="1" smtClean="0">
                <a:solidFill>
                  <a:srgbClr val="C00000"/>
                </a:solidFill>
              </a:rPr>
              <a:t>databases</a:t>
            </a:r>
            <a:r>
              <a:rPr lang="en-US" sz="1500" dirty="0" smtClean="0">
                <a:solidFill>
                  <a:srgbClr val="C00000"/>
                </a:solidFill>
              </a:rPr>
              <a:t>, PCLM </a:t>
            </a:r>
            <a:r>
              <a:rPr lang="pl-PL" sz="1500" dirty="0" err="1" smtClean="0">
                <a:solidFill>
                  <a:srgbClr val="C00000"/>
                </a:solidFill>
              </a:rPr>
              <a:t>used</a:t>
            </a:r>
            <a:r>
              <a:rPr lang="pl-PL" sz="1500" dirty="0" smtClean="0">
                <a:solidFill>
                  <a:srgbClr val="C00000"/>
                </a:solidFill>
              </a:rPr>
              <a:t> to </a:t>
            </a:r>
            <a:r>
              <a:rPr lang="pl-PL" sz="1500" dirty="0" err="1" smtClean="0">
                <a:solidFill>
                  <a:srgbClr val="C00000"/>
                </a:solidFill>
              </a:rPr>
              <a:t>approximate</a:t>
            </a:r>
            <a:r>
              <a:rPr lang="pl-PL" sz="1500" dirty="0" smtClean="0">
                <a:solidFill>
                  <a:srgbClr val="C00000"/>
                </a:solidFill>
              </a:rPr>
              <a:t> LT </a:t>
            </a:r>
            <a:r>
              <a:rPr lang="pl-PL" sz="1500" dirty="0" err="1" smtClean="0">
                <a:solidFill>
                  <a:srgbClr val="C00000"/>
                </a:solidFill>
              </a:rPr>
              <a:t>measures</a:t>
            </a:r>
            <a:r>
              <a:rPr lang="en-US" sz="1500" dirty="0" smtClean="0">
                <a:solidFill>
                  <a:srgbClr val="C00000"/>
                </a:solidFill>
              </a:rPr>
              <a:t>, bootstrap</a:t>
            </a:r>
            <a:r>
              <a:rPr lang="pl-PL" sz="1500" dirty="0" smtClean="0">
                <a:solidFill>
                  <a:srgbClr val="C00000"/>
                </a:solidFill>
              </a:rPr>
              <a:t> to </a:t>
            </a:r>
            <a:r>
              <a:rPr lang="pl-PL" sz="1500" dirty="0" err="1" smtClean="0">
                <a:solidFill>
                  <a:srgbClr val="C00000"/>
                </a:solidFill>
              </a:rPr>
              <a:t>calculate</a:t>
            </a:r>
            <a:r>
              <a:rPr lang="pl-PL" sz="1500" dirty="0" smtClean="0">
                <a:solidFill>
                  <a:srgbClr val="C00000"/>
                </a:solidFill>
              </a:rPr>
              <a:t> </a:t>
            </a:r>
            <a:r>
              <a:rPr lang="pl-PL" sz="1500" dirty="0" err="1" smtClean="0">
                <a:solidFill>
                  <a:srgbClr val="C00000"/>
                </a:solidFill>
              </a:rPr>
              <a:t>confidence</a:t>
            </a:r>
            <a:r>
              <a:rPr lang="pl-PL" sz="1500" dirty="0" smtClean="0">
                <a:solidFill>
                  <a:srgbClr val="C00000"/>
                </a:solidFill>
              </a:rPr>
              <a:t> </a:t>
            </a:r>
            <a:r>
              <a:rPr lang="pl-PL" sz="1500" dirty="0" err="1" smtClean="0">
                <a:solidFill>
                  <a:srgbClr val="C00000"/>
                </a:solidFill>
              </a:rPr>
              <a:t>intervals</a:t>
            </a:r>
            <a:r>
              <a:rPr lang="pl-PL" sz="1500" dirty="0" smtClean="0">
                <a:solidFill>
                  <a:srgbClr val="C00000"/>
                </a:solidFill>
              </a:rPr>
              <a:t> of LT </a:t>
            </a:r>
            <a:r>
              <a:rPr lang="pl-PL" sz="1500" dirty="0" err="1" smtClean="0">
                <a:solidFill>
                  <a:srgbClr val="C00000"/>
                </a:solidFill>
              </a:rPr>
              <a:t>measurs</a:t>
            </a:r>
            <a:r>
              <a:rPr lang="en-US" sz="1500" dirty="0" smtClean="0">
                <a:solidFill>
                  <a:srgbClr val="C00000"/>
                </a:solidFill>
              </a:rPr>
              <a:t>, weighted </a:t>
            </a:r>
            <a:r>
              <a:rPr lang="pl-PL" sz="1500" dirty="0" err="1" smtClean="0">
                <a:solidFill>
                  <a:srgbClr val="C00000"/>
                </a:solidFill>
              </a:rPr>
              <a:t>linear</a:t>
            </a:r>
            <a:r>
              <a:rPr lang="pl-PL" sz="1500" dirty="0" smtClean="0">
                <a:solidFill>
                  <a:srgbClr val="C00000"/>
                </a:solidFill>
              </a:rPr>
              <a:t> </a:t>
            </a:r>
            <a:r>
              <a:rPr lang="pl-PL" sz="1500" dirty="0" err="1" smtClean="0">
                <a:solidFill>
                  <a:srgbClr val="C00000"/>
                </a:solidFill>
              </a:rPr>
              <a:t>models</a:t>
            </a:r>
            <a:r>
              <a:rPr lang="en-US" sz="1500" dirty="0" smtClean="0">
                <a:solidFill>
                  <a:srgbClr val="C00000"/>
                </a:solidFill>
              </a:rPr>
              <a:t>,</a:t>
            </a:r>
            <a:r>
              <a:rPr lang="pl-PL" sz="1500" dirty="0" smtClean="0">
                <a:solidFill>
                  <a:srgbClr val="C00000"/>
                </a:solidFill>
              </a:rPr>
              <a:t> </a:t>
            </a:r>
            <a:r>
              <a:rPr lang="en-US" sz="1500" dirty="0" smtClean="0">
                <a:solidFill>
                  <a:srgbClr val="C00000"/>
                </a:solidFill>
              </a:rPr>
              <a:t>…</a:t>
            </a:r>
            <a:endParaRPr lang="en-US" sz="15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66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4487333" y="1430867"/>
            <a:ext cx="1524000" cy="18626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ole tekstowe 9"/>
          <p:cNvSpPr txBox="1"/>
          <p:nvPr/>
        </p:nvSpPr>
        <p:spPr>
          <a:xfrm>
            <a:off x="343978" y="217902"/>
            <a:ext cx="7786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Selection of baseline hazard and frailty distribution</a:t>
            </a:r>
            <a:endParaRPr lang="en-US" sz="2800" b="1" dirty="0"/>
          </a:p>
        </p:txBody>
      </p:sp>
      <p:sp>
        <p:nvSpPr>
          <p:cNvPr id="11" name="Prostokąt 10"/>
          <p:cNvSpPr/>
          <p:nvPr/>
        </p:nvSpPr>
        <p:spPr>
          <a:xfrm>
            <a:off x="139186" y="1153163"/>
            <a:ext cx="4237727" cy="1962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 smtClean="0"/>
              <a:t>We can use </a:t>
            </a:r>
            <a:r>
              <a:rPr lang="en-US" sz="1350" dirty="0" err="1" smtClean="0"/>
              <a:t>GoF</a:t>
            </a:r>
            <a:r>
              <a:rPr lang="en-US" sz="1350" dirty="0" smtClean="0"/>
              <a:t> tests, however heterogeneity can affects observed mortality patterns.</a:t>
            </a:r>
          </a:p>
          <a:p>
            <a:endParaRPr lang="en-US" sz="1350" dirty="0" smtClean="0"/>
          </a:p>
          <a:p>
            <a:r>
              <a:rPr lang="en-US" sz="1350" b="1" dirty="0" smtClean="0">
                <a:solidFill>
                  <a:srgbClr val="0070C0"/>
                </a:solidFill>
              </a:rPr>
              <a:t>A mixture of different Weibull distributions is not necessarily a Weibull distribution</a:t>
            </a:r>
          </a:p>
          <a:p>
            <a:endParaRPr lang="en-US" sz="1350" dirty="0" smtClean="0"/>
          </a:p>
          <a:p>
            <a:r>
              <a:rPr lang="en-US" sz="1350" b="1" dirty="0" smtClean="0">
                <a:solidFill>
                  <a:srgbClr val="C00000"/>
                </a:solidFill>
              </a:rPr>
              <a:t>Tests are not decisive, but only informative</a:t>
            </a:r>
          </a:p>
          <a:p>
            <a:endParaRPr lang="en-US" sz="1350" dirty="0" smtClean="0"/>
          </a:p>
          <a:p>
            <a:endParaRPr lang="en-US" sz="1350" dirty="0"/>
          </a:p>
        </p:txBody>
      </p:sp>
      <p:pic>
        <p:nvPicPr>
          <p:cNvPr id="14" name="Obraz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" y="3114000"/>
            <a:ext cx="4114800" cy="2743200"/>
          </a:xfrm>
          <a:prstGeom prst="rect">
            <a:avLst/>
          </a:prstGeom>
        </p:spPr>
      </p:pic>
      <p:sp>
        <p:nvSpPr>
          <p:cNvPr id="17" name="Prostokąt 16"/>
          <p:cNvSpPr/>
          <p:nvPr/>
        </p:nvSpPr>
        <p:spPr>
          <a:xfrm>
            <a:off x="4574856" y="2974231"/>
            <a:ext cx="4572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smtClean="0"/>
              <a:t>* </a:t>
            </a:r>
            <a:r>
              <a:rPr lang="en-US" sz="900" dirty="0" err="1" smtClean="0"/>
              <a:t>Jogesh</a:t>
            </a:r>
            <a:r>
              <a:rPr lang="en-US" sz="900" dirty="0" smtClean="0"/>
              <a:t> </a:t>
            </a:r>
            <a:r>
              <a:rPr lang="en-US" sz="900" dirty="0" err="1" smtClean="0"/>
              <a:t>Babu</a:t>
            </a:r>
            <a:r>
              <a:rPr lang="en-US" sz="900" dirty="0" smtClean="0"/>
              <a:t>, G., and C. R. Rao. Goodness-of-fit tests when parameters are estimated. </a:t>
            </a:r>
            <a:r>
              <a:rPr lang="en-US" sz="900" dirty="0" err="1" smtClean="0"/>
              <a:t>Sankhya</a:t>
            </a:r>
            <a:r>
              <a:rPr lang="en-US" sz="900" dirty="0" smtClean="0"/>
              <a:t>: The Indian Journal of Statistics 66 (2004): 63-74.</a:t>
            </a:r>
            <a:endParaRPr lang="en-US" sz="900" dirty="0" smtClean="0">
              <a:solidFill>
                <a:srgbClr val="000000"/>
              </a:solidFill>
            </a:endParaRPr>
          </a:p>
          <a:p>
            <a:r>
              <a:rPr lang="en-US" sz="900" dirty="0" smtClean="0">
                <a:solidFill>
                  <a:srgbClr val="000000"/>
                </a:solidFill>
              </a:rPr>
              <a:t>** </a:t>
            </a:r>
            <a:r>
              <a:rPr lang="en-US" sz="900" dirty="0" err="1" smtClean="0">
                <a:solidFill>
                  <a:srgbClr val="000000"/>
                </a:solidFill>
              </a:rPr>
              <a:t>Krit</a:t>
            </a:r>
            <a:r>
              <a:rPr lang="en-US" sz="900" dirty="0" smtClean="0">
                <a:solidFill>
                  <a:srgbClr val="000000"/>
                </a:solidFill>
              </a:rPr>
              <a:t> M., </a:t>
            </a:r>
            <a:r>
              <a:rPr lang="en-US" sz="900" dirty="0" err="1" smtClean="0">
                <a:solidFill>
                  <a:srgbClr val="000000"/>
                </a:solidFill>
              </a:rPr>
              <a:t>Gaudoin</a:t>
            </a:r>
            <a:r>
              <a:rPr lang="en-US" sz="900" dirty="0" smtClean="0">
                <a:solidFill>
                  <a:srgbClr val="000000"/>
                </a:solidFill>
              </a:rPr>
              <a:t> O., </a:t>
            </a:r>
            <a:r>
              <a:rPr lang="en-US" sz="900" dirty="0" err="1" smtClean="0">
                <a:solidFill>
                  <a:srgbClr val="000000"/>
                </a:solidFill>
              </a:rPr>
              <a:t>Xie</a:t>
            </a:r>
            <a:r>
              <a:rPr lang="en-US" sz="900" dirty="0" smtClean="0">
                <a:solidFill>
                  <a:srgbClr val="000000"/>
                </a:solidFill>
              </a:rPr>
              <a:t> M. and Remy E., Simplified likelihood goodness-of-fit tests for the Weibull distribution, </a:t>
            </a:r>
            <a:r>
              <a:rPr lang="en-US" sz="900" i="1" dirty="0" smtClean="0">
                <a:solidFill>
                  <a:srgbClr val="000000"/>
                </a:solidFill>
              </a:rPr>
              <a:t>Communications in Statistics - Simulation and Computation</a:t>
            </a:r>
            <a:r>
              <a:rPr lang="en-US" sz="900" dirty="0" smtClean="0">
                <a:solidFill>
                  <a:srgbClr val="000000"/>
                </a:solidFill>
              </a:rPr>
              <a:t>.</a:t>
            </a:r>
          </a:p>
          <a:p>
            <a:endParaRPr lang="en-US" sz="900" dirty="0"/>
          </a:p>
        </p:txBody>
      </p:sp>
      <p:pic>
        <p:nvPicPr>
          <p:cNvPr id="23" name="Obraz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856" y="999421"/>
            <a:ext cx="4569144" cy="1053942"/>
          </a:xfrm>
          <a:prstGeom prst="rect">
            <a:avLst/>
          </a:prstGeom>
        </p:spPr>
      </p:pic>
      <p:sp>
        <p:nvSpPr>
          <p:cNvPr id="24" name="pole tekstowe 23"/>
          <p:cNvSpPr txBox="1"/>
          <p:nvPr/>
        </p:nvSpPr>
        <p:spPr>
          <a:xfrm flipH="1">
            <a:off x="4946757" y="2070138"/>
            <a:ext cx="3706815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dirty="0" smtClean="0">
                <a:solidFill>
                  <a:srgbClr val="00B0F0"/>
                </a:solidFill>
              </a:rPr>
              <a:t>Parametric bootstrap of null hypothesis of Kolmogorov-Smirnoff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i="1" dirty="0" smtClean="0">
              <a:solidFill>
                <a:srgbClr val="00B0F0"/>
              </a:solidFill>
            </a:endParaRPr>
          </a:p>
          <a:p>
            <a:r>
              <a:rPr lang="en-US" sz="1350" i="1" dirty="0" smtClean="0">
                <a:solidFill>
                  <a:srgbClr val="00B0F0"/>
                </a:solidFill>
              </a:rPr>
              <a:t>**  </a:t>
            </a:r>
            <a:r>
              <a:rPr lang="en-US" sz="1350" i="1" dirty="0" err="1" smtClean="0">
                <a:solidFill>
                  <a:srgbClr val="00B0F0"/>
                </a:solidFill>
              </a:rPr>
              <a:t>EwGOF</a:t>
            </a:r>
            <a:r>
              <a:rPr lang="en-US" sz="1350" dirty="0" smtClean="0">
                <a:solidFill>
                  <a:srgbClr val="00B0F0"/>
                </a:solidFill>
              </a:rPr>
              <a:t> package</a:t>
            </a:r>
          </a:p>
          <a:p>
            <a:endParaRPr lang="en-US" sz="1350" dirty="0">
              <a:solidFill>
                <a:srgbClr val="00B0F0"/>
              </a:solidFill>
            </a:endParaRPr>
          </a:p>
        </p:txBody>
      </p:sp>
      <p:sp>
        <p:nvSpPr>
          <p:cNvPr id="25" name="pole tekstowe 24"/>
          <p:cNvSpPr txBox="1"/>
          <p:nvPr/>
        </p:nvSpPr>
        <p:spPr>
          <a:xfrm>
            <a:off x="7139264" y="791961"/>
            <a:ext cx="1100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p-</a:t>
            </a:r>
            <a:r>
              <a:rPr lang="en-US" sz="1400" b="1" dirty="0" err="1" smtClean="0"/>
              <a:t>val</a:t>
            </a:r>
            <a:endParaRPr lang="en-US" sz="1400" b="1" dirty="0"/>
          </a:p>
        </p:txBody>
      </p:sp>
      <p:sp>
        <p:nvSpPr>
          <p:cNvPr id="27" name="pole tekstowe 26"/>
          <p:cNvSpPr txBox="1"/>
          <p:nvPr/>
        </p:nvSpPr>
        <p:spPr>
          <a:xfrm>
            <a:off x="177613" y="5935961"/>
            <a:ext cx="37719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/>
              <a:t>FIG. Empirical vs. Theoretical Weibull distribution for </a:t>
            </a:r>
            <a:r>
              <a:rPr lang="pl-PL" sz="1350" b="1" dirty="0" err="1" smtClean="0">
                <a:solidFill>
                  <a:srgbClr val="FF0000"/>
                </a:solidFill>
              </a:rPr>
              <a:t>virgin</a:t>
            </a:r>
            <a:r>
              <a:rPr lang="pl-PL" sz="1350" b="1" dirty="0" smtClean="0">
                <a:solidFill>
                  <a:srgbClr val="FF0000"/>
                </a:solidFill>
              </a:rPr>
              <a:t> </a:t>
            </a:r>
            <a:r>
              <a:rPr lang="pl-PL" sz="1350" b="1" dirty="0" err="1" smtClean="0">
                <a:solidFill>
                  <a:srgbClr val="FF0000"/>
                </a:solidFill>
              </a:rPr>
              <a:t>females</a:t>
            </a:r>
            <a:r>
              <a:rPr lang="en-US" sz="1350" dirty="0" smtClean="0"/>
              <a:t>.</a:t>
            </a:r>
            <a:endParaRPr lang="en-US" sz="1350" dirty="0"/>
          </a:p>
        </p:txBody>
      </p:sp>
      <p:sp>
        <p:nvSpPr>
          <p:cNvPr id="28" name="pole tekstowe 27"/>
          <p:cNvSpPr txBox="1"/>
          <p:nvPr/>
        </p:nvSpPr>
        <p:spPr>
          <a:xfrm flipH="1">
            <a:off x="2733655" y="2815157"/>
            <a:ext cx="16548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i="1" dirty="0" err="1" smtClean="0">
                <a:solidFill>
                  <a:srgbClr val="00B0F0"/>
                </a:solidFill>
              </a:rPr>
              <a:t>fitdistrplus</a:t>
            </a:r>
            <a:r>
              <a:rPr lang="en-US" sz="1350" dirty="0" smtClean="0">
                <a:solidFill>
                  <a:srgbClr val="00B0F0"/>
                </a:solidFill>
              </a:rPr>
              <a:t> package</a:t>
            </a:r>
            <a:endParaRPr lang="en-US" sz="135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27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4487333" y="1620876"/>
            <a:ext cx="1524000" cy="18626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ole tekstowe 9"/>
          <p:cNvSpPr txBox="1"/>
          <p:nvPr/>
        </p:nvSpPr>
        <p:spPr>
          <a:xfrm>
            <a:off x="343978" y="217902"/>
            <a:ext cx="7786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Selection of baseline hazard and frailty distribution</a:t>
            </a:r>
            <a:endParaRPr lang="en-US" sz="2800" b="1" dirty="0"/>
          </a:p>
        </p:txBody>
      </p:sp>
      <p:sp>
        <p:nvSpPr>
          <p:cNvPr id="11" name="Prostokąt 10"/>
          <p:cNvSpPr/>
          <p:nvPr/>
        </p:nvSpPr>
        <p:spPr>
          <a:xfrm>
            <a:off x="139186" y="1153163"/>
            <a:ext cx="4237727" cy="1962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 smtClean="0"/>
              <a:t>We can use </a:t>
            </a:r>
            <a:r>
              <a:rPr lang="en-US" sz="1350" dirty="0" err="1" smtClean="0"/>
              <a:t>GoF</a:t>
            </a:r>
            <a:r>
              <a:rPr lang="en-US" sz="1350" dirty="0" smtClean="0"/>
              <a:t> tests, however heterogeneity can affects observed mortality patterns.</a:t>
            </a:r>
          </a:p>
          <a:p>
            <a:endParaRPr lang="en-US" sz="1350" dirty="0" smtClean="0"/>
          </a:p>
          <a:p>
            <a:r>
              <a:rPr lang="en-US" sz="1350" b="1" dirty="0" smtClean="0">
                <a:solidFill>
                  <a:srgbClr val="0070C0"/>
                </a:solidFill>
              </a:rPr>
              <a:t>A mixture of different Weibull distributions is not necessarily a Weibull distribution</a:t>
            </a:r>
          </a:p>
          <a:p>
            <a:endParaRPr lang="en-US" sz="1350" dirty="0" smtClean="0"/>
          </a:p>
          <a:p>
            <a:r>
              <a:rPr lang="en-US" sz="1350" b="1" dirty="0" smtClean="0">
                <a:solidFill>
                  <a:srgbClr val="C00000"/>
                </a:solidFill>
              </a:rPr>
              <a:t>Tests are not decisive, but only informative</a:t>
            </a:r>
          </a:p>
          <a:p>
            <a:endParaRPr lang="en-US" sz="1350" dirty="0" smtClean="0"/>
          </a:p>
          <a:p>
            <a:endParaRPr lang="en-US" sz="1350" dirty="0"/>
          </a:p>
        </p:txBody>
      </p:sp>
      <p:sp>
        <p:nvSpPr>
          <p:cNvPr id="17" name="Prostokąt 16"/>
          <p:cNvSpPr/>
          <p:nvPr/>
        </p:nvSpPr>
        <p:spPr>
          <a:xfrm>
            <a:off x="4574856" y="2974231"/>
            <a:ext cx="4572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smtClean="0"/>
              <a:t>* </a:t>
            </a:r>
            <a:r>
              <a:rPr lang="en-US" sz="900" dirty="0" err="1" smtClean="0"/>
              <a:t>Jogesh</a:t>
            </a:r>
            <a:r>
              <a:rPr lang="en-US" sz="900" dirty="0" smtClean="0"/>
              <a:t> </a:t>
            </a:r>
            <a:r>
              <a:rPr lang="en-US" sz="900" dirty="0" err="1" smtClean="0"/>
              <a:t>Babu</a:t>
            </a:r>
            <a:r>
              <a:rPr lang="en-US" sz="900" dirty="0" smtClean="0"/>
              <a:t>, G., and C. R. Rao. Goodness-of-fit tests when parameters are estimated. </a:t>
            </a:r>
            <a:r>
              <a:rPr lang="en-US" sz="900" dirty="0" err="1" smtClean="0"/>
              <a:t>Sankhya</a:t>
            </a:r>
            <a:r>
              <a:rPr lang="en-US" sz="900" dirty="0" smtClean="0"/>
              <a:t>: The Indian Journal of Statistics 66 (2004): 63-74.</a:t>
            </a:r>
            <a:endParaRPr lang="en-US" sz="900" dirty="0" smtClean="0">
              <a:solidFill>
                <a:srgbClr val="000000"/>
              </a:solidFill>
            </a:endParaRPr>
          </a:p>
          <a:p>
            <a:r>
              <a:rPr lang="en-US" sz="900" dirty="0" smtClean="0">
                <a:solidFill>
                  <a:srgbClr val="000000"/>
                </a:solidFill>
              </a:rPr>
              <a:t>** </a:t>
            </a:r>
            <a:r>
              <a:rPr lang="en-US" sz="900" dirty="0" err="1" smtClean="0">
                <a:solidFill>
                  <a:srgbClr val="000000"/>
                </a:solidFill>
              </a:rPr>
              <a:t>Krit</a:t>
            </a:r>
            <a:r>
              <a:rPr lang="en-US" sz="900" dirty="0" smtClean="0">
                <a:solidFill>
                  <a:srgbClr val="000000"/>
                </a:solidFill>
              </a:rPr>
              <a:t> M., </a:t>
            </a:r>
            <a:r>
              <a:rPr lang="en-US" sz="900" dirty="0" err="1" smtClean="0">
                <a:solidFill>
                  <a:srgbClr val="000000"/>
                </a:solidFill>
              </a:rPr>
              <a:t>Gaudoin</a:t>
            </a:r>
            <a:r>
              <a:rPr lang="en-US" sz="900" dirty="0" smtClean="0">
                <a:solidFill>
                  <a:srgbClr val="000000"/>
                </a:solidFill>
              </a:rPr>
              <a:t> O., </a:t>
            </a:r>
            <a:r>
              <a:rPr lang="en-US" sz="900" dirty="0" err="1" smtClean="0">
                <a:solidFill>
                  <a:srgbClr val="000000"/>
                </a:solidFill>
              </a:rPr>
              <a:t>Xie</a:t>
            </a:r>
            <a:r>
              <a:rPr lang="en-US" sz="900" dirty="0" smtClean="0">
                <a:solidFill>
                  <a:srgbClr val="000000"/>
                </a:solidFill>
              </a:rPr>
              <a:t> M. and Remy E., Simplified likelihood goodness-of-fit tests for the Weibull distribution, </a:t>
            </a:r>
            <a:r>
              <a:rPr lang="en-US" sz="900" i="1" dirty="0" smtClean="0">
                <a:solidFill>
                  <a:srgbClr val="000000"/>
                </a:solidFill>
              </a:rPr>
              <a:t>Communications in Statistics - Simulation and Computation</a:t>
            </a:r>
            <a:r>
              <a:rPr lang="en-US" sz="900" dirty="0" smtClean="0">
                <a:solidFill>
                  <a:srgbClr val="000000"/>
                </a:solidFill>
              </a:rPr>
              <a:t>.</a:t>
            </a:r>
          </a:p>
          <a:p>
            <a:endParaRPr lang="en-US" sz="900" dirty="0"/>
          </a:p>
        </p:txBody>
      </p:sp>
      <p:pic>
        <p:nvPicPr>
          <p:cNvPr id="23" name="Obraz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856" y="999421"/>
            <a:ext cx="4569144" cy="1053942"/>
          </a:xfrm>
          <a:prstGeom prst="rect">
            <a:avLst/>
          </a:prstGeom>
        </p:spPr>
      </p:pic>
      <p:sp>
        <p:nvSpPr>
          <p:cNvPr id="24" name="pole tekstowe 23"/>
          <p:cNvSpPr txBox="1"/>
          <p:nvPr/>
        </p:nvSpPr>
        <p:spPr>
          <a:xfrm flipH="1">
            <a:off x="4946757" y="2070138"/>
            <a:ext cx="3706815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dirty="0" smtClean="0">
                <a:solidFill>
                  <a:srgbClr val="00B0F0"/>
                </a:solidFill>
              </a:rPr>
              <a:t>Parametric bootstrap of null hypothesis of Kolmogorov-Smirnoff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i="1" dirty="0" smtClean="0">
              <a:solidFill>
                <a:srgbClr val="00B0F0"/>
              </a:solidFill>
            </a:endParaRPr>
          </a:p>
          <a:p>
            <a:r>
              <a:rPr lang="en-US" sz="1350" i="1" dirty="0" smtClean="0">
                <a:solidFill>
                  <a:srgbClr val="00B0F0"/>
                </a:solidFill>
              </a:rPr>
              <a:t>**  </a:t>
            </a:r>
            <a:r>
              <a:rPr lang="en-US" sz="1350" i="1" dirty="0" err="1" smtClean="0">
                <a:solidFill>
                  <a:srgbClr val="00B0F0"/>
                </a:solidFill>
              </a:rPr>
              <a:t>EwGOF</a:t>
            </a:r>
            <a:r>
              <a:rPr lang="en-US" sz="1350" dirty="0" smtClean="0">
                <a:solidFill>
                  <a:srgbClr val="00B0F0"/>
                </a:solidFill>
              </a:rPr>
              <a:t> package</a:t>
            </a:r>
          </a:p>
          <a:p>
            <a:endParaRPr lang="en-US" sz="1350" dirty="0">
              <a:solidFill>
                <a:srgbClr val="00B0F0"/>
              </a:solidFill>
            </a:endParaRPr>
          </a:p>
        </p:txBody>
      </p:sp>
      <p:sp>
        <p:nvSpPr>
          <p:cNvPr id="25" name="pole tekstowe 24"/>
          <p:cNvSpPr txBox="1"/>
          <p:nvPr/>
        </p:nvSpPr>
        <p:spPr>
          <a:xfrm>
            <a:off x="7139264" y="791961"/>
            <a:ext cx="1100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p-</a:t>
            </a:r>
            <a:r>
              <a:rPr lang="en-US" sz="1400" b="1" dirty="0" err="1" smtClean="0"/>
              <a:t>val</a:t>
            </a:r>
            <a:endParaRPr lang="en-US" sz="1400" b="1" dirty="0"/>
          </a:p>
        </p:txBody>
      </p:sp>
      <p:sp>
        <p:nvSpPr>
          <p:cNvPr id="18" name="pole tekstowe 17"/>
          <p:cNvSpPr txBox="1"/>
          <p:nvPr/>
        </p:nvSpPr>
        <p:spPr>
          <a:xfrm flipH="1">
            <a:off x="2733655" y="2815157"/>
            <a:ext cx="16548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i="1" dirty="0" err="1" smtClean="0">
                <a:solidFill>
                  <a:srgbClr val="00B0F0"/>
                </a:solidFill>
              </a:rPr>
              <a:t>fitdistrplus</a:t>
            </a:r>
            <a:r>
              <a:rPr lang="en-US" sz="1350" dirty="0" smtClean="0">
                <a:solidFill>
                  <a:srgbClr val="00B0F0"/>
                </a:solidFill>
              </a:rPr>
              <a:t> package</a:t>
            </a:r>
            <a:endParaRPr lang="en-US" sz="1350" dirty="0">
              <a:solidFill>
                <a:srgbClr val="00B0F0"/>
              </a:solidFill>
            </a:endParaRPr>
          </a:p>
        </p:txBody>
      </p:sp>
      <p:sp>
        <p:nvSpPr>
          <p:cNvPr id="19" name="pole tekstowe 18"/>
          <p:cNvSpPr txBox="1"/>
          <p:nvPr/>
        </p:nvSpPr>
        <p:spPr>
          <a:xfrm>
            <a:off x="177613" y="5935961"/>
            <a:ext cx="37719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/>
              <a:t>FIG. Empirical vs. Theoretical Weibull distribution for </a:t>
            </a:r>
            <a:r>
              <a:rPr lang="en-US" sz="1350" b="1" dirty="0" smtClean="0">
                <a:solidFill>
                  <a:srgbClr val="FF0000"/>
                </a:solidFill>
              </a:rPr>
              <a:t>reproducing males</a:t>
            </a:r>
            <a:r>
              <a:rPr lang="en-US" sz="1350" dirty="0" smtClean="0"/>
              <a:t>.</a:t>
            </a:r>
            <a:endParaRPr lang="en-US" sz="1350" dirty="0"/>
          </a:p>
        </p:txBody>
      </p:sp>
      <p:pic>
        <p:nvPicPr>
          <p:cNvPr id="20" name="Obraz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" y="3115239"/>
            <a:ext cx="4114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0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4487333" y="1620876"/>
            <a:ext cx="1524000" cy="18626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ole tekstowe 6"/>
          <p:cNvSpPr txBox="1"/>
          <p:nvPr/>
        </p:nvSpPr>
        <p:spPr>
          <a:xfrm flipH="1">
            <a:off x="2733655" y="2815157"/>
            <a:ext cx="19585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i="1" dirty="0" err="1" smtClean="0">
                <a:solidFill>
                  <a:srgbClr val="00B0F0"/>
                </a:solidFill>
              </a:rPr>
              <a:t>fitdistrplus</a:t>
            </a:r>
            <a:r>
              <a:rPr lang="en-US" sz="1350" dirty="0" smtClean="0">
                <a:solidFill>
                  <a:srgbClr val="00B0F0"/>
                </a:solidFill>
              </a:rPr>
              <a:t> package</a:t>
            </a:r>
            <a:endParaRPr lang="en-US" sz="1350" dirty="0">
              <a:solidFill>
                <a:srgbClr val="00B0F0"/>
              </a:solidFill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343978" y="217902"/>
            <a:ext cx="7786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Selection of baseline hazard and frailty distribution</a:t>
            </a:r>
            <a:endParaRPr lang="en-US" sz="2800" b="1" dirty="0"/>
          </a:p>
        </p:txBody>
      </p:sp>
      <p:sp>
        <p:nvSpPr>
          <p:cNvPr id="11" name="Prostokąt 10"/>
          <p:cNvSpPr/>
          <p:nvPr/>
        </p:nvSpPr>
        <p:spPr>
          <a:xfrm>
            <a:off x="139186" y="1153163"/>
            <a:ext cx="4237727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 smtClean="0"/>
              <a:t>We can use </a:t>
            </a:r>
            <a:r>
              <a:rPr lang="en-US" sz="1350" dirty="0" err="1" smtClean="0"/>
              <a:t>GoF</a:t>
            </a:r>
            <a:r>
              <a:rPr lang="en-US" sz="1350" dirty="0" smtClean="0"/>
              <a:t> tests, however heterogeneity can affects observed mortality patterns.</a:t>
            </a:r>
          </a:p>
          <a:p>
            <a:endParaRPr lang="en-US" sz="1350" dirty="0" smtClean="0"/>
          </a:p>
          <a:p>
            <a:r>
              <a:rPr lang="en-US" sz="1350" b="1" dirty="0" smtClean="0">
                <a:solidFill>
                  <a:srgbClr val="0070C0"/>
                </a:solidFill>
              </a:rPr>
              <a:t>A mixture of different Weibull distributions is not necessarily a Weibull distribution</a:t>
            </a:r>
          </a:p>
          <a:p>
            <a:endParaRPr lang="en-US" sz="1350" dirty="0" smtClean="0"/>
          </a:p>
          <a:p>
            <a:r>
              <a:rPr lang="en-US" sz="1350" b="1" dirty="0" smtClean="0">
                <a:solidFill>
                  <a:srgbClr val="C00000"/>
                </a:solidFill>
              </a:rPr>
              <a:t>Tests are not decisive, but only informative</a:t>
            </a:r>
          </a:p>
        </p:txBody>
      </p:sp>
      <p:sp>
        <p:nvSpPr>
          <p:cNvPr id="16" name="pole tekstowe 15"/>
          <p:cNvSpPr txBox="1"/>
          <p:nvPr/>
        </p:nvSpPr>
        <p:spPr>
          <a:xfrm>
            <a:off x="177613" y="5935961"/>
            <a:ext cx="37719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/>
              <a:t>FIG. Empirical vs. Theoretical Weibull distribution for </a:t>
            </a:r>
            <a:r>
              <a:rPr lang="en-US" sz="1350" b="1" dirty="0" smtClean="0">
                <a:solidFill>
                  <a:srgbClr val="FF0000"/>
                </a:solidFill>
              </a:rPr>
              <a:t>reproducing males</a:t>
            </a:r>
            <a:r>
              <a:rPr lang="en-US" sz="1350" dirty="0" smtClean="0"/>
              <a:t>.</a:t>
            </a:r>
            <a:endParaRPr lang="en-US" sz="1350" dirty="0"/>
          </a:p>
        </p:txBody>
      </p:sp>
      <p:sp>
        <p:nvSpPr>
          <p:cNvPr id="17" name="Prostokąt 16"/>
          <p:cNvSpPr/>
          <p:nvPr/>
        </p:nvSpPr>
        <p:spPr>
          <a:xfrm>
            <a:off x="4574856" y="2974231"/>
            <a:ext cx="4572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smtClean="0"/>
              <a:t>* </a:t>
            </a:r>
            <a:r>
              <a:rPr lang="en-US" sz="900" dirty="0" err="1" smtClean="0"/>
              <a:t>Jogesh</a:t>
            </a:r>
            <a:r>
              <a:rPr lang="en-US" sz="900" dirty="0" smtClean="0"/>
              <a:t> </a:t>
            </a:r>
            <a:r>
              <a:rPr lang="en-US" sz="900" dirty="0" err="1" smtClean="0"/>
              <a:t>Babu</a:t>
            </a:r>
            <a:r>
              <a:rPr lang="en-US" sz="900" dirty="0" smtClean="0"/>
              <a:t>, G., and C. R. Rao. Goodness-of-fit tests when parameters are estimated. </a:t>
            </a:r>
            <a:r>
              <a:rPr lang="en-US" sz="900" dirty="0" err="1" smtClean="0"/>
              <a:t>Sankhya</a:t>
            </a:r>
            <a:r>
              <a:rPr lang="en-US" sz="900" dirty="0" smtClean="0"/>
              <a:t>: The Indian Journal of Statistics 66 (2004): 63-74.</a:t>
            </a:r>
            <a:endParaRPr lang="en-US" sz="900" dirty="0" smtClean="0">
              <a:solidFill>
                <a:srgbClr val="000000"/>
              </a:solidFill>
            </a:endParaRPr>
          </a:p>
          <a:p>
            <a:r>
              <a:rPr lang="en-US" sz="900" dirty="0" smtClean="0">
                <a:solidFill>
                  <a:srgbClr val="000000"/>
                </a:solidFill>
              </a:rPr>
              <a:t>** </a:t>
            </a:r>
            <a:r>
              <a:rPr lang="en-US" sz="900" dirty="0" err="1" smtClean="0">
                <a:solidFill>
                  <a:srgbClr val="000000"/>
                </a:solidFill>
              </a:rPr>
              <a:t>Krit</a:t>
            </a:r>
            <a:r>
              <a:rPr lang="en-US" sz="900" dirty="0" smtClean="0">
                <a:solidFill>
                  <a:srgbClr val="000000"/>
                </a:solidFill>
              </a:rPr>
              <a:t> M., </a:t>
            </a:r>
            <a:r>
              <a:rPr lang="en-US" sz="900" dirty="0" err="1" smtClean="0">
                <a:solidFill>
                  <a:srgbClr val="000000"/>
                </a:solidFill>
              </a:rPr>
              <a:t>Gaudoin</a:t>
            </a:r>
            <a:r>
              <a:rPr lang="en-US" sz="900" dirty="0" smtClean="0">
                <a:solidFill>
                  <a:srgbClr val="000000"/>
                </a:solidFill>
              </a:rPr>
              <a:t> O., </a:t>
            </a:r>
            <a:r>
              <a:rPr lang="en-US" sz="900" dirty="0" err="1" smtClean="0">
                <a:solidFill>
                  <a:srgbClr val="000000"/>
                </a:solidFill>
              </a:rPr>
              <a:t>Xie</a:t>
            </a:r>
            <a:r>
              <a:rPr lang="en-US" sz="900" dirty="0" smtClean="0">
                <a:solidFill>
                  <a:srgbClr val="000000"/>
                </a:solidFill>
              </a:rPr>
              <a:t> M. and Remy E., Simplified likelihood goodness-of-fit tests for the Weibull distribution, </a:t>
            </a:r>
            <a:r>
              <a:rPr lang="en-US" sz="900" i="1" dirty="0" smtClean="0">
                <a:solidFill>
                  <a:srgbClr val="000000"/>
                </a:solidFill>
              </a:rPr>
              <a:t>Communications in Statistics - Simulation and Computation</a:t>
            </a:r>
            <a:r>
              <a:rPr lang="en-US" sz="900" dirty="0" smtClean="0">
                <a:solidFill>
                  <a:srgbClr val="000000"/>
                </a:solidFill>
              </a:rPr>
              <a:t>.</a:t>
            </a:r>
          </a:p>
          <a:p>
            <a:endParaRPr lang="en-US" sz="900" dirty="0"/>
          </a:p>
        </p:txBody>
      </p:sp>
      <p:pic>
        <p:nvPicPr>
          <p:cNvPr id="23" name="Obraz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856" y="999421"/>
            <a:ext cx="4569144" cy="1053942"/>
          </a:xfrm>
          <a:prstGeom prst="rect">
            <a:avLst/>
          </a:prstGeom>
        </p:spPr>
      </p:pic>
      <p:sp>
        <p:nvSpPr>
          <p:cNvPr id="24" name="pole tekstowe 23"/>
          <p:cNvSpPr txBox="1"/>
          <p:nvPr/>
        </p:nvSpPr>
        <p:spPr>
          <a:xfrm flipH="1">
            <a:off x="4946757" y="2070138"/>
            <a:ext cx="3706815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dirty="0" smtClean="0">
                <a:solidFill>
                  <a:srgbClr val="00B0F0"/>
                </a:solidFill>
              </a:rPr>
              <a:t>Parametric bootstrap of null hypothesis of Kolmogorov-Smirnoff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i="1" dirty="0" smtClean="0">
              <a:solidFill>
                <a:srgbClr val="00B0F0"/>
              </a:solidFill>
            </a:endParaRPr>
          </a:p>
          <a:p>
            <a:r>
              <a:rPr lang="en-US" sz="1350" i="1" dirty="0" smtClean="0">
                <a:solidFill>
                  <a:srgbClr val="00B0F0"/>
                </a:solidFill>
              </a:rPr>
              <a:t>**  </a:t>
            </a:r>
            <a:r>
              <a:rPr lang="en-US" sz="1350" i="1" dirty="0" err="1" smtClean="0">
                <a:solidFill>
                  <a:srgbClr val="00B0F0"/>
                </a:solidFill>
              </a:rPr>
              <a:t>EwGOF</a:t>
            </a:r>
            <a:r>
              <a:rPr lang="en-US" sz="1350" dirty="0" smtClean="0">
                <a:solidFill>
                  <a:srgbClr val="00B0F0"/>
                </a:solidFill>
              </a:rPr>
              <a:t> package</a:t>
            </a:r>
          </a:p>
          <a:p>
            <a:endParaRPr lang="en-US" sz="1350" dirty="0">
              <a:solidFill>
                <a:srgbClr val="00B0F0"/>
              </a:solidFill>
            </a:endParaRPr>
          </a:p>
        </p:txBody>
      </p:sp>
      <p:sp>
        <p:nvSpPr>
          <p:cNvPr id="25" name="pole tekstowe 24"/>
          <p:cNvSpPr txBox="1"/>
          <p:nvPr/>
        </p:nvSpPr>
        <p:spPr>
          <a:xfrm>
            <a:off x="7139264" y="791961"/>
            <a:ext cx="1100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p-</a:t>
            </a:r>
            <a:r>
              <a:rPr lang="en-US" sz="1400" b="1" dirty="0" err="1" smtClean="0"/>
              <a:t>val</a:t>
            </a:r>
            <a:endParaRPr lang="en-US" sz="1400" b="1" dirty="0"/>
          </a:p>
        </p:txBody>
      </p:sp>
      <p:pic>
        <p:nvPicPr>
          <p:cNvPr id="15" name="Obraz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" y="3115239"/>
            <a:ext cx="4114800" cy="2743200"/>
          </a:xfrm>
          <a:prstGeom prst="rect">
            <a:avLst/>
          </a:prstGeom>
        </p:spPr>
      </p:pic>
      <p:pic>
        <p:nvPicPr>
          <p:cNvPr id="13" name="Obraz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246" y="5100179"/>
            <a:ext cx="4231855" cy="1167883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4652558" y="4637651"/>
            <a:ext cx="4491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Model: </a:t>
            </a:r>
            <a:r>
              <a:rPr lang="en-US" sz="1400" dirty="0" err="1" smtClean="0"/>
              <a:t>Surv</a:t>
            </a:r>
            <a:r>
              <a:rPr lang="en-US" sz="1400" dirty="0" smtClean="0"/>
              <a:t> ~ Sex + Treatment + Bean size + Adult body mass + </a:t>
            </a:r>
            <a:r>
              <a:rPr lang="en-US" sz="1400" dirty="0" smtClean="0">
                <a:solidFill>
                  <a:srgbClr val="C00000"/>
                </a:solidFill>
              </a:rPr>
              <a:t>Sex : Treatment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4647536" y="4206764"/>
            <a:ext cx="301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Model selection based on AIC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900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8082071" y="5790212"/>
            <a:ext cx="807929" cy="1457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ole tekstowe 6"/>
          <p:cNvSpPr txBox="1"/>
          <p:nvPr/>
        </p:nvSpPr>
        <p:spPr>
          <a:xfrm flipH="1">
            <a:off x="2733655" y="2815157"/>
            <a:ext cx="19585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i="1" dirty="0" err="1" smtClean="0">
                <a:solidFill>
                  <a:srgbClr val="00B0F0"/>
                </a:solidFill>
              </a:rPr>
              <a:t>fitdistrplus</a:t>
            </a:r>
            <a:r>
              <a:rPr lang="en-US" sz="1350" dirty="0" smtClean="0">
                <a:solidFill>
                  <a:srgbClr val="00B0F0"/>
                </a:solidFill>
              </a:rPr>
              <a:t> package</a:t>
            </a:r>
            <a:endParaRPr lang="en-US" sz="1350" dirty="0">
              <a:solidFill>
                <a:srgbClr val="00B0F0"/>
              </a:solidFill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343978" y="217902"/>
            <a:ext cx="7786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Selection of baseline hazard and frailty distribution</a:t>
            </a:r>
            <a:endParaRPr lang="en-US" sz="2800" b="1" dirty="0"/>
          </a:p>
        </p:txBody>
      </p:sp>
      <p:sp>
        <p:nvSpPr>
          <p:cNvPr id="11" name="Prostokąt 10"/>
          <p:cNvSpPr/>
          <p:nvPr/>
        </p:nvSpPr>
        <p:spPr>
          <a:xfrm>
            <a:off x="139186" y="1153163"/>
            <a:ext cx="4237727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 smtClean="0"/>
              <a:t>We can use </a:t>
            </a:r>
            <a:r>
              <a:rPr lang="en-US" sz="1350" dirty="0" err="1" smtClean="0"/>
              <a:t>GoF</a:t>
            </a:r>
            <a:r>
              <a:rPr lang="en-US" sz="1350" dirty="0" smtClean="0"/>
              <a:t> tests, however heterogeneity can affects observed mortality patterns.</a:t>
            </a:r>
          </a:p>
          <a:p>
            <a:endParaRPr lang="en-US" sz="1350" dirty="0" smtClean="0"/>
          </a:p>
          <a:p>
            <a:r>
              <a:rPr lang="en-US" sz="1350" b="1" dirty="0" smtClean="0">
                <a:solidFill>
                  <a:srgbClr val="0070C0"/>
                </a:solidFill>
              </a:rPr>
              <a:t>A mixture of different Weibull distributions is not necessarily a Weibull distribution</a:t>
            </a:r>
          </a:p>
          <a:p>
            <a:endParaRPr lang="en-US" sz="1350" dirty="0" smtClean="0"/>
          </a:p>
          <a:p>
            <a:r>
              <a:rPr lang="en-US" sz="1350" b="1" dirty="0" smtClean="0">
                <a:solidFill>
                  <a:srgbClr val="C00000"/>
                </a:solidFill>
              </a:rPr>
              <a:t>Tests are not decisive, but only informative</a:t>
            </a:r>
          </a:p>
        </p:txBody>
      </p:sp>
      <p:sp>
        <p:nvSpPr>
          <p:cNvPr id="16" name="pole tekstowe 15"/>
          <p:cNvSpPr txBox="1"/>
          <p:nvPr/>
        </p:nvSpPr>
        <p:spPr>
          <a:xfrm>
            <a:off x="177613" y="5935961"/>
            <a:ext cx="37719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/>
              <a:t>FIG. Empirical vs. Theoretical Weibull distribution for </a:t>
            </a:r>
            <a:r>
              <a:rPr lang="en-US" sz="1350" b="1" dirty="0" smtClean="0">
                <a:solidFill>
                  <a:srgbClr val="FF0000"/>
                </a:solidFill>
              </a:rPr>
              <a:t>reproducing males</a:t>
            </a:r>
            <a:r>
              <a:rPr lang="en-US" sz="1350" dirty="0" smtClean="0"/>
              <a:t>.</a:t>
            </a:r>
            <a:endParaRPr lang="en-US" sz="1350" dirty="0"/>
          </a:p>
        </p:txBody>
      </p:sp>
      <p:sp>
        <p:nvSpPr>
          <p:cNvPr id="17" name="Prostokąt 16"/>
          <p:cNvSpPr/>
          <p:nvPr/>
        </p:nvSpPr>
        <p:spPr>
          <a:xfrm>
            <a:off x="4574856" y="2974231"/>
            <a:ext cx="4572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smtClean="0"/>
              <a:t>* </a:t>
            </a:r>
            <a:r>
              <a:rPr lang="en-US" sz="900" dirty="0" err="1" smtClean="0"/>
              <a:t>Jogesh</a:t>
            </a:r>
            <a:r>
              <a:rPr lang="en-US" sz="900" dirty="0" smtClean="0"/>
              <a:t> </a:t>
            </a:r>
            <a:r>
              <a:rPr lang="en-US" sz="900" dirty="0" err="1" smtClean="0"/>
              <a:t>Babu</a:t>
            </a:r>
            <a:r>
              <a:rPr lang="en-US" sz="900" dirty="0" smtClean="0"/>
              <a:t>, G., and C. R. Rao. Goodness-of-fit tests when parameters are estimated. </a:t>
            </a:r>
            <a:r>
              <a:rPr lang="en-US" sz="900" dirty="0" err="1" smtClean="0"/>
              <a:t>Sankhya</a:t>
            </a:r>
            <a:r>
              <a:rPr lang="en-US" sz="900" dirty="0" smtClean="0"/>
              <a:t>: The Indian Journal of Statistics 66 (2004): 63-74.</a:t>
            </a:r>
            <a:endParaRPr lang="en-US" sz="900" dirty="0" smtClean="0">
              <a:solidFill>
                <a:srgbClr val="000000"/>
              </a:solidFill>
            </a:endParaRPr>
          </a:p>
          <a:p>
            <a:r>
              <a:rPr lang="en-US" sz="900" dirty="0" smtClean="0">
                <a:solidFill>
                  <a:srgbClr val="000000"/>
                </a:solidFill>
              </a:rPr>
              <a:t>** </a:t>
            </a:r>
            <a:r>
              <a:rPr lang="en-US" sz="900" dirty="0" err="1" smtClean="0">
                <a:solidFill>
                  <a:srgbClr val="000000"/>
                </a:solidFill>
              </a:rPr>
              <a:t>Krit</a:t>
            </a:r>
            <a:r>
              <a:rPr lang="en-US" sz="900" dirty="0" smtClean="0">
                <a:solidFill>
                  <a:srgbClr val="000000"/>
                </a:solidFill>
              </a:rPr>
              <a:t> M., </a:t>
            </a:r>
            <a:r>
              <a:rPr lang="en-US" sz="900" dirty="0" err="1" smtClean="0">
                <a:solidFill>
                  <a:srgbClr val="000000"/>
                </a:solidFill>
              </a:rPr>
              <a:t>Gaudoin</a:t>
            </a:r>
            <a:r>
              <a:rPr lang="en-US" sz="900" dirty="0" smtClean="0">
                <a:solidFill>
                  <a:srgbClr val="000000"/>
                </a:solidFill>
              </a:rPr>
              <a:t> O., </a:t>
            </a:r>
            <a:r>
              <a:rPr lang="en-US" sz="900" dirty="0" err="1" smtClean="0">
                <a:solidFill>
                  <a:srgbClr val="000000"/>
                </a:solidFill>
              </a:rPr>
              <a:t>Xie</a:t>
            </a:r>
            <a:r>
              <a:rPr lang="en-US" sz="900" dirty="0" smtClean="0">
                <a:solidFill>
                  <a:srgbClr val="000000"/>
                </a:solidFill>
              </a:rPr>
              <a:t> M. and Remy E., Simplified likelihood goodness-of-fit tests for the Weibull distribution, </a:t>
            </a:r>
            <a:r>
              <a:rPr lang="en-US" sz="900" i="1" dirty="0" smtClean="0">
                <a:solidFill>
                  <a:srgbClr val="000000"/>
                </a:solidFill>
              </a:rPr>
              <a:t>Communications in Statistics - Simulation and Computation</a:t>
            </a:r>
            <a:r>
              <a:rPr lang="en-US" sz="900" dirty="0" smtClean="0">
                <a:solidFill>
                  <a:srgbClr val="000000"/>
                </a:solidFill>
              </a:rPr>
              <a:t>.</a:t>
            </a:r>
          </a:p>
          <a:p>
            <a:endParaRPr lang="en-US" sz="900" dirty="0"/>
          </a:p>
        </p:txBody>
      </p:sp>
      <p:pic>
        <p:nvPicPr>
          <p:cNvPr id="23" name="Obraz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856" y="999421"/>
            <a:ext cx="4569144" cy="1053942"/>
          </a:xfrm>
          <a:prstGeom prst="rect">
            <a:avLst/>
          </a:prstGeom>
        </p:spPr>
      </p:pic>
      <p:sp>
        <p:nvSpPr>
          <p:cNvPr id="24" name="pole tekstowe 23"/>
          <p:cNvSpPr txBox="1"/>
          <p:nvPr/>
        </p:nvSpPr>
        <p:spPr>
          <a:xfrm flipH="1">
            <a:off x="4946757" y="2070138"/>
            <a:ext cx="3706815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dirty="0" smtClean="0">
                <a:solidFill>
                  <a:srgbClr val="00B0F0"/>
                </a:solidFill>
              </a:rPr>
              <a:t>Parametric bootstrap of null hypothesis of Kolmogorov-Smirnoff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i="1" dirty="0" smtClean="0">
              <a:solidFill>
                <a:srgbClr val="00B0F0"/>
              </a:solidFill>
            </a:endParaRPr>
          </a:p>
          <a:p>
            <a:r>
              <a:rPr lang="en-US" sz="1350" i="1" dirty="0" smtClean="0">
                <a:solidFill>
                  <a:srgbClr val="00B0F0"/>
                </a:solidFill>
              </a:rPr>
              <a:t>**  </a:t>
            </a:r>
            <a:r>
              <a:rPr lang="en-US" sz="1350" i="1" dirty="0" err="1" smtClean="0">
                <a:solidFill>
                  <a:srgbClr val="00B0F0"/>
                </a:solidFill>
              </a:rPr>
              <a:t>EwGOF</a:t>
            </a:r>
            <a:r>
              <a:rPr lang="en-US" sz="1350" dirty="0" smtClean="0">
                <a:solidFill>
                  <a:srgbClr val="00B0F0"/>
                </a:solidFill>
              </a:rPr>
              <a:t> package</a:t>
            </a:r>
          </a:p>
          <a:p>
            <a:endParaRPr lang="en-US" sz="1350" dirty="0">
              <a:solidFill>
                <a:srgbClr val="00B0F0"/>
              </a:solidFill>
            </a:endParaRPr>
          </a:p>
        </p:txBody>
      </p:sp>
      <p:sp>
        <p:nvSpPr>
          <p:cNvPr id="25" name="pole tekstowe 24"/>
          <p:cNvSpPr txBox="1"/>
          <p:nvPr/>
        </p:nvSpPr>
        <p:spPr>
          <a:xfrm>
            <a:off x="7139264" y="791961"/>
            <a:ext cx="1100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p-</a:t>
            </a:r>
            <a:r>
              <a:rPr lang="en-US" sz="1400" b="1" dirty="0" err="1" smtClean="0"/>
              <a:t>val</a:t>
            </a:r>
            <a:endParaRPr lang="en-US" sz="1400" b="1" dirty="0"/>
          </a:p>
        </p:txBody>
      </p:sp>
      <p:pic>
        <p:nvPicPr>
          <p:cNvPr id="15" name="Obraz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" y="3115239"/>
            <a:ext cx="4114800" cy="2743200"/>
          </a:xfrm>
          <a:prstGeom prst="rect">
            <a:avLst/>
          </a:prstGeom>
        </p:spPr>
      </p:pic>
      <p:pic>
        <p:nvPicPr>
          <p:cNvPr id="13" name="Obraz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246" y="5100179"/>
            <a:ext cx="4231855" cy="1167883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4652558" y="4637651"/>
            <a:ext cx="4491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Model: </a:t>
            </a:r>
            <a:r>
              <a:rPr lang="en-US" sz="1400" dirty="0" err="1" smtClean="0"/>
              <a:t>Surv</a:t>
            </a:r>
            <a:r>
              <a:rPr lang="en-US" sz="1400" dirty="0" smtClean="0"/>
              <a:t> ~ Sex + Treatment + Bean size + Adult body mass + </a:t>
            </a:r>
            <a:r>
              <a:rPr lang="en-US" sz="1400" dirty="0" smtClean="0">
                <a:solidFill>
                  <a:srgbClr val="C00000"/>
                </a:solidFill>
              </a:rPr>
              <a:t>Sex : Treatment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4647536" y="4206764"/>
            <a:ext cx="301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Model selection based on AIC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346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 flipH="1">
            <a:off x="474127" y="308244"/>
            <a:ext cx="7724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Basic model and model selection</a:t>
            </a:r>
            <a:endParaRPr lang="en-US" sz="2800" b="1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4" y="1524753"/>
            <a:ext cx="3841712" cy="1603016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412144" y="3336937"/>
            <a:ext cx="41301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/>
              <a:t>Basic model with included </a:t>
            </a:r>
            <a:r>
              <a:rPr lang="en-US" sz="1350" dirty="0" err="1" smtClean="0"/>
              <a:t>Sex:Treatment</a:t>
            </a:r>
            <a:r>
              <a:rPr lang="en-US" sz="1350" dirty="0" smtClean="0"/>
              <a:t> interaction. </a:t>
            </a:r>
          </a:p>
          <a:p>
            <a:r>
              <a:rPr lang="en-US" sz="1350" dirty="0" smtClean="0"/>
              <a:t>The p-values are calculated from Wald test.</a:t>
            </a:r>
          </a:p>
        </p:txBody>
      </p:sp>
      <p:sp>
        <p:nvSpPr>
          <p:cNvPr id="8" name="pole tekstowe 7"/>
          <p:cNvSpPr txBox="1"/>
          <p:nvPr/>
        </p:nvSpPr>
        <p:spPr>
          <a:xfrm flipH="1">
            <a:off x="412144" y="1052366"/>
            <a:ext cx="33301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>
                <a:solidFill>
                  <a:srgbClr val="00B0F0"/>
                </a:solidFill>
              </a:rPr>
              <a:t>Improved maximization part of EM algorithm of </a:t>
            </a:r>
            <a:r>
              <a:rPr lang="en-US" sz="1350" i="1" dirty="0" err="1" smtClean="0">
                <a:solidFill>
                  <a:srgbClr val="00B0F0"/>
                </a:solidFill>
              </a:rPr>
              <a:t>parfm</a:t>
            </a:r>
            <a:r>
              <a:rPr lang="en-US" sz="1350" dirty="0" smtClean="0">
                <a:solidFill>
                  <a:srgbClr val="00B0F0"/>
                </a:solidFill>
              </a:rPr>
              <a:t> package</a:t>
            </a:r>
            <a:endParaRPr lang="en-US" sz="135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49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 flipH="1">
            <a:off x="474127" y="308244"/>
            <a:ext cx="7724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Basic model and model selection</a:t>
            </a:r>
            <a:endParaRPr lang="en-US" sz="2800" b="1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4" y="1524753"/>
            <a:ext cx="3841712" cy="1603016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412144" y="3336937"/>
            <a:ext cx="413013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/>
              <a:t>Basic model with included </a:t>
            </a:r>
            <a:r>
              <a:rPr lang="en-US" sz="1350" dirty="0" err="1" smtClean="0"/>
              <a:t>Sex:Treatment</a:t>
            </a:r>
            <a:r>
              <a:rPr lang="en-US" sz="1350" dirty="0" smtClean="0"/>
              <a:t> interaction. </a:t>
            </a:r>
          </a:p>
          <a:p>
            <a:r>
              <a:rPr lang="en-US" sz="1350" dirty="0" smtClean="0"/>
              <a:t>The p-values are calculated from Wald test.</a:t>
            </a:r>
          </a:p>
          <a:p>
            <a:endParaRPr lang="en-US" sz="1350" dirty="0" smtClean="0"/>
          </a:p>
          <a:p>
            <a:r>
              <a:rPr lang="en-US" sz="1350" dirty="0" smtClean="0"/>
              <a:t>We will perform model selection by sequentially adding single 2-way or 3-way interaction an</a:t>
            </a:r>
            <a:r>
              <a:rPr lang="pl-PL" sz="1350" dirty="0" smtClean="0"/>
              <a:t>d</a:t>
            </a:r>
            <a:r>
              <a:rPr lang="en-US" sz="1350" dirty="0" smtClean="0"/>
              <a:t> performing Likelihood ratio test.</a:t>
            </a:r>
          </a:p>
          <a:p>
            <a:endParaRPr lang="en-US" sz="1350" dirty="0" smtClean="0"/>
          </a:p>
          <a:p>
            <a:r>
              <a:rPr lang="en-US" sz="1350" dirty="0" smtClean="0"/>
              <a:t>The estimates of the basic model will be used as starting values for optimization method of more complicated models.</a:t>
            </a:r>
            <a:endParaRPr lang="en-US" sz="1350" dirty="0"/>
          </a:p>
        </p:txBody>
      </p:sp>
      <p:sp>
        <p:nvSpPr>
          <p:cNvPr id="15" name="pole tekstowe 14"/>
          <p:cNvSpPr txBox="1"/>
          <p:nvPr/>
        </p:nvSpPr>
        <p:spPr>
          <a:xfrm flipH="1">
            <a:off x="412144" y="1052366"/>
            <a:ext cx="33301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>
                <a:solidFill>
                  <a:srgbClr val="00B0F0"/>
                </a:solidFill>
              </a:rPr>
              <a:t>Improved maximization part of EM algorithm of </a:t>
            </a:r>
            <a:r>
              <a:rPr lang="en-US" sz="1350" i="1" dirty="0" err="1" smtClean="0">
                <a:solidFill>
                  <a:srgbClr val="00B0F0"/>
                </a:solidFill>
              </a:rPr>
              <a:t>parfm</a:t>
            </a:r>
            <a:r>
              <a:rPr lang="en-US" sz="1350" dirty="0" smtClean="0">
                <a:solidFill>
                  <a:srgbClr val="00B0F0"/>
                </a:solidFill>
              </a:rPr>
              <a:t> package</a:t>
            </a:r>
            <a:endParaRPr lang="en-US" sz="135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2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 flipH="1">
            <a:off x="474127" y="308244"/>
            <a:ext cx="7724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Basic model and model selection</a:t>
            </a:r>
            <a:endParaRPr lang="en-US" sz="2800" b="1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4" y="1524753"/>
            <a:ext cx="3841712" cy="1603016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412144" y="3336937"/>
            <a:ext cx="413013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/>
              <a:t>Basic model with included </a:t>
            </a:r>
            <a:r>
              <a:rPr lang="en-US" sz="1350" dirty="0" err="1" smtClean="0"/>
              <a:t>Sex:Treatment</a:t>
            </a:r>
            <a:r>
              <a:rPr lang="en-US" sz="1350" dirty="0" smtClean="0"/>
              <a:t> interaction. </a:t>
            </a:r>
          </a:p>
          <a:p>
            <a:r>
              <a:rPr lang="en-US" sz="1350" dirty="0" smtClean="0"/>
              <a:t>The p-values are calculated from Wald test.</a:t>
            </a:r>
          </a:p>
          <a:p>
            <a:endParaRPr lang="en-US" sz="1350" dirty="0" smtClean="0"/>
          </a:p>
          <a:p>
            <a:r>
              <a:rPr lang="en-US" sz="1350" dirty="0" smtClean="0"/>
              <a:t>We will perform model selection by sequentially adding single 2-way or 3-way interaction an</a:t>
            </a:r>
            <a:r>
              <a:rPr lang="pl-PL" sz="1350" dirty="0" smtClean="0"/>
              <a:t>d</a:t>
            </a:r>
            <a:r>
              <a:rPr lang="en-US" sz="1350" dirty="0" smtClean="0"/>
              <a:t> performing Likelihood ratio test.</a:t>
            </a:r>
          </a:p>
          <a:p>
            <a:endParaRPr lang="en-US" sz="1350" dirty="0" smtClean="0"/>
          </a:p>
          <a:p>
            <a:r>
              <a:rPr lang="en-US" sz="1350" dirty="0" smtClean="0"/>
              <a:t>The estimates of the basic model will be used as starting values for optimization method of more complicated models.</a:t>
            </a:r>
            <a:endParaRPr lang="en-US" sz="1350" dirty="0"/>
          </a:p>
        </p:txBody>
      </p:sp>
      <p:pic>
        <p:nvPicPr>
          <p:cNvPr id="12" name="Obraz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314" y="1479536"/>
            <a:ext cx="3800896" cy="1770432"/>
          </a:xfrm>
          <a:prstGeom prst="rect">
            <a:avLst/>
          </a:prstGeom>
        </p:spPr>
      </p:pic>
      <p:sp>
        <p:nvSpPr>
          <p:cNvPr id="13" name="pole tekstowe 12"/>
          <p:cNvSpPr txBox="1"/>
          <p:nvPr/>
        </p:nvSpPr>
        <p:spPr>
          <a:xfrm>
            <a:off x="6801578" y="2646177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/>
              <a:t>*</a:t>
            </a:r>
            <a:endParaRPr lang="en-US" sz="1350" dirty="0"/>
          </a:p>
        </p:txBody>
      </p:sp>
      <p:sp>
        <p:nvSpPr>
          <p:cNvPr id="14" name="pole tekstowe 13"/>
          <p:cNvSpPr txBox="1"/>
          <p:nvPr/>
        </p:nvSpPr>
        <p:spPr>
          <a:xfrm>
            <a:off x="4992380" y="3171537"/>
            <a:ext cx="2097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 ”Negative variance” problem</a:t>
            </a:r>
            <a:endParaRPr lang="en-US" sz="1200" dirty="0"/>
          </a:p>
        </p:txBody>
      </p:sp>
      <p:sp>
        <p:nvSpPr>
          <p:cNvPr id="21" name="pole tekstowe 20"/>
          <p:cNvSpPr txBox="1"/>
          <p:nvPr/>
        </p:nvSpPr>
        <p:spPr>
          <a:xfrm flipH="1">
            <a:off x="6886360" y="1018339"/>
            <a:ext cx="22576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>
                <a:solidFill>
                  <a:srgbClr val="00B0F0"/>
                </a:solidFill>
              </a:rPr>
              <a:t>LRT added to </a:t>
            </a:r>
            <a:r>
              <a:rPr lang="en-US" sz="1350" i="1" dirty="0" err="1" smtClean="0">
                <a:solidFill>
                  <a:srgbClr val="00B0F0"/>
                </a:solidFill>
              </a:rPr>
              <a:t>parfm</a:t>
            </a:r>
            <a:r>
              <a:rPr lang="en-US" sz="1350" dirty="0" smtClean="0">
                <a:solidFill>
                  <a:srgbClr val="00B0F0"/>
                </a:solidFill>
              </a:rPr>
              <a:t> package</a:t>
            </a:r>
            <a:endParaRPr lang="en-US" sz="1350" dirty="0">
              <a:solidFill>
                <a:srgbClr val="00B0F0"/>
              </a:solidFill>
            </a:endParaRPr>
          </a:p>
        </p:txBody>
      </p:sp>
      <p:sp>
        <p:nvSpPr>
          <p:cNvPr id="15" name="pole tekstowe 14"/>
          <p:cNvSpPr txBox="1"/>
          <p:nvPr/>
        </p:nvSpPr>
        <p:spPr>
          <a:xfrm>
            <a:off x="4701437" y="3661428"/>
            <a:ext cx="4442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The model cannot be further improved by ”sequential” LRT</a:t>
            </a:r>
            <a:endParaRPr lang="en-US" sz="1400" dirty="0"/>
          </a:p>
        </p:txBody>
      </p:sp>
      <p:sp>
        <p:nvSpPr>
          <p:cNvPr id="16" name="pole tekstowe 15"/>
          <p:cNvSpPr txBox="1"/>
          <p:nvPr/>
        </p:nvSpPr>
        <p:spPr>
          <a:xfrm flipH="1">
            <a:off x="412144" y="1052366"/>
            <a:ext cx="33301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>
                <a:solidFill>
                  <a:srgbClr val="00B0F0"/>
                </a:solidFill>
              </a:rPr>
              <a:t>Improved maximization part of EM algorithm of </a:t>
            </a:r>
            <a:r>
              <a:rPr lang="en-US" sz="1350" i="1" dirty="0" err="1" smtClean="0">
                <a:solidFill>
                  <a:srgbClr val="00B0F0"/>
                </a:solidFill>
              </a:rPr>
              <a:t>parfm</a:t>
            </a:r>
            <a:r>
              <a:rPr lang="en-US" sz="1350" dirty="0" smtClean="0">
                <a:solidFill>
                  <a:srgbClr val="00B0F0"/>
                </a:solidFill>
              </a:rPr>
              <a:t> package</a:t>
            </a:r>
            <a:endParaRPr lang="en-US" sz="1350" dirty="0">
              <a:solidFill>
                <a:srgbClr val="00B0F0"/>
              </a:solidFill>
            </a:endParaRPr>
          </a:p>
        </p:txBody>
      </p:sp>
      <p:sp>
        <p:nvSpPr>
          <p:cNvPr id="18" name="pole tekstowe 17"/>
          <p:cNvSpPr txBox="1"/>
          <p:nvPr/>
        </p:nvSpPr>
        <p:spPr>
          <a:xfrm>
            <a:off x="6420578" y="2459995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/>
              <a:t>*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60531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 flipH="1">
            <a:off x="474127" y="308244"/>
            <a:ext cx="7724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Basic model and model selection</a:t>
            </a:r>
            <a:endParaRPr lang="en-US" sz="2800" b="1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4" y="1524753"/>
            <a:ext cx="3841712" cy="1603016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412144" y="3336937"/>
            <a:ext cx="4130132" cy="323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/>
              <a:t>Basic model with included </a:t>
            </a:r>
            <a:r>
              <a:rPr lang="en-US" sz="1350" dirty="0" err="1" smtClean="0"/>
              <a:t>Sex:Treatment</a:t>
            </a:r>
            <a:r>
              <a:rPr lang="en-US" sz="1350" dirty="0" smtClean="0"/>
              <a:t> interaction. </a:t>
            </a:r>
          </a:p>
          <a:p>
            <a:r>
              <a:rPr lang="en-US" sz="1350" dirty="0" smtClean="0"/>
              <a:t>The p-values are calculated from Wald test.</a:t>
            </a:r>
          </a:p>
          <a:p>
            <a:endParaRPr lang="en-US" sz="1350" dirty="0" smtClean="0"/>
          </a:p>
          <a:p>
            <a:r>
              <a:rPr lang="en-US" sz="1350" dirty="0" smtClean="0"/>
              <a:t>We will perform model selection by sequentially adding single 2-way or 3-way interaction an</a:t>
            </a:r>
            <a:r>
              <a:rPr lang="pl-PL" sz="1350" dirty="0" smtClean="0"/>
              <a:t>d</a:t>
            </a:r>
            <a:r>
              <a:rPr lang="en-US" sz="1350" dirty="0" smtClean="0"/>
              <a:t> performing Likelihood ratio test.</a:t>
            </a:r>
          </a:p>
          <a:p>
            <a:endParaRPr lang="en-US" sz="1350" dirty="0" smtClean="0"/>
          </a:p>
          <a:p>
            <a:r>
              <a:rPr lang="en-US" sz="1350" dirty="0" smtClean="0"/>
              <a:t>The estimates of the basic model will be used as starting values for optimization method of more complicated models.</a:t>
            </a:r>
            <a:endParaRPr lang="pl-PL" sz="1350" dirty="0" smtClean="0"/>
          </a:p>
          <a:p>
            <a:endParaRPr lang="pl-PL" sz="1350" dirty="0"/>
          </a:p>
          <a:p>
            <a:r>
              <a:rPr lang="en-US" sz="1400" b="1" dirty="0" smtClean="0">
                <a:solidFill>
                  <a:srgbClr val="C00000"/>
                </a:solidFill>
              </a:rPr>
              <a:t>Variance </a:t>
            </a:r>
            <a:r>
              <a:rPr lang="en-US" sz="1400" b="1" dirty="0">
                <a:solidFill>
                  <a:srgbClr val="C00000"/>
                </a:solidFill>
              </a:rPr>
              <a:t>inflation factors (VIF) measure how much the variance of the estimated regression coefficients are inflated as compared to when the predictor variables are not linearly related.</a:t>
            </a:r>
            <a:endParaRPr lang="en-US" sz="1350" b="1" dirty="0">
              <a:solidFill>
                <a:srgbClr val="C00000"/>
              </a:solidFill>
            </a:endParaRPr>
          </a:p>
        </p:txBody>
      </p:sp>
      <p:pic>
        <p:nvPicPr>
          <p:cNvPr id="12" name="Obraz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314" y="1479536"/>
            <a:ext cx="3800896" cy="1770432"/>
          </a:xfrm>
          <a:prstGeom prst="rect">
            <a:avLst/>
          </a:prstGeom>
        </p:spPr>
      </p:pic>
      <p:sp>
        <p:nvSpPr>
          <p:cNvPr id="13" name="pole tekstowe 12"/>
          <p:cNvSpPr txBox="1"/>
          <p:nvPr/>
        </p:nvSpPr>
        <p:spPr>
          <a:xfrm>
            <a:off x="6801578" y="2646177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/>
              <a:t>*</a:t>
            </a:r>
            <a:endParaRPr lang="en-US" sz="1350" dirty="0"/>
          </a:p>
        </p:txBody>
      </p:sp>
      <p:sp>
        <p:nvSpPr>
          <p:cNvPr id="14" name="pole tekstowe 13"/>
          <p:cNvSpPr txBox="1"/>
          <p:nvPr/>
        </p:nvSpPr>
        <p:spPr>
          <a:xfrm>
            <a:off x="4992380" y="3171537"/>
            <a:ext cx="2097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 ”Negative variance” problem</a:t>
            </a:r>
            <a:endParaRPr lang="en-US" sz="1200" dirty="0"/>
          </a:p>
        </p:txBody>
      </p:sp>
      <p:sp>
        <p:nvSpPr>
          <p:cNvPr id="17" name="pole tekstowe 16"/>
          <p:cNvSpPr txBox="1"/>
          <p:nvPr/>
        </p:nvSpPr>
        <p:spPr>
          <a:xfrm>
            <a:off x="4956344" y="4487775"/>
            <a:ext cx="3903313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 smtClean="0"/>
              <a:t>Testing collinearity by Variance Inflation Factor (VIF)</a:t>
            </a:r>
          </a:p>
          <a:p>
            <a:r>
              <a:rPr lang="en-US" sz="1200" dirty="0" smtClean="0"/>
              <a:t>Rule of thumb: VIF&lt;10</a:t>
            </a:r>
            <a:endParaRPr lang="en-US" sz="1200" dirty="0"/>
          </a:p>
        </p:txBody>
      </p:sp>
      <p:pic>
        <p:nvPicPr>
          <p:cNvPr id="19" name="Obraz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6547" y="4972523"/>
            <a:ext cx="2379017" cy="1438475"/>
          </a:xfrm>
          <a:prstGeom prst="rect">
            <a:avLst/>
          </a:prstGeom>
        </p:spPr>
      </p:pic>
      <p:sp>
        <p:nvSpPr>
          <p:cNvPr id="20" name="Prostokąt 19"/>
          <p:cNvSpPr/>
          <p:nvPr/>
        </p:nvSpPr>
        <p:spPr>
          <a:xfrm>
            <a:off x="4913806" y="4167934"/>
            <a:ext cx="431800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 err="1" smtClean="0">
                <a:solidFill>
                  <a:srgbClr val="00B0F0"/>
                </a:solidFill>
              </a:rPr>
              <a:t>vif</a:t>
            </a:r>
            <a:r>
              <a:rPr lang="en-US" sz="1350" dirty="0" smtClean="0">
                <a:solidFill>
                  <a:srgbClr val="00B0F0"/>
                </a:solidFill>
              </a:rPr>
              <a:t>() of </a:t>
            </a:r>
            <a:r>
              <a:rPr lang="en-US" sz="1350" i="1" dirty="0" err="1" smtClean="0">
                <a:solidFill>
                  <a:srgbClr val="00B0F0"/>
                </a:solidFill>
              </a:rPr>
              <a:t>rms</a:t>
            </a:r>
            <a:r>
              <a:rPr lang="en-US" sz="1350" dirty="0" smtClean="0">
                <a:solidFill>
                  <a:srgbClr val="00B0F0"/>
                </a:solidFill>
              </a:rPr>
              <a:t> package adopted to work with </a:t>
            </a:r>
            <a:r>
              <a:rPr lang="en-US" sz="1350" i="1" dirty="0" err="1" smtClean="0">
                <a:solidFill>
                  <a:srgbClr val="00B0F0"/>
                </a:solidFill>
              </a:rPr>
              <a:t>parfm</a:t>
            </a:r>
            <a:r>
              <a:rPr lang="en-US" sz="1350" dirty="0" smtClean="0">
                <a:solidFill>
                  <a:srgbClr val="00B0F0"/>
                </a:solidFill>
              </a:rPr>
              <a:t> package</a:t>
            </a:r>
            <a:endParaRPr lang="en-US" sz="1350" dirty="0">
              <a:solidFill>
                <a:srgbClr val="00B0F0"/>
              </a:solidFill>
            </a:endParaRPr>
          </a:p>
        </p:txBody>
      </p:sp>
      <p:sp>
        <p:nvSpPr>
          <p:cNvPr id="21" name="pole tekstowe 20"/>
          <p:cNvSpPr txBox="1"/>
          <p:nvPr/>
        </p:nvSpPr>
        <p:spPr>
          <a:xfrm flipH="1">
            <a:off x="6886360" y="1018339"/>
            <a:ext cx="22576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>
                <a:solidFill>
                  <a:srgbClr val="00B0F0"/>
                </a:solidFill>
              </a:rPr>
              <a:t>LRT added to </a:t>
            </a:r>
            <a:r>
              <a:rPr lang="en-US" sz="1350" i="1" dirty="0" err="1" smtClean="0">
                <a:solidFill>
                  <a:srgbClr val="00B0F0"/>
                </a:solidFill>
              </a:rPr>
              <a:t>parfm</a:t>
            </a:r>
            <a:r>
              <a:rPr lang="en-US" sz="1350" dirty="0" smtClean="0">
                <a:solidFill>
                  <a:srgbClr val="00B0F0"/>
                </a:solidFill>
              </a:rPr>
              <a:t> package</a:t>
            </a:r>
            <a:endParaRPr lang="en-US" sz="1350" dirty="0">
              <a:solidFill>
                <a:srgbClr val="00B0F0"/>
              </a:solidFill>
            </a:endParaRPr>
          </a:p>
        </p:txBody>
      </p:sp>
      <p:sp>
        <p:nvSpPr>
          <p:cNvPr id="22" name="pole tekstowe 21"/>
          <p:cNvSpPr txBox="1"/>
          <p:nvPr/>
        </p:nvSpPr>
        <p:spPr>
          <a:xfrm>
            <a:off x="4701437" y="3661428"/>
            <a:ext cx="4442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The model cannot be further improved by ”sequential” LRT</a:t>
            </a:r>
            <a:endParaRPr lang="en-US" sz="1400" dirty="0"/>
          </a:p>
        </p:txBody>
      </p:sp>
      <p:sp>
        <p:nvSpPr>
          <p:cNvPr id="15" name="pole tekstowe 14"/>
          <p:cNvSpPr txBox="1"/>
          <p:nvPr/>
        </p:nvSpPr>
        <p:spPr>
          <a:xfrm flipH="1">
            <a:off x="412144" y="1052366"/>
            <a:ext cx="33301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>
                <a:solidFill>
                  <a:srgbClr val="00B0F0"/>
                </a:solidFill>
              </a:rPr>
              <a:t>Improved maximization part of EM algorithm of </a:t>
            </a:r>
            <a:r>
              <a:rPr lang="en-US" sz="1350" i="1" dirty="0" err="1" smtClean="0">
                <a:solidFill>
                  <a:srgbClr val="00B0F0"/>
                </a:solidFill>
              </a:rPr>
              <a:t>parfm</a:t>
            </a:r>
            <a:r>
              <a:rPr lang="en-US" sz="1350" dirty="0" smtClean="0">
                <a:solidFill>
                  <a:srgbClr val="00B0F0"/>
                </a:solidFill>
              </a:rPr>
              <a:t> package</a:t>
            </a:r>
            <a:endParaRPr lang="en-US" sz="135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21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/>
          <p:cNvSpPr txBox="1"/>
          <p:nvPr/>
        </p:nvSpPr>
        <p:spPr>
          <a:xfrm flipH="1">
            <a:off x="459187" y="358062"/>
            <a:ext cx="7724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Predictions of the model – marginal hazard</a:t>
            </a:r>
            <a:endParaRPr lang="en-US" sz="2800" b="1" dirty="0"/>
          </a:p>
        </p:txBody>
      </p:sp>
      <p:sp>
        <p:nvSpPr>
          <p:cNvPr id="8" name="pole tekstowe 7"/>
          <p:cNvSpPr txBox="1"/>
          <p:nvPr/>
        </p:nvSpPr>
        <p:spPr>
          <a:xfrm flipH="1">
            <a:off x="1707503" y="1128470"/>
            <a:ext cx="15008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/>
              <a:t>Estimated hazard of subject </a:t>
            </a:r>
            <a:r>
              <a:rPr lang="en-US" sz="1350" dirty="0" err="1" smtClean="0"/>
              <a:t>i</a:t>
            </a:r>
            <a:r>
              <a:rPr lang="en-US" sz="1350" dirty="0" smtClean="0"/>
              <a:t>  </a:t>
            </a:r>
            <a:endParaRPr lang="en-US" sz="1350" dirty="0"/>
          </a:p>
        </p:txBody>
      </p:sp>
      <p:sp>
        <p:nvSpPr>
          <p:cNvPr id="6" name="Prostokąt 5"/>
          <p:cNvSpPr/>
          <p:nvPr/>
        </p:nvSpPr>
        <p:spPr>
          <a:xfrm>
            <a:off x="6083672" y="977651"/>
            <a:ext cx="273703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 smtClean="0">
                <a:solidFill>
                  <a:srgbClr val="00B0F0"/>
                </a:solidFill>
              </a:rPr>
              <a:t>My new extension to </a:t>
            </a:r>
            <a:r>
              <a:rPr lang="en-US" sz="1350" i="1" dirty="0" err="1" smtClean="0">
                <a:solidFill>
                  <a:srgbClr val="00B0F0"/>
                </a:solidFill>
              </a:rPr>
              <a:t>parfm</a:t>
            </a:r>
            <a:r>
              <a:rPr lang="en-US" sz="1350" dirty="0" smtClean="0">
                <a:solidFill>
                  <a:srgbClr val="00B0F0"/>
                </a:solidFill>
              </a:rPr>
              <a:t> package</a:t>
            </a:r>
            <a:endParaRPr lang="en-US" sz="1350" dirty="0">
              <a:solidFill>
                <a:srgbClr val="00B0F0"/>
              </a:solidFill>
            </a:endParaRPr>
          </a:p>
        </p:txBody>
      </p:sp>
      <p:sp>
        <p:nvSpPr>
          <p:cNvPr id="9" name="pole tekstowe 8"/>
          <p:cNvSpPr txBox="1"/>
          <p:nvPr/>
        </p:nvSpPr>
        <p:spPr>
          <a:xfrm flipH="1">
            <a:off x="4500307" y="1384683"/>
            <a:ext cx="180735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/>
              <a:t>Estimated survivorship  of subject </a:t>
            </a:r>
            <a:r>
              <a:rPr lang="en-US" sz="1350" dirty="0" err="1" smtClean="0"/>
              <a:t>i</a:t>
            </a:r>
            <a:r>
              <a:rPr lang="en-US" sz="1350" dirty="0" smtClean="0"/>
              <a:t> </a:t>
            </a:r>
            <a:endParaRPr lang="en-US" sz="1350" dirty="0"/>
          </a:p>
        </p:txBody>
      </p:sp>
      <p:graphicFrame>
        <p:nvGraphicFramePr>
          <p:cNvPr id="3" name="Obi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526103"/>
              </p:ext>
            </p:extLst>
          </p:nvPr>
        </p:nvGraphicFramePr>
        <p:xfrm>
          <a:off x="947657" y="1877566"/>
          <a:ext cx="405765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3" name="Równanie" r:id="rId3" imgW="3504960" imgH="863280" progId="Equation.3">
                  <p:embed/>
                </p:oleObj>
              </mc:Choice>
              <mc:Fallback>
                <p:oleObj name="Równanie" r:id="rId3" imgW="350496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657" y="1877566"/>
                        <a:ext cx="4057650" cy="10017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Łącznik prosty ze strzałką 10"/>
          <p:cNvCxnSpPr>
            <a:stCxn id="9" idx="3"/>
          </p:cNvCxnSpPr>
          <p:nvPr/>
        </p:nvCxnSpPr>
        <p:spPr>
          <a:xfrm flipH="1">
            <a:off x="3713309" y="1638599"/>
            <a:ext cx="786998" cy="34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/>
          <p:cNvCxnSpPr>
            <a:stCxn id="9" idx="2"/>
          </p:cNvCxnSpPr>
          <p:nvPr/>
        </p:nvCxnSpPr>
        <p:spPr>
          <a:xfrm flipH="1">
            <a:off x="4500308" y="1892514"/>
            <a:ext cx="903678" cy="728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ze strzałką 14"/>
          <p:cNvCxnSpPr>
            <a:stCxn id="8" idx="2"/>
          </p:cNvCxnSpPr>
          <p:nvPr/>
        </p:nvCxnSpPr>
        <p:spPr>
          <a:xfrm flipH="1">
            <a:off x="2317215" y="1636301"/>
            <a:ext cx="140691" cy="35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6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/>
          <p:cNvSpPr txBox="1"/>
          <p:nvPr/>
        </p:nvSpPr>
        <p:spPr>
          <a:xfrm flipH="1">
            <a:off x="459187" y="358062"/>
            <a:ext cx="7724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Predictions of the model – marginal hazard</a:t>
            </a:r>
            <a:endParaRPr lang="en-US" sz="2800" b="1" dirty="0"/>
          </a:p>
        </p:txBody>
      </p:sp>
      <p:sp>
        <p:nvSpPr>
          <p:cNvPr id="8" name="pole tekstowe 7"/>
          <p:cNvSpPr txBox="1"/>
          <p:nvPr/>
        </p:nvSpPr>
        <p:spPr>
          <a:xfrm flipH="1">
            <a:off x="1707503" y="1128470"/>
            <a:ext cx="15008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/>
              <a:t>Estimated hazard of subject </a:t>
            </a:r>
            <a:r>
              <a:rPr lang="en-US" sz="1350" dirty="0" err="1" smtClean="0"/>
              <a:t>i</a:t>
            </a:r>
            <a:r>
              <a:rPr lang="en-US" sz="1350" dirty="0" smtClean="0"/>
              <a:t>  </a:t>
            </a:r>
            <a:endParaRPr lang="en-US" sz="1350" dirty="0"/>
          </a:p>
        </p:txBody>
      </p:sp>
      <p:sp>
        <p:nvSpPr>
          <p:cNvPr id="6" name="Prostokąt 5"/>
          <p:cNvSpPr/>
          <p:nvPr/>
        </p:nvSpPr>
        <p:spPr>
          <a:xfrm>
            <a:off x="6083672" y="977651"/>
            <a:ext cx="273703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 smtClean="0">
                <a:solidFill>
                  <a:srgbClr val="00B0F0"/>
                </a:solidFill>
              </a:rPr>
              <a:t>My new extension to </a:t>
            </a:r>
            <a:r>
              <a:rPr lang="en-US" sz="1350" i="1" dirty="0" err="1" smtClean="0">
                <a:solidFill>
                  <a:srgbClr val="00B0F0"/>
                </a:solidFill>
              </a:rPr>
              <a:t>parfm</a:t>
            </a:r>
            <a:r>
              <a:rPr lang="en-US" sz="1350" dirty="0" smtClean="0">
                <a:solidFill>
                  <a:srgbClr val="00B0F0"/>
                </a:solidFill>
              </a:rPr>
              <a:t> package</a:t>
            </a:r>
            <a:endParaRPr lang="en-US" sz="1350" dirty="0">
              <a:solidFill>
                <a:srgbClr val="00B0F0"/>
              </a:solidFill>
            </a:endParaRPr>
          </a:p>
        </p:txBody>
      </p:sp>
      <p:sp>
        <p:nvSpPr>
          <p:cNvPr id="9" name="pole tekstowe 8"/>
          <p:cNvSpPr txBox="1"/>
          <p:nvPr/>
        </p:nvSpPr>
        <p:spPr>
          <a:xfrm flipH="1">
            <a:off x="4500308" y="1384683"/>
            <a:ext cx="19512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/>
              <a:t>Estimated survivorship  of subject </a:t>
            </a:r>
            <a:r>
              <a:rPr lang="en-US" sz="1350" dirty="0" err="1" smtClean="0"/>
              <a:t>i</a:t>
            </a:r>
            <a:r>
              <a:rPr lang="en-US" sz="1350" dirty="0" smtClean="0"/>
              <a:t> </a:t>
            </a:r>
            <a:endParaRPr lang="en-US" sz="1350" dirty="0"/>
          </a:p>
        </p:txBody>
      </p:sp>
      <p:graphicFrame>
        <p:nvGraphicFramePr>
          <p:cNvPr id="3" name="Obi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788723"/>
              </p:ext>
            </p:extLst>
          </p:nvPr>
        </p:nvGraphicFramePr>
        <p:xfrm>
          <a:off x="947657" y="1877566"/>
          <a:ext cx="405765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" name="Równanie" r:id="rId3" imgW="3504960" imgH="863280" progId="Equation.3">
                  <p:embed/>
                </p:oleObj>
              </mc:Choice>
              <mc:Fallback>
                <p:oleObj name="Równanie" r:id="rId3" imgW="3504960" imgH="8632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657" y="1877566"/>
                        <a:ext cx="4057650" cy="10017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Łącznik prosty ze strzałką 10"/>
          <p:cNvCxnSpPr>
            <a:stCxn id="9" idx="3"/>
          </p:cNvCxnSpPr>
          <p:nvPr/>
        </p:nvCxnSpPr>
        <p:spPr>
          <a:xfrm flipH="1">
            <a:off x="3713308" y="1638599"/>
            <a:ext cx="787000" cy="34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/>
          <p:cNvCxnSpPr>
            <a:stCxn id="9" idx="2"/>
          </p:cNvCxnSpPr>
          <p:nvPr/>
        </p:nvCxnSpPr>
        <p:spPr>
          <a:xfrm flipH="1">
            <a:off x="4500308" y="1892514"/>
            <a:ext cx="975646" cy="728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ze strzałką 14"/>
          <p:cNvCxnSpPr>
            <a:stCxn id="8" idx="2"/>
          </p:cNvCxnSpPr>
          <p:nvPr/>
        </p:nvCxnSpPr>
        <p:spPr>
          <a:xfrm flipH="1">
            <a:off x="2317215" y="1636301"/>
            <a:ext cx="140691" cy="35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Obraz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2988000"/>
            <a:ext cx="5486400" cy="3657600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5669016" y="3180080"/>
            <a:ext cx="2997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Marginal hazard for each sex and treatment calculated with respect to individual differences in frailty, adult body mass, and bean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54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/>
          <p:cNvSpPr/>
          <p:nvPr/>
        </p:nvSpPr>
        <p:spPr>
          <a:xfrm>
            <a:off x="88750" y="1174039"/>
            <a:ext cx="8963810" cy="58364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4" name="pole tekstowe 3"/>
          <p:cNvSpPr txBox="1"/>
          <p:nvPr/>
        </p:nvSpPr>
        <p:spPr>
          <a:xfrm flipH="1">
            <a:off x="492162" y="349200"/>
            <a:ext cx="668049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/>
              <a:t>Selected major research projects of 2016 (chronologically)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Statistical methods used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169433" y="1159072"/>
            <a:ext cx="8883127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750"/>
              </a:spcAft>
              <a:buFont typeface="+mj-lt"/>
              <a:buAutoNum type="alphaUcPeriod"/>
            </a:pP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Does quantity of nutrients mediates </a:t>
            </a:r>
            <a:r>
              <a:rPr lang="pl-PL" sz="1500" dirty="0" smtClean="0">
                <a:solidFill>
                  <a:schemeClr val="bg1">
                    <a:lumMod val="50000"/>
                  </a:schemeClr>
                </a:solidFill>
              </a:rPr>
              <a:t>sex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 specific fitness costs in </a:t>
            </a:r>
            <a:r>
              <a:rPr lang="en-US" sz="1500" dirty="0" err="1" smtClean="0">
                <a:solidFill>
                  <a:schemeClr val="bg1">
                    <a:lumMod val="50000"/>
                  </a:schemeClr>
                </a:solidFill>
              </a:rPr>
              <a:t>Callosobruchus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bg1">
                    <a:lumMod val="50000"/>
                  </a:schemeClr>
                </a:solidFill>
              </a:rPr>
              <a:t>maculatus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r>
              <a:rPr lang="en-US" sz="1500" b="1" dirty="0" smtClean="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                                                                    </a:t>
            </a:r>
            <a:r>
              <a:rPr lang="pl-PL" sz="15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500" dirty="0" smtClean="0">
                <a:solidFill>
                  <a:srgbClr val="C00000"/>
                </a:solidFill>
              </a:rPr>
              <a:t>(Frailty parametric proportional hazard models, frailty Cox proportional models, Mortality smoothing, …)</a:t>
            </a:r>
          </a:p>
          <a:p>
            <a:pPr marL="342900" indent="-342900">
              <a:spcAft>
                <a:spcPts val="750"/>
              </a:spcAft>
              <a:buFont typeface="+mj-lt"/>
              <a:buAutoNum type="alphaUcPeriod"/>
            </a:pP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Identifying the Pattern of Human Mortality at Its Front End.                                                                                                                    </a:t>
            </a:r>
            <a:r>
              <a:rPr lang="en-US" sz="1500" dirty="0" smtClean="0">
                <a:solidFill>
                  <a:srgbClr val="C00000"/>
                </a:solidFill>
              </a:rPr>
              <a:t>(Fitting Gamma-</a:t>
            </a:r>
            <a:r>
              <a:rPr lang="en-US" sz="1500" dirty="0" err="1" smtClean="0">
                <a:solidFill>
                  <a:srgbClr val="C00000"/>
                </a:solidFill>
              </a:rPr>
              <a:t>Gompertz</a:t>
            </a:r>
            <a:r>
              <a:rPr lang="en-US" sz="1500" dirty="0" smtClean="0">
                <a:solidFill>
                  <a:srgbClr val="C00000"/>
                </a:solidFill>
              </a:rPr>
              <a:t>-</a:t>
            </a:r>
            <a:r>
              <a:rPr lang="en-US" sz="1500" dirty="0" err="1" smtClean="0">
                <a:solidFill>
                  <a:srgbClr val="C00000"/>
                </a:solidFill>
              </a:rPr>
              <a:t>Makeham</a:t>
            </a:r>
            <a:r>
              <a:rPr lang="en-US" sz="1500" dirty="0" smtClean="0">
                <a:solidFill>
                  <a:srgbClr val="C00000"/>
                </a:solidFill>
              </a:rPr>
              <a:t> model </a:t>
            </a:r>
            <a:r>
              <a:rPr lang="pl-PL" sz="1500" dirty="0" smtClean="0">
                <a:solidFill>
                  <a:srgbClr val="C00000"/>
                </a:solidFill>
              </a:rPr>
              <a:t>via</a:t>
            </a:r>
            <a:r>
              <a:rPr lang="en-US" sz="1500" dirty="0" smtClean="0">
                <a:solidFill>
                  <a:srgbClr val="C00000"/>
                </a:solidFill>
              </a:rPr>
              <a:t> ML, Parametric bootstrap, AIC/Hierarchical LRT models selection,…)</a:t>
            </a:r>
            <a:endParaRPr lang="en-US" sz="15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spcAft>
                <a:spcPts val="750"/>
              </a:spcAft>
              <a:buFont typeface="+mj-lt"/>
              <a:buAutoNum type="alphaUcPeriod"/>
            </a:pP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Density shapes patterns of survival and reproduction in hydromedusa </a:t>
            </a:r>
            <a:r>
              <a:rPr lang="en-US" sz="1500" i="1" dirty="0" err="1" smtClean="0">
                <a:solidFill>
                  <a:schemeClr val="bg1">
                    <a:lumMod val="50000"/>
                  </a:schemeClr>
                </a:solidFill>
              </a:rPr>
              <a:t>Eleutheria</a:t>
            </a:r>
            <a:r>
              <a:rPr lang="en-US" sz="15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500" i="1" dirty="0" err="1" smtClean="0">
                <a:solidFill>
                  <a:schemeClr val="bg1">
                    <a:lumMod val="50000"/>
                  </a:schemeClr>
                </a:solidFill>
              </a:rPr>
              <a:t>dichotoma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.     </a:t>
            </a:r>
            <a:r>
              <a:rPr lang="en-US" sz="1500" dirty="0" smtClean="0"/>
              <a:t>                                            </a:t>
            </a:r>
            <a:r>
              <a:rPr lang="en-US" sz="1500" dirty="0" smtClean="0">
                <a:solidFill>
                  <a:srgbClr val="C00000"/>
                </a:solidFill>
              </a:rPr>
              <a:t>(Poisson regression, Mortality Smoothing, Fitting Gamma-</a:t>
            </a:r>
            <a:r>
              <a:rPr lang="en-US" sz="1500" dirty="0" err="1" smtClean="0">
                <a:solidFill>
                  <a:srgbClr val="C00000"/>
                </a:solidFill>
              </a:rPr>
              <a:t>Gompertz</a:t>
            </a:r>
            <a:r>
              <a:rPr lang="en-US" sz="1500" dirty="0" smtClean="0">
                <a:solidFill>
                  <a:srgbClr val="C00000"/>
                </a:solidFill>
              </a:rPr>
              <a:t> Model </a:t>
            </a:r>
            <a:r>
              <a:rPr lang="pl-PL" sz="1500" dirty="0" smtClean="0">
                <a:solidFill>
                  <a:srgbClr val="C00000"/>
                </a:solidFill>
              </a:rPr>
              <a:t>via</a:t>
            </a:r>
            <a:r>
              <a:rPr lang="en-US" sz="1500" dirty="0" smtClean="0">
                <a:solidFill>
                  <a:srgbClr val="C00000"/>
                </a:solidFill>
              </a:rPr>
              <a:t> ML,…)  </a:t>
            </a:r>
          </a:p>
          <a:p>
            <a:pPr marL="342900" indent="-342900">
              <a:spcAft>
                <a:spcPts val="750"/>
              </a:spcAft>
              <a:buFont typeface="+mj-lt"/>
              <a:buAutoNum type="alphaUcPeriod"/>
            </a:pP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Latitudinal and age-specific patterns of larval mortality in the damselfly </a:t>
            </a:r>
            <a:r>
              <a:rPr lang="en-US" sz="1500" dirty="0" err="1" smtClean="0">
                <a:solidFill>
                  <a:schemeClr val="bg1">
                    <a:lumMod val="50000"/>
                  </a:schemeClr>
                </a:solidFill>
              </a:rPr>
              <a:t>Lestes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500" dirty="0" err="1" smtClean="0">
                <a:solidFill>
                  <a:schemeClr val="bg1">
                    <a:lumMod val="50000"/>
                  </a:schemeClr>
                </a:solidFill>
              </a:rPr>
              <a:t>sponsa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: Senescence before maturity?</a:t>
            </a:r>
            <a:r>
              <a:rPr lang="en-US" sz="1500" dirty="0" smtClean="0"/>
              <a:t>                                                                                                                                                                                            </a:t>
            </a:r>
            <a:r>
              <a:rPr lang="en-US" sz="1500" dirty="0" smtClean="0">
                <a:solidFill>
                  <a:srgbClr val="C00000"/>
                </a:solidFill>
              </a:rPr>
              <a:t>(Weighted </a:t>
            </a:r>
            <a:r>
              <a:rPr lang="en-US" sz="1500" dirty="0" err="1" smtClean="0">
                <a:solidFill>
                  <a:srgbClr val="C00000"/>
                </a:solidFill>
              </a:rPr>
              <a:t>logrank</a:t>
            </a:r>
            <a:r>
              <a:rPr lang="en-US" sz="1500" dirty="0" smtClean="0">
                <a:solidFill>
                  <a:srgbClr val="C00000"/>
                </a:solidFill>
              </a:rPr>
              <a:t> tests, Fitting family of </a:t>
            </a:r>
            <a:r>
              <a:rPr lang="en-US" sz="1500" dirty="0" err="1" smtClean="0">
                <a:solidFill>
                  <a:srgbClr val="C00000"/>
                </a:solidFill>
              </a:rPr>
              <a:t>Gompertz</a:t>
            </a:r>
            <a:r>
              <a:rPr lang="en-US" sz="1500" dirty="0" smtClean="0">
                <a:solidFill>
                  <a:srgbClr val="C00000"/>
                </a:solidFill>
              </a:rPr>
              <a:t> models, AIC/Hierarchical LRT model selection,…)</a:t>
            </a:r>
          </a:p>
          <a:p>
            <a:pPr marL="342900" indent="-342900">
              <a:spcAft>
                <a:spcPts val="750"/>
              </a:spcAft>
              <a:buFont typeface="+mj-lt"/>
              <a:buAutoNum type="alphaUcPeriod"/>
            </a:pP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Life history traits are shaped by the interaction of extrinsic mortality and density-dependence.                                                      (</a:t>
            </a:r>
            <a:r>
              <a:rPr lang="en-US" sz="1500" dirty="0" smtClean="0">
                <a:solidFill>
                  <a:srgbClr val="C00000"/>
                </a:solidFill>
              </a:rPr>
              <a:t>Matrix projection models, optimal resource allocations models, </a:t>
            </a:r>
            <a:r>
              <a:rPr lang="en-US" sz="1500" dirty="0" err="1" smtClean="0">
                <a:solidFill>
                  <a:srgbClr val="C00000"/>
                </a:solidFill>
              </a:rPr>
              <a:t>Gompertz-Makeham</a:t>
            </a:r>
            <a:r>
              <a:rPr lang="en-US" sz="1500" dirty="0" smtClean="0">
                <a:solidFill>
                  <a:srgbClr val="C00000"/>
                </a:solidFill>
              </a:rPr>
              <a:t>, AFT/PH models,…)</a:t>
            </a:r>
          </a:p>
          <a:p>
            <a:pPr marL="342900" indent="-342900">
              <a:spcAft>
                <a:spcPts val="750"/>
              </a:spcAft>
              <a:buFont typeface="+mj-lt"/>
              <a:buAutoNum type="alphaUcPeriod"/>
            </a:pP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Age-related changes of physiological performance and survivorship of bank voles selected for high aerobic capacity. </a:t>
            </a:r>
            <a:r>
              <a:rPr lang="en-US" sz="1500" dirty="0" smtClean="0">
                <a:solidFill>
                  <a:srgbClr val="C00000"/>
                </a:solidFill>
              </a:rPr>
              <a:t>(Weighted </a:t>
            </a:r>
            <a:r>
              <a:rPr lang="en-US" sz="1500" dirty="0" err="1" smtClean="0">
                <a:solidFill>
                  <a:srgbClr val="C00000"/>
                </a:solidFill>
              </a:rPr>
              <a:t>logrank</a:t>
            </a:r>
            <a:r>
              <a:rPr lang="en-US" sz="1500" dirty="0" smtClean="0">
                <a:solidFill>
                  <a:srgbClr val="C00000"/>
                </a:solidFill>
              </a:rPr>
              <a:t> tests, Mortality smoothing, Mixture effects models,…)</a:t>
            </a:r>
            <a:endParaRPr lang="en-US" sz="1500" dirty="0" smtClean="0"/>
          </a:p>
          <a:p>
            <a:pPr marL="342900" indent="-342900">
              <a:spcAft>
                <a:spcPts val="750"/>
              </a:spcAft>
              <a:buFont typeface="+mj-lt"/>
              <a:buAutoNum type="alphaUcPeriod"/>
            </a:pP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How much can we trust life tables? Sensitivity of mortality measures to right-censoring treatment.                                         </a:t>
            </a:r>
            <a:r>
              <a:rPr lang="en-US" sz="1500" dirty="0" smtClean="0">
                <a:solidFill>
                  <a:srgbClr val="C00000"/>
                </a:solidFill>
              </a:rPr>
              <a:t>(Fitting Gamma-</a:t>
            </a:r>
            <a:r>
              <a:rPr lang="en-US" sz="1500" dirty="0" err="1" smtClean="0">
                <a:solidFill>
                  <a:srgbClr val="C00000"/>
                </a:solidFill>
              </a:rPr>
              <a:t>Gompertz</a:t>
            </a:r>
            <a:r>
              <a:rPr lang="en-US" sz="1500" dirty="0" smtClean="0">
                <a:solidFill>
                  <a:srgbClr val="C00000"/>
                </a:solidFill>
              </a:rPr>
              <a:t>-</a:t>
            </a:r>
            <a:r>
              <a:rPr lang="en-US" sz="1500" dirty="0" err="1" smtClean="0">
                <a:solidFill>
                  <a:srgbClr val="C00000"/>
                </a:solidFill>
              </a:rPr>
              <a:t>Makeham</a:t>
            </a:r>
            <a:r>
              <a:rPr lang="en-US" sz="1500" dirty="0" smtClean="0">
                <a:solidFill>
                  <a:srgbClr val="C00000"/>
                </a:solidFill>
              </a:rPr>
              <a:t> model by ML, Parametric bootstrap, Simulation of censoring, LT </a:t>
            </a:r>
            <a:r>
              <a:rPr lang="en-US" sz="1500" dirty="0" err="1" smtClean="0">
                <a:solidFill>
                  <a:srgbClr val="C00000"/>
                </a:solidFill>
              </a:rPr>
              <a:t>meaures</a:t>
            </a:r>
            <a:r>
              <a:rPr lang="en-US" sz="1500" dirty="0" smtClean="0">
                <a:solidFill>
                  <a:srgbClr val="C00000"/>
                </a:solidFill>
              </a:rPr>
              <a:t>,…)</a:t>
            </a:r>
            <a:endParaRPr lang="en-US" sz="1500" dirty="0"/>
          </a:p>
        </p:txBody>
      </p:sp>
      <p:sp>
        <p:nvSpPr>
          <p:cNvPr id="2" name="pole tekstowe 1"/>
          <p:cNvSpPr txBox="1"/>
          <p:nvPr/>
        </p:nvSpPr>
        <p:spPr>
          <a:xfrm flipH="1">
            <a:off x="451340" y="6123803"/>
            <a:ext cx="82655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" dirty="0">
                <a:solidFill>
                  <a:schemeClr val="bg1">
                    <a:lumMod val="50000"/>
                  </a:schemeClr>
                </a:solidFill>
              </a:rPr>
              <a:t>O</a:t>
            </a:r>
            <a:r>
              <a:rPr lang="en-US" sz="1500" dirty="0" err="1" smtClean="0">
                <a:solidFill>
                  <a:schemeClr val="bg1">
                    <a:lumMod val="50000"/>
                  </a:schemeClr>
                </a:solidFill>
              </a:rPr>
              <a:t>ther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 projects: </a:t>
            </a:r>
            <a:r>
              <a:rPr lang="en-US" sz="1500" dirty="0" smtClean="0">
                <a:solidFill>
                  <a:srgbClr val="C00000"/>
                </a:solidFill>
              </a:rPr>
              <a:t>Lifetables analysis</a:t>
            </a:r>
            <a:r>
              <a:rPr lang="pl-PL" sz="1500" dirty="0">
                <a:solidFill>
                  <a:srgbClr val="C00000"/>
                </a:solidFill>
              </a:rPr>
              <a:t> </a:t>
            </a:r>
            <a:r>
              <a:rPr lang="pl-PL" sz="1500" dirty="0" smtClean="0">
                <a:solidFill>
                  <a:srgbClr val="C00000"/>
                </a:solidFill>
              </a:rPr>
              <a:t>of </a:t>
            </a:r>
            <a:r>
              <a:rPr lang="pl-PL" sz="1500" dirty="0" err="1" smtClean="0">
                <a:solidFill>
                  <a:srgbClr val="C00000"/>
                </a:solidFill>
              </a:rPr>
              <a:t>large</a:t>
            </a:r>
            <a:r>
              <a:rPr lang="pl-PL" sz="1500" dirty="0" smtClean="0">
                <a:solidFill>
                  <a:srgbClr val="C00000"/>
                </a:solidFill>
              </a:rPr>
              <a:t> </a:t>
            </a:r>
            <a:r>
              <a:rPr lang="pl-PL" sz="1500" dirty="0" err="1" smtClean="0">
                <a:solidFill>
                  <a:srgbClr val="C00000"/>
                </a:solidFill>
              </a:rPr>
              <a:t>databases</a:t>
            </a:r>
            <a:r>
              <a:rPr lang="en-US" sz="1500" dirty="0" smtClean="0">
                <a:solidFill>
                  <a:srgbClr val="C00000"/>
                </a:solidFill>
              </a:rPr>
              <a:t>, PCLM </a:t>
            </a:r>
            <a:r>
              <a:rPr lang="pl-PL" sz="1500" dirty="0" err="1" smtClean="0">
                <a:solidFill>
                  <a:srgbClr val="C00000"/>
                </a:solidFill>
              </a:rPr>
              <a:t>used</a:t>
            </a:r>
            <a:r>
              <a:rPr lang="pl-PL" sz="1500" dirty="0" smtClean="0">
                <a:solidFill>
                  <a:srgbClr val="C00000"/>
                </a:solidFill>
              </a:rPr>
              <a:t> to </a:t>
            </a:r>
            <a:r>
              <a:rPr lang="pl-PL" sz="1500" dirty="0" err="1" smtClean="0">
                <a:solidFill>
                  <a:srgbClr val="C00000"/>
                </a:solidFill>
              </a:rPr>
              <a:t>approximate</a:t>
            </a:r>
            <a:r>
              <a:rPr lang="pl-PL" sz="1500" dirty="0" smtClean="0">
                <a:solidFill>
                  <a:srgbClr val="C00000"/>
                </a:solidFill>
              </a:rPr>
              <a:t> LT </a:t>
            </a:r>
            <a:r>
              <a:rPr lang="pl-PL" sz="1500" dirty="0" err="1" smtClean="0">
                <a:solidFill>
                  <a:srgbClr val="C00000"/>
                </a:solidFill>
              </a:rPr>
              <a:t>measures</a:t>
            </a:r>
            <a:r>
              <a:rPr lang="en-US" sz="1500" dirty="0" smtClean="0">
                <a:solidFill>
                  <a:srgbClr val="C00000"/>
                </a:solidFill>
              </a:rPr>
              <a:t>, bootstrap</a:t>
            </a:r>
            <a:r>
              <a:rPr lang="pl-PL" sz="1500" dirty="0" smtClean="0">
                <a:solidFill>
                  <a:srgbClr val="C00000"/>
                </a:solidFill>
              </a:rPr>
              <a:t> to </a:t>
            </a:r>
            <a:r>
              <a:rPr lang="pl-PL" sz="1500" dirty="0" err="1" smtClean="0">
                <a:solidFill>
                  <a:srgbClr val="C00000"/>
                </a:solidFill>
              </a:rPr>
              <a:t>calculate</a:t>
            </a:r>
            <a:r>
              <a:rPr lang="pl-PL" sz="1500" dirty="0" smtClean="0">
                <a:solidFill>
                  <a:srgbClr val="C00000"/>
                </a:solidFill>
              </a:rPr>
              <a:t> </a:t>
            </a:r>
            <a:r>
              <a:rPr lang="pl-PL" sz="1500" dirty="0" err="1" smtClean="0">
                <a:solidFill>
                  <a:srgbClr val="C00000"/>
                </a:solidFill>
              </a:rPr>
              <a:t>confidence</a:t>
            </a:r>
            <a:r>
              <a:rPr lang="pl-PL" sz="1500" dirty="0" smtClean="0">
                <a:solidFill>
                  <a:srgbClr val="C00000"/>
                </a:solidFill>
              </a:rPr>
              <a:t> </a:t>
            </a:r>
            <a:r>
              <a:rPr lang="pl-PL" sz="1500" dirty="0" err="1" smtClean="0">
                <a:solidFill>
                  <a:srgbClr val="C00000"/>
                </a:solidFill>
              </a:rPr>
              <a:t>intervals</a:t>
            </a:r>
            <a:r>
              <a:rPr lang="pl-PL" sz="1500" dirty="0" smtClean="0">
                <a:solidFill>
                  <a:srgbClr val="C00000"/>
                </a:solidFill>
              </a:rPr>
              <a:t> of LT </a:t>
            </a:r>
            <a:r>
              <a:rPr lang="pl-PL" sz="1500" dirty="0" err="1" smtClean="0">
                <a:solidFill>
                  <a:srgbClr val="C00000"/>
                </a:solidFill>
              </a:rPr>
              <a:t>measurs</a:t>
            </a:r>
            <a:r>
              <a:rPr lang="en-US" sz="1500" dirty="0" smtClean="0">
                <a:solidFill>
                  <a:srgbClr val="C00000"/>
                </a:solidFill>
              </a:rPr>
              <a:t>, weighted </a:t>
            </a:r>
            <a:r>
              <a:rPr lang="pl-PL" sz="1500" dirty="0" err="1" smtClean="0">
                <a:solidFill>
                  <a:srgbClr val="C00000"/>
                </a:solidFill>
              </a:rPr>
              <a:t>linear</a:t>
            </a:r>
            <a:r>
              <a:rPr lang="pl-PL" sz="1500" dirty="0" smtClean="0">
                <a:solidFill>
                  <a:srgbClr val="C00000"/>
                </a:solidFill>
              </a:rPr>
              <a:t> </a:t>
            </a:r>
            <a:r>
              <a:rPr lang="pl-PL" sz="1500" dirty="0" err="1" smtClean="0">
                <a:solidFill>
                  <a:srgbClr val="C00000"/>
                </a:solidFill>
              </a:rPr>
              <a:t>models</a:t>
            </a:r>
            <a:r>
              <a:rPr lang="en-US" sz="1500" dirty="0" smtClean="0">
                <a:solidFill>
                  <a:srgbClr val="C00000"/>
                </a:solidFill>
              </a:rPr>
              <a:t>,</a:t>
            </a:r>
            <a:r>
              <a:rPr lang="pl-PL" sz="1500" dirty="0" smtClean="0">
                <a:solidFill>
                  <a:srgbClr val="C00000"/>
                </a:solidFill>
              </a:rPr>
              <a:t> </a:t>
            </a:r>
            <a:r>
              <a:rPr lang="en-US" sz="1500" dirty="0" smtClean="0">
                <a:solidFill>
                  <a:srgbClr val="C00000"/>
                </a:solidFill>
              </a:rPr>
              <a:t>…</a:t>
            </a:r>
            <a:endParaRPr lang="en-US" sz="15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74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ole tekstowe 7"/>
          <p:cNvSpPr txBox="1"/>
          <p:nvPr/>
        </p:nvSpPr>
        <p:spPr>
          <a:xfrm flipH="1">
            <a:off x="1707503" y="1128470"/>
            <a:ext cx="15008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/>
              <a:t>Estimated hazard of subject </a:t>
            </a:r>
            <a:r>
              <a:rPr lang="en-US" sz="1350" dirty="0" err="1" smtClean="0"/>
              <a:t>i</a:t>
            </a:r>
            <a:r>
              <a:rPr lang="en-US" sz="1350" dirty="0" smtClean="0"/>
              <a:t>  </a:t>
            </a:r>
            <a:endParaRPr lang="en-US" sz="1350" dirty="0"/>
          </a:p>
        </p:txBody>
      </p:sp>
      <p:sp>
        <p:nvSpPr>
          <p:cNvPr id="6" name="Prostokąt 5"/>
          <p:cNvSpPr/>
          <p:nvPr/>
        </p:nvSpPr>
        <p:spPr>
          <a:xfrm>
            <a:off x="6083672" y="977651"/>
            <a:ext cx="273703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 smtClean="0">
                <a:solidFill>
                  <a:srgbClr val="00B0F0"/>
                </a:solidFill>
              </a:rPr>
              <a:t>My new extension to </a:t>
            </a:r>
            <a:r>
              <a:rPr lang="en-US" sz="1350" i="1" dirty="0" err="1" smtClean="0">
                <a:solidFill>
                  <a:srgbClr val="00B0F0"/>
                </a:solidFill>
              </a:rPr>
              <a:t>parfm</a:t>
            </a:r>
            <a:r>
              <a:rPr lang="en-US" sz="1350" dirty="0" smtClean="0">
                <a:solidFill>
                  <a:srgbClr val="00B0F0"/>
                </a:solidFill>
              </a:rPr>
              <a:t> package</a:t>
            </a:r>
            <a:endParaRPr lang="en-US" sz="1350" dirty="0">
              <a:solidFill>
                <a:srgbClr val="00B0F0"/>
              </a:solidFill>
            </a:endParaRPr>
          </a:p>
        </p:txBody>
      </p:sp>
      <p:sp>
        <p:nvSpPr>
          <p:cNvPr id="9" name="pole tekstowe 8"/>
          <p:cNvSpPr txBox="1"/>
          <p:nvPr/>
        </p:nvSpPr>
        <p:spPr>
          <a:xfrm flipH="1">
            <a:off x="4500307" y="1384683"/>
            <a:ext cx="187455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/>
              <a:t>Estimated survivorship  of subject </a:t>
            </a:r>
            <a:r>
              <a:rPr lang="en-US" sz="1350" dirty="0" err="1" smtClean="0"/>
              <a:t>i</a:t>
            </a:r>
            <a:r>
              <a:rPr lang="en-US" sz="1350" dirty="0" smtClean="0"/>
              <a:t> </a:t>
            </a:r>
            <a:endParaRPr lang="en-US" sz="1350" dirty="0"/>
          </a:p>
        </p:txBody>
      </p:sp>
      <p:graphicFrame>
        <p:nvGraphicFramePr>
          <p:cNvPr id="3" name="Obi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038855"/>
              </p:ext>
            </p:extLst>
          </p:nvPr>
        </p:nvGraphicFramePr>
        <p:xfrm>
          <a:off x="947657" y="1877566"/>
          <a:ext cx="405765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2" name="Równanie" r:id="rId3" imgW="3504960" imgH="863280" progId="Equation.3">
                  <p:embed/>
                </p:oleObj>
              </mc:Choice>
              <mc:Fallback>
                <p:oleObj name="Równanie" r:id="rId3" imgW="350496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657" y="1877566"/>
                        <a:ext cx="4057650" cy="10017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Łącznik prosty ze strzałką 10"/>
          <p:cNvCxnSpPr>
            <a:stCxn id="9" idx="3"/>
          </p:cNvCxnSpPr>
          <p:nvPr/>
        </p:nvCxnSpPr>
        <p:spPr>
          <a:xfrm flipH="1">
            <a:off x="3713309" y="1638599"/>
            <a:ext cx="786998" cy="34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/>
          <p:cNvCxnSpPr>
            <a:stCxn id="9" idx="2"/>
          </p:cNvCxnSpPr>
          <p:nvPr/>
        </p:nvCxnSpPr>
        <p:spPr>
          <a:xfrm flipH="1">
            <a:off x="4500309" y="1892514"/>
            <a:ext cx="937276" cy="728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ze strzałką 14"/>
          <p:cNvCxnSpPr>
            <a:stCxn id="8" idx="2"/>
          </p:cNvCxnSpPr>
          <p:nvPr/>
        </p:nvCxnSpPr>
        <p:spPr>
          <a:xfrm flipH="1">
            <a:off x="2317215" y="1636301"/>
            <a:ext cx="140691" cy="35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Obraz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2988000"/>
            <a:ext cx="5486400" cy="3657600"/>
          </a:xfrm>
          <a:prstGeom prst="rect">
            <a:avLst/>
          </a:prstGeom>
        </p:spPr>
      </p:pic>
      <p:sp>
        <p:nvSpPr>
          <p:cNvPr id="12" name="pole tekstowe 11"/>
          <p:cNvSpPr txBox="1"/>
          <p:nvPr/>
        </p:nvSpPr>
        <p:spPr>
          <a:xfrm>
            <a:off x="5669016" y="3180080"/>
            <a:ext cx="2997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Marginal hazard as a function of adult body mass calculated with respect to individual differences in frailty, sex, treatment, and bean size</a:t>
            </a:r>
            <a:endParaRPr lang="en-US" dirty="0"/>
          </a:p>
        </p:txBody>
      </p:sp>
      <p:sp>
        <p:nvSpPr>
          <p:cNvPr id="14" name="pole tekstowe 13"/>
          <p:cNvSpPr txBox="1"/>
          <p:nvPr/>
        </p:nvSpPr>
        <p:spPr>
          <a:xfrm flipH="1">
            <a:off x="459187" y="358062"/>
            <a:ext cx="7724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Predictions of the model – marginal hazard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553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315309" y="322799"/>
            <a:ext cx="700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Analyzing model fit by Martingale residuals</a:t>
            </a:r>
            <a:endParaRPr lang="en-US" sz="2800" b="1" dirty="0"/>
          </a:p>
        </p:txBody>
      </p:sp>
      <p:graphicFrame>
        <p:nvGraphicFramePr>
          <p:cNvPr id="11" name="Obi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860764"/>
              </p:ext>
            </p:extLst>
          </p:nvPr>
        </p:nvGraphicFramePr>
        <p:xfrm>
          <a:off x="869950" y="1497920"/>
          <a:ext cx="40957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9" name="Równanie" r:id="rId3" imgW="2565360" imgH="253800" progId="Equation.3">
                  <p:embed/>
                </p:oleObj>
              </mc:Choice>
              <mc:Fallback>
                <p:oleObj name="Równanie" r:id="rId3" imgW="25653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1497920"/>
                        <a:ext cx="4095750" cy="400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pole tekstowe 11"/>
          <p:cNvSpPr txBox="1"/>
          <p:nvPr/>
        </p:nvSpPr>
        <p:spPr>
          <a:xfrm>
            <a:off x="604740" y="2062089"/>
            <a:ext cx="200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Event indicator (0=censoring, 1=death)</a:t>
            </a:r>
            <a:endParaRPr lang="en-US" sz="1400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2727434" y="2198876"/>
            <a:ext cx="3337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Estimated cumulative </a:t>
            </a:r>
          </a:p>
          <a:p>
            <a:r>
              <a:rPr lang="en-US" sz="1400" dirty="0" smtClean="0"/>
              <a:t>baseline hazard </a:t>
            </a:r>
            <a:endParaRPr lang="en-US" sz="1400" dirty="0"/>
          </a:p>
        </p:txBody>
      </p:sp>
      <p:sp>
        <p:nvSpPr>
          <p:cNvPr id="14" name="pole tekstowe 13"/>
          <p:cNvSpPr txBox="1"/>
          <p:nvPr/>
        </p:nvSpPr>
        <p:spPr>
          <a:xfrm>
            <a:off x="2728036" y="1141434"/>
            <a:ext cx="2797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Follow-up (event) time of subject </a:t>
            </a:r>
            <a:r>
              <a:rPr lang="en-US" sz="1400" i="1" dirty="0" err="1" smtClean="0"/>
              <a:t>i</a:t>
            </a:r>
            <a:endParaRPr lang="en-US" sz="1400" dirty="0"/>
          </a:p>
        </p:txBody>
      </p:sp>
      <p:sp>
        <p:nvSpPr>
          <p:cNvPr id="15" name="pole tekstowe 14"/>
          <p:cNvSpPr txBox="1"/>
          <p:nvPr/>
        </p:nvSpPr>
        <p:spPr>
          <a:xfrm>
            <a:off x="5285765" y="1777931"/>
            <a:ext cx="3337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Estimated coefficients applied to observed covariate for subject </a:t>
            </a:r>
            <a:r>
              <a:rPr lang="en-US" sz="1400" i="1" dirty="0" err="1" smtClean="0"/>
              <a:t>i</a:t>
            </a:r>
            <a:endParaRPr lang="en-US" sz="1400" i="1" dirty="0"/>
          </a:p>
        </p:txBody>
      </p:sp>
      <p:cxnSp>
        <p:nvCxnSpPr>
          <p:cNvPr id="17" name="Łącznik prosty ze strzałką 16"/>
          <p:cNvCxnSpPr>
            <a:stCxn id="14" idx="1"/>
          </p:cNvCxnSpPr>
          <p:nvPr/>
        </p:nvCxnSpPr>
        <p:spPr>
          <a:xfrm flipH="1">
            <a:off x="2481944" y="1295323"/>
            <a:ext cx="246092" cy="313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prosty ze strzałką 23"/>
          <p:cNvCxnSpPr>
            <a:stCxn id="15" idx="1"/>
          </p:cNvCxnSpPr>
          <p:nvPr/>
        </p:nvCxnSpPr>
        <p:spPr>
          <a:xfrm flipH="1" flipV="1">
            <a:off x="4596493" y="1870156"/>
            <a:ext cx="689272" cy="169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ze strzałką 28"/>
          <p:cNvCxnSpPr>
            <a:stCxn id="13" idx="1"/>
          </p:cNvCxnSpPr>
          <p:nvPr/>
        </p:nvCxnSpPr>
        <p:spPr>
          <a:xfrm flipH="1" flipV="1">
            <a:off x="2171700" y="1833203"/>
            <a:ext cx="555734" cy="627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Łącznik prosty ze strzałką 30"/>
          <p:cNvCxnSpPr>
            <a:stCxn id="12" idx="0"/>
          </p:cNvCxnSpPr>
          <p:nvPr/>
        </p:nvCxnSpPr>
        <p:spPr>
          <a:xfrm flipH="1" flipV="1">
            <a:off x="1449442" y="1810963"/>
            <a:ext cx="155423" cy="251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rostokąt 31"/>
          <p:cNvSpPr/>
          <p:nvPr/>
        </p:nvSpPr>
        <p:spPr>
          <a:xfrm>
            <a:off x="869950" y="4645479"/>
            <a:ext cx="6388100" cy="204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Prostokąt 35"/>
          <p:cNvSpPr/>
          <p:nvPr/>
        </p:nvSpPr>
        <p:spPr>
          <a:xfrm>
            <a:off x="5952459" y="840748"/>
            <a:ext cx="273703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 smtClean="0">
                <a:solidFill>
                  <a:srgbClr val="00B0F0"/>
                </a:solidFill>
              </a:rPr>
              <a:t>My new extension to </a:t>
            </a:r>
            <a:r>
              <a:rPr lang="en-US" sz="1350" i="1" dirty="0" err="1" smtClean="0">
                <a:solidFill>
                  <a:srgbClr val="00B0F0"/>
                </a:solidFill>
              </a:rPr>
              <a:t>parfm</a:t>
            </a:r>
            <a:r>
              <a:rPr lang="en-US" sz="1350" dirty="0" smtClean="0">
                <a:solidFill>
                  <a:srgbClr val="00B0F0"/>
                </a:solidFill>
              </a:rPr>
              <a:t> package</a:t>
            </a:r>
            <a:endParaRPr lang="en-US" sz="1350" dirty="0">
              <a:solidFill>
                <a:srgbClr val="00B0F0"/>
              </a:solidFill>
            </a:endParaRPr>
          </a:p>
        </p:txBody>
      </p:sp>
      <p:cxnSp>
        <p:nvCxnSpPr>
          <p:cNvPr id="3" name="Łącznik prosty ze strzałką 2"/>
          <p:cNvCxnSpPr/>
          <p:nvPr/>
        </p:nvCxnSpPr>
        <p:spPr>
          <a:xfrm>
            <a:off x="1676400" y="1219200"/>
            <a:ext cx="223520" cy="389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/>
          <p:cNvSpPr txBox="1"/>
          <p:nvPr/>
        </p:nvSpPr>
        <p:spPr>
          <a:xfrm>
            <a:off x="501031" y="936034"/>
            <a:ext cx="2797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Frailty of subject </a:t>
            </a:r>
            <a:r>
              <a:rPr lang="en-US" sz="1400" i="1" dirty="0" err="1" smtClean="0"/>
              <a:t>i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8204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315309" y="322799"/>
            <a:ext cx="700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Analyzing model fit by Martingale residuals</a:t>
            </a:r>
            <a:endParaRPr lang="en-US" sz="2800" b="1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226" y="2966259"/>
            <a:ext cx="5629423" cy="3752948"/>
          </a:xfrm>
          <a:prstGeom prst="rect">
            <a:avLst/>
          </a:prstGeom>
        </p:spPr>
      </p:pic>
      <p:graphicFrame>
        <p:nvGraphicFramePr>
          <p:cNvPr id="11" name="Obi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176447"/>
              </p:ext>
            </p:extLst>
          </p:nvPr>
        </p:nvGraphicFramePr>
        <p:xfrm>
          <a:off x="869950" y="1497920"/>
          <a:ext cx="40957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2" name="Równanie" r:id="rId4" imgW="2565360" imgH="253800" progId="Equation.3">
                  <p:embed/>
                </p:oleObj>
              </mc:Choice>
              <mc:Fallback>
                <p:oleObj name="Równanie" r:id="rId4" imgW="2565360" imgH="253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1497920"/>
                        <a:ext cx="4095750" cy="400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pole tekstowe 11"/>
          <p:cNvSpPr txBox="1"/>
          <p:nvPr/>
        </p:nvSpPr>
        <p:spPr>
          <a:xfrm>
            <a:off x="604740" y="2062089"/>
            <a:ext cx="200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Event indicator (0=censoring, 1=death)</a:t>
            </a:r>
            <a:endParaRPr lang="en-US" sz="1400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2727434" y="2198876"/>
            <a:ext cx="3337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Estimated cumulative </a:t>
            </a:r>
          </a:p>
          <a:p>
            <a:r>
              <a:rPr lang="en-US" sz="1400" dirty="0" smtClean="0"/>
              <a:t>baseline hazard </a:t>
            </a:r>
            <a:endParaRPr lang="en-US" sz="1400" dirty="0"/>
          </a:p>
        </p:txBody>
      </p:sp>
      <p:sp>
        <p:nvSpPr>
          <p:cNvPr id="14" name="pole tekstowe 13"/>
          <p:cNvSpPr txBox="1"/>
          <p:nvPr/>
        </p:nvSpPr>
        <p:spPr>
          <a:xfrm>
            <a:off x="2728036" y="1141434"/>
            <a:ext cx="2797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Follow-up (event) time of subject </a:t>
            </a:r>
            <a:r>
              <a:rPr lang="en-US" sz="1400" i="1" dirty="0" err="1" smtClean="0"/>
              <a:t>i</a:t>
            </a:r>
            <a:endParaRPr lang="en-US" sz="1400" dirty="0"/>
          </a:p>
        </p:txBody>
      </p:sp>
      <p:sp>
        <p:nvSpPr>
          <p:cNvPr id="15" name="pole tekstowe 14"/>
          <p:cNvSpPr txBox="1"/>
          <p:nvPr/>
        </p:nvSpPr>
        <p:spPr>
          <a:xfrm>
            <a:off x="5285765" y="1777931"/>
            <a:ext cx="3337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Estimated coefficients applied to observed covariate for subject </a:t>
            </a:r>
            <a:r>
              <a:rPr lang="en-US" sz="1400" i="1" dirty="0" err="1" smtClean="0"/>
              <a:t>i</a:t>
            </a:r>
            <a:endParaRPr lang="en-US" sz="1400" i="1" dirty="0"/>
          </a:p>
        </p:txBody>
      </p:sp>
      <p:cxnSp>
        <p:nvCxnSpPr>
          <p:cNvPr id="17" name="Łącznik prosty ze strzałką 16"/>
          <p:cNvCxnSpPr>
            <a:stCxn id="14" idx="1"/>
          </p:cNvCxnSpPr>
          <p:nvPr/>
        </p:nvCxnSpPr>
        <p:spPr>
          <a:xfrm flipH="1">
            <a:off x="2481944" y="1295323"/>
            <a:ext cx="246092" cy="313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prosty ze strzałką 23"/>
          <p:cNvCxnSpPr>
            <a:stCxn id="15" idx="1"/>
          </p:cNvCxnSpPr>
          <p:nvPr/>
        </p:nvCxnSpPr>
        <p:spPr>
          <a:xfrm flipH="1" flipV="1">
            <a:off x="4596493" y="1870156"/>
            <a:ext cx="689272" cy="169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ze strzałką 28"/>
          <p:cNvCxnSpPr>
            <a:stCxn id="13" idx="1"/>
          </p:cNvCxnSpPr>
          <p:nvPr/>
        </p:nvCxnSpPr>
        <p:spPr>
          <a:xfrm flipH="1" flipV="1">
            <a:off x="2171700" y="1833203"/>
            <a:ext cx="555734" cy="627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Łącznik prosty ze strzałką 30"/>
          <p:cNvCxnSpPr>
            <a:stCxn id="12" idx="0"/>
          </p:cNvCxnSpPr>
          <p:nvPr/>
        </p:nvCxnSpPr>
        <p:spPr>
          <a:xfrm flipH="1" flipV="1">
            <a:off x="1449442" y="1810963"/>
            <a:ext cx="155423" cy="251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rostokąt 31"/>
          <p:cNvSpPr/>
          <p:nvPr/>
        </p:nvSpPr>
        <p:spPr>
          <a:xfrm>
            <a:off x="869950" y="4645479"/>
            <a:ext cx="6388100" cy="204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Prostokąt 32"/>
          <p:cNvSpPr/>
          <p:nvPr/>
        </p:nvSpPr>
        <p:spPr>
          <a:xfrm>
            <a:off x="932875" y="6595968"/>
            <a:ext cx="6388100" cy="204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pole tekstowe 33"/>
          <p:cNvSpPr txBox="1"/>
          <p:nvPr/>
        </p:nvSpPr>
        <p:spPr>
          <a:xfrm>
            <a:off x="2171700" y="6442079"/>
            <a:ext cx="1526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Adult body mass</a:t>
            </a:r>
            <a:endParaRPr lang="en-US" sz="1400" dirty="0"/>
          </a:p>
        </p:txBody>
      </p:sp>
      <p:sp>
        <p:nvSpPr>
          <p:cNvPr id="35" name="pole tekstowe 34"/>
          <p:cNvSpPr txBox="1"/>
          <p:nvPr/>
        </p:nvSpPr>
        <p:spPr>
          <a:xfrm>
            <a:off x="5226880" y="6451864"/>
            <a:ext cx="912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Bean size</a:t>
            </a:r>
            <a:endParaRPr lang="en-US" sz="1400" dirty="0"/>
          </a:p>
        </p:txBody>
      </p:sp>
      <p:cxnSp>
        <p:nvCxnSpPr>
          <p:cNvPr id="37" name="Łącznik prosty ze strzałką 36"/>
          <p:cNvCxnSpPr/>
          <p:nvPr/>
        </p:nvCxnSpPr>
        <p:spPr>
          <a:xfrm>
            <a:off x="1676400" y="1219200"/>
            <a:ext cx="223520" cy="389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ole tekstowe 37"/>
          <p:cNvSpPr txBox="1"/>
          <p:nvPr/>
        </p:nvSpPr>
        <p:spPr>
          <a:xfrm>
            <a:off x="501031" y="936034"/>
            <a:ext cx="2797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Frailty of subject </a:t>
            </a:r>
            <a:r>
              <a:rPr lang="en-US" sz="1400" i="1" dirty="0" err="1" smtClean="0"/>
              <a:t>i</a:t>
            </a:r>
            <a:endParaRPr lang="en-US" sz="1400" dirty="0"/>
          </a:p>
        </p:txBody>
      </p:sp>
      <p:sp>
        <p:nvSpPr>
          <p:cNvPr id="39" name="Prostokąt 38"/>
          <p:cNvSpPr/>
          <p:nvPr/>
        </p:nvSpPr>
        <p:spPr>
          <a:xfrm>
            <a:off x="5952459" y="840748"/>
            <a:ext cx="273703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 smtClean="0">
                <a:solidFill>
                  <a:srgbClr val="00B0F0"/>
                </a:solidFill>
              </a:rPr>
              <a:t>My new extension to </a:t>
            </a:r>
            <a:r>
              <a:rPr lang="en-US" sz="1350" i="1" dirty="0" err="1" smtClean="0">
                <a:solidFill>
                  <a:srgbClr val="00B0F0"/>
                </a:solidFill>
              </a:rPr>
              <a:t>parfm</a:t>
            </a:r>
            <a:r>
              <a:rPr lang="en-US" sz="1350" dirty="0" smtClean="0">
                <a:solidFill>
                  <a:srgbClr val="00B0F0"/>
                </a:solidFill>
              </a:rPr>
              <a:t> package</a:t>
            </a:r>
            <a:endParaRPr lang="en-US" sz="135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29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ole tekstowe 12"/>
          <p:cNvSpPr txBox="1"/>
          <p:nvPr/>
        </p:nvSpPr>
        <p:spPr>
          <a:xfrm>
            <a:off x="1794005" y="408449"/>
            <a:ext cx="5855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Modeling the effect of nuptial gift size</a:t>
            </a:r>
            <a:endParaRPr lang="en-US" sz="2000" b="1" dirty="0"/>
          </a:p>
        </p:txBody>
      </p:sp>
      <p:sp>
        <p:nvSpPr>
          <p:cNvPr id="21" name="pole tekstowe 20"/>
          <p:cNvSpPr txBox="1"/>
          <p:nvPr/>
        </p:nvSpPr>
        <p:spPr>
          <a:xfrm>
            <a:off x="789336" y="1107261"/>
            <a:ext cx="7491064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Only reproducing animals are relevant </a:t>
            </a:r>
          </a:p>
          <a:p>
            <a:endParaRPr lang="en-US" sz="900" dirty="0" smtClean="0"/>
          </a:p>
          <a:p>
            <a:r>
              <a:rPr lang="en-US" sz="2000" dirty="0" smtClean="0"/>
              <a:t>Model will include new set of independent variables: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Sex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Gift size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Bean size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Adult body mass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7" name="pole tekstowe 6"/>
          <p:cNvSpPr txBox="1"/>
          <p:nvPr/>
        </p:nvSpPr>
        <p:spPr>
          <a:xfrm>
            <a:off x="1106836" y="3367862"/>
            <a:ext cx="643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Basic model: </a:t>
            </a:r>
            <a:r>
              <a:rPr lang="en-US" dirty="0" err="1" smtClean="0"/>
              <a:t>Surv</a:t>
            </a:r>
            <a:r>
              <a:rPr lang="en-US" dirty="0" smtClean="0"/>
              <a:t> ~ Sex + Gift size + Bean size + Adult body mass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59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ole tekstowe 12"/>
          <p:cNvSpPr txBox="1"/>
          <p:nvPr/>
        </p:nvSpPr>
        <p:spPr>
          <a:xfrm>
            <a:off x="1794005" y="408449"/>
            <a:ext cx="5855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Modeling the effect of nuptial gift size</a:t>
            </a:r>
            <a:endParaRPr lang="en-US" sz="2000" b="1" dirty="0"/>
          </a:p>
        </p:txBody>
      </p:sp>
      <p:sp>
        <p:nvSpPr>
          <p:cNvPr id="21" name="pole tekstowe 20"/>
          <p:cNvSpPr txBox="1"/>
          <p:nvPr/>
        </p:nvSpPr>
        <p:spPr>
          <a:xfrm>
            <a:off x="789336" y="1107261"/>
            <a:ext cx="7491064" cy="5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Only reproducing animals are relevant </a:t>
            </a:r>
          </a:p>
          <a:p>
            <a:endParaRPr lang="en-US" sz="900" dirty="0" smtClean="0"/>
          </a:p>
          <a:p>
            <a:r>
              <a:rPr lang="en-US" sz="2000" dirty="0" smtClean="0"/>
              <a:t>Model will include new set of independent variables: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Sex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Gift size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Bean size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Adult body mass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It is hard to guess about interactions as we cannot easily plot them.</a:t>
            </a:r>
          </a:p>
          <a:p>
            <a:endParaRPr lang="en-US" sz="600" dirty="0" smtClean="0"/>
          </a:p>
          <a:p>
            <a:r>
              <a:rPr lang="en-US" sz="2000" dirty="0" smtClean="0"/>
              <a:t>We cannot include all → Building too complicated models can: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Greatly increase VIF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Can lead to lack of convergence in EM algorithm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Make computations extremely long</a:t>
            </a:r>
          </a:p>
          <a:p>
            <a:pPr marL="285750" indent="-285750">
              <a:buFontTx/>
              <a:buChar char="-"/>
            </a:pPr>
            <a:endParaRPr lang="en-US" sz="600" dirty="0" smtClean="0"/>
          </a:p>
          <a:p>
            <a:r>
              <a:rPr lang="en-US" sz="2000" dirty="0" smtClean="0"/>
              <a:t>From the same reasons: exhaustive model selection (e.g. AIC) </a:t>
            </a:r>
            <a:r>
              <a:rPr lang="pl-PL" sz="2000" dirty="0" err="1" smtClean="0"/>
              <a:t>would</a:t>
            </a:r>
            <a:r>
              <a:rPr lang="en-US" sz="2000" dirty="0" smtClean="0"/>
              <a:t> </a:t>
            </a:r>
            <a:r>
              <a:rPr lang="pl-PL" sz="2000" dirty="0" smtClean="0"/>
              <a:t>be </a:t>
            </a:r>
            <a:r>
              <a:rPr lang="en-US" sz="2000" dirty="0" smtClean="0"/>
              <a:t>ineffective</a:t>
            </a:r>
            <a:r>
              <a:rPr lang="pl-PL" sz="2000" dirty="0" smtClean="0"/>
              <a:t>.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7" name="pole tekstowe 6"/>
          <p:cNvSpPr txBox="1"/>
          <p:nvPr/>
        </p:nvSpPr>
        <p:spPr>
          <a:xfrm>
            <a:off x="1106836" y="3367862"/>
            <a:ext cx="643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Basic model: </a:t>
            </a:r>
            <a:r>
              <a:rPr lang="en-US" dirty="0" err="1" smtClean="0"/>
              <a:t>Surv</a:t>
            </a:r>
            <a:r>
              <a:rPr lang="en-US" dirty="0" smtClean="0"/>
              <a:t> ~ Sex + Gift size + Bean size + Adult body mass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7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163" y="1828516"/>
            <a:ext cx="4448141" cy="1302467"/>
          </a:xfrm>
          <a:prstGeom prst="rect">
            <a:avLst/>
          </a:prstGeom>
        </p:spPr>
      </p:pic>
      <p:sp>
        <p:nvSpPr>
          <p:cNvPr id="19" name="pole tekstowe 18"/>
          <p:cNvSpPr txBox="1"/>
          <p:nvPr/>
        </p:nvSpPr>
        <p:spPr>
          <a:xfrm>
            <a:off x="196396" y="7091570"/>
            <a:ext cx="35424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Non-significant terms (like bean size or adult mass) could be dropped from the model do decrease VIF (some VIFs slightly exceeded 10, not shown). </a:t>
            </a:r>
            <a:endParaRPr lang="en-US" sz="1400" dirty="0"/>
          </a:p>
        </p:txBody>
      </p:sp>
      <p:sp>
        <p:nvSpPr>
          <p:cNvPr id="27" name="pole tekstowe 26"/>
          <p:cNvSpPr txBox="1"/>
          <p:nvPr/>
        </p:nvSpPr>
        <p:spPr>
          <a:xfrm flipH="1">
            <a:off x="314928" y="2080060"/>
            <a:ext cx="29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#1 Sequential LRT test of each of single interaction terms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38" name="pole tekstowe 37"/>
          <p:cNvSpPr txBox="1"/>
          <p:nvPr/>
        </p:nvSpPr>
        <p:spPr>
          <a:xfrm>
            <a:off x="109138" y="86716"/>
            <a:ext cx="9026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 err="1" smtClean="0"/>
              <a:t>Gift</a:t>
            </a:r>
            <a:r>
              <a:rPr lang="pl-PL" sz="2800" b="1" dirty="0" smtClean="0"/>
              <a:t> </a:t>
            </a:r>
            <a:r>
              <a:rPr lang="pl-PL" sz="2800" b="1" dirty="0" err="1" smtClean="0"/>
              <a:t>size</a:t>
            </a:r>
            <a:r>
              <a:rPr lang="pl-PL" sz="2800" b="1" dirty="0" smtClean="0"/>
              <a:t>               </a:t>
            </a:r>
            <a:r>
              <a:rPr lang="en-US" sz="2000" b="1" dirty="0" smtClean="0"/>
              <a:t>Model selection </a:t>
            </a:r>
            <a:r>
              <a:rPr lang="pl-PL" sz="2000" b="1" dirty="0" smtClean="0"/>
              <a:t>via</a:t>
            </a:r>
            <a:r>
              <a:rPr lang="en-US" sz="2000" b="1" dirty="0" smtClean="0"/>
              <a:t> Hierarchical Likelihood Ratio Test (</a:t>
            </a:r>
            <a:r>
              <a:rPr lang="en-US" sz="2000" b="1" dirty="0" err="1" smtClean="0"/>
              <a:t>hLRT</a:t>
            </a:r>
            <a:r>
              <a:rPr lang="en-US" sz="2000" b="1" dirty="0" smtClean="0"/>
              <a:t>)</a:t>
            </a:r>
            <a:endParaRPr lang="en-US" sz="2000" b="1" dirty="0"/>
          </a:p>
        </p:txBody>
      </p:sp>
      <p:sp>
        <p:nvSpPr>
          <p:cNvPr id="39" name="pole tekstowe 38"/>
          <p:cNvSpPr txBox="1"/>
          <p:nvPr/>
        </p:nvSpPr>
        <p:spPr>
          <a:xfrm>
            <a:off x="239004" y="928192"/>
            <a:ext cx="550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Model without interaction, but all main effects are present</a:t>
            </a:r>
            <a:endParaRPr lang="en-US" sz="1600" b="1" dirty="0"/>
          </a:p>
        </p:txBody>
      </p:sp>
      <p:sp>
        <p:nvSpPr>
          <p:cNvPr id="41" name="pole tekstowe 40"/>
          <p:cNvSpPr txBox="1"/>
          <p:nvPr/>
        </p:nvSpPr>
        <p:spPr>
          <a:xfrm>
            <a:off x="239003" y="1213414"/>
            <a:ext cx="6500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smtClean="0"/>
              <a:t>Basic m</a:t>
            </a:r>
            <a:r>
              <a:rPr lang="en-US" sz="1600" b="1" dirty="0" err="1" smtClean="0"/>
              <a:t>odel</a:t>
            </a:r>
            <a:r>
              <a:rPr lang="en-US" sz="1600" b="1" dirty="0" smtClean="0"/>
              <a:t>: </a:t>
            </a:r>
            <a:r>
              <a:rPr lang="en-US" sz="1600" dirty="0" err="1" smtClean="0"/>
              <a:t>Surv</a:t>
            </a:r>
            <a:r>
              <a:rPr lang="en-US" sz="1600" dirty="0" smtClean="0"/>
              <a:t> ~ Sex + Gift size + Bean size + </a:t>
            </a:r>
            <a:r>
              <a:rPr lang="en-US" sz="1600" dirty="0" err="1" smtClean="0"/>
              <a:t>Adullt</a:t>
            </a:r>
            <a:r>
              <a:rPr lang="en-US" sz="1600" dirty="0" smtClean="0"/>
              <a:t> body mass </a:t>
            </a:r>
            <a:endParaRPr lang="en-US" sz="1600" dirty="0"/>
          </a:p>
        </p:txBody>
      </p:sp>
      <p:sp>
        <p:nvSpPr>
          <p:cNvPr id="42" name="Prostokąt 41"/>
          <p:cNvSpPr/>
          <p:nvPr/>
        </p:nvSpPr>
        <p:spPr>
          <a:xfrm>
            <a:off x="6260234" y="549183"/>
            <a:ext cx="273703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 smtClean="0">
                <a:solidFill>
                  <a:srgbClr val="00B0F0"/>
                </a:solidFill>
              </a:rPr>
              <a:t>My new extension to </a:t>
            </a:r>
            <a:r>
              <a:rPr lang="en-US" sz="1350" i="1" dirty="0" err="1" smtClean="0">
                <a:solidFill>
                  <a:srgbClr val="00B0F0"/>
                </a:solidFill>
              </a:rPr>
              <a:t>parfm</a:t>
            </a:r>
            <a:r>
              <a:rPr lang="en-US" sz="1350" dirty="0" smtClean="0">
                <a:solidFill>
                  <a:srgbClr val="00B0F0"/>
                </a:solidFill>
              </a:rPr>
              <a:t> package</a:t>
            </a:r>
            <a:endParaRPr lang="en-US" sz="135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61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163" y="1828516"/>
            <a:ext cx="4448141" cy="1302467"/>
          </a:xfrm>
          <a:prstGeom prst="rect">
            <a:avLst/>
          </a:prstGeom>
        </p:spPr>
      </p:pic>
      <p:sp>
        <p:nvSpPr>
          <p:cNvPr id="19" name="pole tekstowe 18"/>
          <p:cNvSpPr txBox="1"/>
          <p:nvPr/>
        </p:nvSpPr>
        <p:spPr>
          <a:xfrm>
            <a:off x="196396" y="7091570"/>
            <a:ext cx="35424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Non-significant terms (like bean size or adult mass) could be dropped from the model do decrease VIF (some VIFs slightly exceeded 10, not shown). </a:t>
            </a:r>
            <a:endParaRPr lang="en-US" sz="1400" dirty="0"/>
          </a:p>
        </p:txBody>
      </p:sp>
      <p:sp>
        <p:nvSpPr>
          <p:cNvPr id="27" name="pole tekstowe 26"/>
          <p:cNvSpPr txBox="1"/>
          <p:nvPr/>
        </p:nvSpPr>
        <p:spPr>
          <a:xfrm flipH="1">
            <a:off x="314928" y="2080060"/>
            <a:ext cx="29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#1 Sequential LRT test of each of single interaction terms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30" name="pole tekstowe 29"/>
          <p:cNvSpPr txBox="1"/>
          <p:nvPr/>
        </p:nvSpPr>
        <p:spPr>
          <a:xfrm>
            <a:off x="314928" y="3598572"/>
            <a:ext cx="27008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#2 Selection of significant interaction</a:t>
            </a:r>
            <a:r>
              <a:rPr lang="pl-PL" sz="1600" b="1" dirty="0" smtClean="0">
                <a:solidFill>
                  <a:srgbClr val="FF0000"/>
                </a:solidFill>
              </a:rPr>
              <a:t>t</a:t>
            </a:r>
            <a:r>
              <a:rPr lang="en-US" sz="1600" b="1" dirty="0" smtClean="0">
                <a:solidFill>
                  <a:srgbClr val="FF0000"/>
                </a:solidFill>
              </a:rPr>
              <a:t>hat </a:t>
            </a:r>
            <a:r>
              <a:rPr lang="pl-PL" sz="1600" b="1" dirty="0" err="1" smtClean="0">
                <a:solidFill>
                  <a:srgbClr val="FF0000"/>
                </a:solidFill>
              </a:rPr>
              <a:t>that</a:t>
            </a:r>
            <a:r>
              <a:rPr lang="pl-PL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has the highest log likelihood,</a:t>
            </a:r>
            <a:r>
              <a:rPr lang="pl-PL" sz="1600" b="1" dirty="0" smtClean="0">
                <a:solidFill>
                  <a:srgbClr val="FF0000"/>
                </a:solidFill>
              </a:rPr>
              <a:t> </a:t>
            </a:r>
            <a:r>
              <a:rPr lang="pl-PL" sz="1600" b="1" dirty="0" err="1" smtClean="0">
                <a:solidFill>
                  <a:srgbClr val="FF0000"/>
                </a:solidFill>
              </a:rPr>
              <a:t>then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pl-PL" sz="1600" b="1" dirty="0" err="1" smtClean="0">
                <a:solidFill>
                  <a:srgbClr val="FF0000"/>
                </a:solidFill>
              </a:rPr>
              <a:t>proceed</a:t>
            </a:r>
            <a:r>
              <a:rPr lang="pl-PL" sz="1600" b="1" dirty="0" smtClean="0">
                <a:solidFill>
                  <a:srgbClr val="FF0000"/>
                </a:solidFill>
              </a:rPr>
              <a:t> as in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</a:rPr>
              <a:t>#1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38" name="pole tekstowe 37"/>
          <p:cNvSpPr txBox="1"/>
          <p:nvPr/>
        </p:nvSpPr>
        <p:spPr>
          <a:xfrm>
            <a:off x="109138" y="86716"/>
            <a:ext cx="9026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 err="1" smtClean="0"/>
              <a:t>Gift</a:t>
            </a:r>
            <a:r>
              <a:rPr lang="pl-PL" sz="2800" b="1" dirty="0" smtClean="0"/>
              <a:t> </a:t>
            </a:r>
            <a:r>
              <a:rPr lang="pl-PL" sz="2800" b="1" dirty="0" err="1" smtClean="0"/>
              <a:t>size</a:t>
            </a:r>
            <a:r>
              <a:rPr lang="pl-PL" sz="2800" b="1" dirty="0" smtClean="0"/>
              <a:t>               </a:t>
            </a:r>
            <a:r>
              <a:rPr lang="en-US" sz="2000" b="1" dirty="0" smtClean="0"/>
              <a:t>Model selection </a:t>
            </a:r>
            <a:r>
              <a:rPr lang="pl-PL" sz="2000" b="1" dirty="0" smtClean="0"/>
              <a:t>via</a:t>
            </a:r>
            <a:r>
              <a:rPr lang="en-US" sz="2000" b="1" dirty="0" smtClean="0"/>
              <a:t> Hierarchical Likelihood Ratio Test (</a:t>
            </a:r>
            <a:r>
              <a:rPr lang="en-US" sz="2000" b="1" dirty="0" err="1" smtClean="0"/>
              <a:t>hLRT</a:t>
            </a:r>
            <a:r>
              <a:rPr lang="en-US" sz="2000" b="1" dirty="0" smtClean="0"/>
              <a:t>)</a:t>
            </a:r>
            <a:endParaRPr lang="en-US" sz="2000" b="1" dirty="0"/>
          </a:p>
        </p:txBody>
      </p:sp>
      <p:sp>
        <p:nvSpPr>
          <p:cNvPr id="39" name="pole tekstowe 38"/>
          <p:cNvSpPr txBox="1"/>
          <p:nvPr/>
        </p:nvSpPr>
        <p:spPr>
          <a:xfrm>
            <a:off x="239004" y="928192"/>
            <a:ext cx="550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Model without interaction, but all main effects are present</a:t>
            </a:r>
            <a:endParaRPr lang="en-US" sz="1600" b="1" dirty="0"/>
          </a:p>
        </p:txBody>
      </p:sp>
      <p:sp>
        <p:nvSpPr>
          <p:cNvPr id="41" name="pole tekstowe 40"/>
          <p:cNvSpPr txBox="1"/>
          <p:nvPr/>
        </p:nvSpPr>
        <p:spPr>
          <a:xfrm>
            <a:off x="239003" y="1213414"/>
            <a:ext cx="6500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smtClean="0"/>
              <a:t>Basic m</a:t>
            </a:r>
            <a:r>
              <a:rPr lang="en-US" sz="1600" b="1" dirty="0" err="1" smtClean="0"/>
              <a:t>odel</a:t>
            </a:r>
            <a:r>
              <a:rPr lang="en-US" sz="1600" b="1" dirty="0" smtClean="0"/>
              <a:t>: </a:t>
            </a:r>
            <a:r>
              <a:rPr lang="en-US" sz="1600" dirty="0" err="1" smtClean="0"/>
              <a:t>Surv</a:t>
            </a:r>
            <a:r>
              <a:rPr lang="en-US" sz="1600" dirty="0" smtClean="0"/>
              <a:t> ~ Sex + Gift size + Bean size + </a:t>
            </a:r>
            <a:r>
              <a:rPr lang="en-US" sz="1600" dirty="0" err="1" smtClean="0"/>
              <a:t>Adullt</a:t>
            </a:r>
            <a:r>
              <a:rPr lang="en-US" sz="1600" dirty="0" smtClean="0"/>
              <a:t> body mass </a:t>
            </a:r>
            <a:endParaRPr lang="en-US" sz="1600" dirty="0"/>
          </a:p>
        </p:txBody>
      </p:sp>
      <p:sp>
        <p:nvSpPr>
          <p:cNvPr id="42" name="Prostokąt 41"/>
          <p:cNvSpPr/>
          <p:nvPr/>
        </p:nvSpPr>
        <p:spPr>
          <a:xfrm>
            <a:off x="6260234" y="549183"/>
            <a:ext cx="273703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 smtClean="0">
                <a:solidFill>
                  <a:srgbClr val="00B0F0"/>
                </a:solidFill>
              </a:rPr>
              <a:t>My new extension to </a:t>
            </a:r>
            <a:r>
              <a:rPr lang="en-US" sz="1350" i="1" dirty="0" err="1" smtClean="0">
                <a:solidFill>
                  <a:srgbClr val="00B0F0"/>
                </a:solidFill>
              </a:rPr>
              <a:t>parfm</a:t>
            </a:r>
            <a:r>
              <a:rPr lang="en-US" sz="1350" dirty="0" smtClean="0">
                <a:solidFill>
                  <a:srgbClr val="00B0F0"/>
                </a:solidFill>
              </a:rPr>
              <a:t> package</a:t>
            </a:r>
            <a:endParaRPr lang="en-US" sz="1350" dirty="0">
              <a:solidFill>
                <a:srgbClr val="00B0F0"/>
              </a:solidFill>
            </a:endParaRPr>
          </a:p>
        </p:txBody>
      </p:sp>
      <p:sp>
        <p:nvSpPr>
          <p:cNvPr id="13" name="pole tekstowe 12"/>
          <p:cNvSpPr txBox="1"/>
          <p:nvPr/>
        </p:nvSpPr>
        <p:spPr>
          <a:xfrm>
            <a:off x="109138" y="3210460"/>
            <a:ext cx="3808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smtClean="0"/>
              <a:t>New m</a:t>
            </a:r>
            <a:r>
              <a:rPr lang="en-US" sz="1600" b="1" dirty="0" err="1" smtClean="0"/>
              <a:t>odel</a:t>
            </a:r>
            <a:r>
              <a:rPr lang="pl-PL" sz="1600" b="1" dirty="0"/>
              <a:t> </a:t>
            </a:r>
            <a:r>
              <a:rPr lang="pl-PL" sz="1600" b="1" dirty="0" smtClean="0"/>
              <a:t>= </a:t>
            </a:r>
            <a:r>
              <a:rPr lang="en-US" sz="1600" b="1" dirty="0" smtClean="0"/>
              <a:t> </a:t>
            </a:r>
            <a:r>
              <a:rPr lang="pl-PL" sz="1600" dirty="0" smtClean="0"/>
              <a:t>Basic model + Sex : </a:t>
            </a:r>
            <a:r>
              <a:rPr lang="pl-PL" sz="1600" dirty="0" err="1" smtClean="0"/>
              <a:t>gift</a:t>
            </a:r>
            <a:r>
              <a:rPr lang="pl-PL" sz="1600" dirty="0" smtClean="0"/>
              <a:t> </a:t>
            </a:r>
            <a:r>
              <a:rPr lang="pl-PL" sz="1600" dirty="0" err="1" smtClean="0"/>
              <a:t>size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0162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163" y="1828516"/>
            <a:ext cx="4448141" cy="1302467"/>
          </a:xfrm>
          <a:prstGeom prst="rect">
            <a:avLst/>
          </a:prstGeom>
        </p:spPr>
      </p:pic>
      <p:pic>
        <p:nvPicPr>
          <p:cNvPr id="12" name="Obraz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162" y="3433299"/>
            <a:ext cx="4448141" cy="1118356"/>
          </a:xfrm>
          <a:prstGeom prst="rect">
            <a:avLst/>
          </a:prstGeom>
        </p:spPr>
      </p:pic>
      <p:sp>
        <p:nvSpPr>
          <p:cNvPr id="19" name="pole tekstowe 18"/>
          <p:cNvSpPr txBox="1"/>
          <p:nvPr/>
        </p:nvSpPr>
        <p:spPr>
          <a:xfrm>
            <a:off x="196396" y="7091570"/>
            <a:ext cx="35424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Non-significant terms (like bean size or adult mass) could be dropped from the model do decrease VIF (some VIFs slightly exceeded 10, not shown). </a:t>
            </a:r>
            <a:endParaRPr lang="en-US" sz="1400" dirty="0"/>
          </a:p>
        </p:txBody>
      </p:sp>
      <p:sp>
        <p:nvSpPr>
          <p:cNvPr id="27" name="pole tekstowe 26"/>
          <p:cNvSpPr txBox="1"/>
          <p:nvPr/>
        </p:nvSpPr>
        <p:spPr>
          <a:xfrm flipH="1">
            <a:off x="314928" y="2080060"/>
            <a:ext cx="29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#1 Sequential LRT test of each of single interaction terms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30" name="pole tekstowe 29"/>
          <p:cNvSpPr txBox="1"/>
          <p:nvPr/>
        </p:nvSpPr>
        <p:spPr>
          <a:xfrm>
            <a:off x="314928" y="3598572"/>
            <a:ext cx="27008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#2 Selection of significant interaction</a:t>
            </a:r>
            <a:r>
              <a:rPr lang="pl-PL" sz="1600" b="1" dirty="0" smtClean="0">
                <a:solidFill>
                  <a:srgbClr val="FF0000"/>
                </a:solidFill>
              </a:rPr>
              <a:t>t</a:t>
            </a:r>
            <a:r>
              <a:rPr lang="en-US" sz="1600" b="1" dirty="0" smtClean="0">
                <a:solidFill>
                  <a:srgbClr val="FF0000"/>
                </a:solidFill>
              </a:rPr>
              <a:t>hat </a:t>
            </a:r>
            <a:r>
              <a:rPr lang="pl-PL" sz="1600" b="1" dirty="0" err="1" smtClean="0">
                <a:solidFill>
                  <a:srgbClr val="FF0000"/>
                </a:solidFill>
              </a:rPr>
              <a:t>that</a:t>
            </a:r>
            <a:r>
              <a:rPr lang="pl-PL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has the highest log likelihood,</a:t>
            </a:r>
            <a:r>
              <a:rPr lang="pl-PL" sz="1600" b="1" dirty="0" smtClean="0">
                <a:solidFill>
                  <a:srgbClr val="FF0000"/>
                </a:solidFill>
              </a:rPr>
              <a:t> </a:t>
            </a:r>
            <a:r>
              <a:rPr lang="pl-PL" sz="1600" b="1" dirty="0" err="1" smtClean="0">
                <a:solidFill>
                  <a:srgbClr val="FF0000"/>
                </a:solidFill>
              </a:rPr>
              <a:t>then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pl-PL" sz="1600" b="1" dirty="0" err="1" smtClean="0">
                <a:solidFill>
                  <a:srgbClr val="FF0000"/>
                </a:solidFill>
              </a:rPr>
              <a:t>proceed</a:t>
            </a:r>
            <a:r>
              <a:rPr lang="pl-PL" sz="1600" b="1" dirty="0" smtClean="0">
                <a:solidFill>
                  <a:srgbClr val="FF0000"/>
                </a:solidFill>
              </a:rPr>
              <a:t> as in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</a:rPr>
              <a:t>#1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38" name="pole tekstowe 37"/>
          <p:cNvSpPr txBox="1"/>
          <p:nvPr/>
        </p:nvSpPr>
        <p:spPr>
          <a:xfrm>
            <a:off x="109138" y="86716"/>
            <a:ext cx="9026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 err="1" smtClean="0"/>
              <a:t>Gift</a:t>
            </a:r>
            <a:r>
              <a:rPr lang="pl-PL" sz="2800" b="1" dirty="0" smtClean="0"/>
              <a:t> </a:t>
            </a:r>
            <a:r>
              <a:rPr lang="pl-PL" sz="2800" b="1" dirty="0" err="1" smtClean="0"/>
              <a:t>size</a:t>
            </a:r>
            <a:r>
              <a:rPr lang="pl-PL" sz="2800" b="1" dirty="0" smtClean="0"/>
              <a:t>               </a:t>
            </a:r>
            <a:r>
              <a:rPr lang="en-US" sz="2000" b="1" dirty="0" smtClean="0"/>
              <a:t>Model selection </a:t>
            </a:r>
            <a:r>
              <a:rPr lang="pl-PL" sz="2000" b="1" dirty="0" smtClean="0"/>
              <a:t>via</a:t>
            </a:r>
            <a:r>
              <a:rPr lang="en-US" sz="2000" b="1" dirty="0" smtClean="0"/>
              <a:t> Hierarchical Likelihood Ratio Test (</a:t>
            </a:r>
            <a:r>
              <a:rPr lang="en-US" sz="2000" b="1" dirty="0" err="1" smtClean="0"/>
              <a:t>hLRT</a:t>
            </a:r>
            <a:r>
              <a:rPr lang="en-US" sz="2000" b="1" dirty="0" smtClean="0"/>
              <a:t>)</a:t>
            </a:r>
            <a:endParaRPr lang="en-US" sz="2000" b="1" dirty="0"/>
          </a:p>
        </p:txBody>
      </p:sp>
      <p:sp>
        <p:nvSpPr>
          <p:cNvPr id="39" name="pole tekstowe 38"/>
          <p:cNvSpPr txBox="1"/>
          <p:nvPr/>
        </p:nvSpPr>
        <p:spPr>
          <a:xfrm>
            <a:off x="239004" y="928192"/>
            <a:ext cx="550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Model without interaction, but all main effects are present</a:t>
            </a:r>
            <a:endParaRPr lang="en-US" sz="1600" b="1" dirty="0"/>
          </a:p>
        </p:txBody>
      </p:sp>
      <p:sp>
        <p:nvSpPr>
          <p:cNvPr id="41" name="pole tekstowe 40"/>
          <p:cNvSpPr txBox="1"/>
          <p:nvPr/>
        </p:nvSpPr>
        <p:spPr>
          <a:xfrm>
            <a:off x="239003" y="1213414"/>
            <a:ext cx="6500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smtClean="0"/>
              <a:t>Basic m</a:t>
            </a:r>
            <a:r>
              <a:rPr lang="en-US" sz="1600" b="1" dirty="0" err="1" smtClean="0"/>
              <a:t>odel</a:t>
            </a:r>
            <a:r>
              <a:rPr lang="en-US" sz="1600" b="1" dirty="0" smtClean="0"/>
              <a:t>: </a:t>
            </a:r>
            <a:r>
              <a:rPr lang="en-US" sz="1600" dirty="0" err="1" smtClean="0"/>
              <a:t>Surv</a:t>
            </a:r>
            <a:r>
              <a:rPr lang="en-US" sz="1600" dirty="0" smtClean="0"/>
              <a:t> ~ Sex + Gift size + Bean size + </a:t>
            </a:r>
            <a:r>
              <a:rPr lang="en-US" sz="1600" dirty="0" err="1" smtClean="0"/>
              <a:t>Adullt</a:t>
            </a:r>
            <a:r>
              <a:rPr lang="en-US" sz="1600" dirty="0" smtClean="0"/>
              <a:t> body mass </a:t>
            </a:r>
            <a:endParaRPr lang="en-US" sz="1600" dirty="0"/>
          </a:p>
        </p:txBody>
      </p:sp>
      <p:sp>
        <p:nvSpPr>
          <p:cNvPr id="42" name="Prostokąt 41"/>
          <p:cNvSpPr/>
          <p:nvPr/>
        </p:nvSpPr>
        <p:spPr>
          <a:xfrm>
            <a:off x="6260234" y="549183"/>
            <a:ext cx="273703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 smtClean="0">
                <a:solidFill>
                  <a:srgbClr val="00B0F0"/>
                </a:solidFill>
              </a:rPr>
              <a:t>My new extension to </a:t>
            </a:r>
            <a:r>
              <a:rPr lang="en-US" sz="1350" i="1" dirty="0" err="1" smtClean="0">
                <a:solidFill>
                  <a:srgbClr val="00B0F0"/>
                </a:solidFill>
              </a:rPr>
              <a:t>parfm</a:t>
            </a:r>
            <a:r>
              <a:rPr lang="en-US" sz="1350" dirty="0" smtClean="0">
                <a:solidFill>
                  <a:srgbClr val="00B0F0"/>
                </a:solidFill>
              </a:rPr>
              <a:t> package</a:t>
            </a:r>
            <a:endParaRPr lang="en-US" sz="1350" dirty="0">
              <a:solidFill>
                <a:srgbClr val="00B0F0"/>
              </a:solidFill>
            </a:endParaRPr>
          </a:p>
        </p:txBody>
      </p:sp>
      <p:sp>
        <p:nvSpPr>
          <p:cNvPr id="13" name="pole tekstowe 12"/>
          <p:cNvSpPr txBox="1"/>
          <p:nvPr/>
        </p:nvSpPr>
        <p:spPr>
          <a:xfrm>
            <a:off x="109138" y="3210460"/>
            <a:ext cx="3808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smtClean="0"/>
              <a:t>New m</a:t>
            </a:r>
            <a:r>
              <a:rPr lang="en-US" sz="1600" b="1" dirty="0" err="1" smtClean="0"/>
              <a:t>odel</a:t>
            </a:r>
            <a:r>
              <a:rPr lang="pl-PL" sz="1600" b="1" dirty="0"/>
              <a:t> </a:t>
            </a:r>
            <a:r>
              <a:rPr lang="pl-PL" sz="1600" b="1" dirty="0" smtClean="0"/>
              <a:t>= </a:t>
            </a:r>
            <a:r>
              <a:rPr lang="en-US" sz="1600" b="1" dirty="0" smtClean="0"/>
              <a:t> </a:t>
            </a:r>
            <a:r>
              <a:rPr lang="pl-PL" sz="1600" dirty="0" smtClean="0"/>
              <a:t>Basic model + Sex : </a:t>
            </a:r>
            <a:r>
              <a:rPr lang="pl-PL" sz="1600" dirty="0" err="1" smtClean="0"/>
              <a:t>gift</a:t>
            </a:r>
            <a:r>
              <a:rPr lang="pl-PL" sz="1600" dirty="0" smtClean="0"/>
              <a:t> </a:t>
            </a:r>
            <a:r>
              <a:rPr lang="pl-PL" sz="1600" dirty="0" err="1" smtClean="0"/>
              <a:t>size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9683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163" y="1828516"/>
            <a:ext cx="4448141" cy="1302467"/>
          </a:xfrm>
          <a:prstGeom prst="rect">
            <a:avLst/>
          </a:prstGeom>
        </p:spPr>
      </p:pic>
      <p:pic>
        <p:nvPicPr>
          <p:cNvPr id="12" name="Obraz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162" y="3433299"/>
            <a:ext cx="4448141" cy="1118356"/>
          </a:xfrm>
          <a:prstGeom prst="rect">
            <a:avLst/>
          </a:prstGeom>
        </p:spPr>
      </p:pic>
      <p:sp>
        <p:nvSpPr>
          <p:cNvPr id="19" name="pole tekstowe 18"/>
          <p:cNvSpPr txBox="1"/>
          <p:nvPr/>
        </p:nvSpPr>
        <p:spPr>
          <a:xfrm>
            <a:off x="196396" y="7091570"/>
            <a:ext cx="35424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Non-significant terms (like bean size or adult mass) could be dropped from the model do decrease VIF (some VIFs slightly exceeded 10, not shown). </a:t>
            </a:r>
            <a:endParaRPr lang="en-US" sz="1400" dirty="0"/>
          </a:p>
        </p:txBody>
      </p:sp>
      <p:sp>
        <p:nvSpPr>
          <p:cNvPr id="27" name="pole tekstowe 26"/>
          <p:cNvSpPr txBox="1"/>
          <p:nvPr/>
        </p:nvSpPr>
        <p:spPr>
          <a:xfrm flipH="1">
            <a:off x="314928" y="2080060"/>
            <a:ext cx="29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#1 Sequential LRT test of each of single interaction terms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30" name="pole tekstowe 29"/>
          <p:cNvSpPr txBox="1"/>
          <p:nvPr/>
        </p:nvSpPr>
        <p:spPr>
          <a:xfrm>
            <a:off x="314928" y="3598572"/>
            <a:ext cx="27008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#2 Selection of significant interaction</a:t>
            </a:r>
            <a:r>
              <a:rPr lang="pl-PL" sz="1600" b="1" dirty="0" smtClean="0">
                <a:solidFill>
                  <a:srgbClr val="FF0000"/>
                </a:solidFill>
              </a:rPr>
              <a:t>t</a:t>
            </a:r>
            <a:r>
              <a:rPr lang="en-US" sz="1600" b="1" dirty="0" smtClean="0">
                <a:solidFill>
                  <a:srgbClr val="FF0000"/>
                </a:solidFill>
              </a:rPr>
              <a:t>hat </a:t>
            </a:r>
            <a:r>
              <a:rPr lang="pl-PL" sz="1600" b="1" dirty="0" err="1" smtClean="0">
                <a:solidFill>
                  <a:srgbClr val="FF0000"/>
                </a:solidFill>
              </a:rPr>
              <a:t>that</a:t>
            </a:r>
            <a:r>
              <a:rPr lang="pl-PL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has the highest log likelihood,</a:t>
            </a:r>
            <a:r>
              <a:rPr lang="pl-PL" sz="1600" b="1" dirty="0" smtClean="0">
                <a:solidFill>
                  <a:srgbClr val="FF0000"/>
                </a:solidFill>
              </a:rPr>
              <a:t> </a:t>
            </a:r>
            <a:r>
              <a:rPr lang="pl-PL" sz="1600" b="1" dirty="0" err="1" smtClean="0">
                <a:solidFill>
                  <a:srgbClr val="FF0000"/>
                </a:solidFill>
              </a:rPr>
              <a:t>then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pl-PL" sz="1600" b="1" dirty="0" err="1" smtClean="0">
                <a:solidFill>
                  <a:srgbClr val="FF0000"/>
                </a:solidFill>
              </a:rPr>
              <a:t>proceed</a:t>
            </a:r>
            <a:r>
              <a:rPr lang="pl-PL" sz="1600" b="1" dirty="0" smtClean="0">
                <a:solidFill>
                  <a:srgbClr val="FF0000"/>
                </a:solidFill>
              </a:rPr>
              <a:t> as in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</a:rPr>
              <a:t>#1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37" name="pole tekstowe 36"/>
          <p:cNvSpPr txBox="1"/>
          <p:nvPr/>
        </p:nvSpPr>
        <p:spPr>
          <a:xfrm flipH="1">
            <a:off x="314928" y="5331458"/>
            <a:ext cx="3274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No further improvement is possible. 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38" name="pole tekstowe 37"/>
          <p:cNvSpPr txBox="1"/>
          <p:nvPr/>
        </p:nvSpPr>
        <p:spPr>
          <a:xfrm>
            <a:off x="109138" y="86716"/>
            <a:ext cx="9026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 err="1" smtClean="0"/>
              <a:t>Gift</a:t>
            </a:r>
            <a:r>
              <a:rPr lang="pl-PL" sz="2800" b="1" dirty="0" smtClean="0"/>
              <a:t> </a:t>
            </a:r>
            <a:r>
              <a:rPr lang="pl-PL" sz="2800" b="1" dirty="0" err="1" smtClean="0"/>
              <a:t>size</a:t>
            </a:r>
            <a:r>
              <a:rPr lang="pl-PL" sz="2800" b="1" dirty="0" smtClean="0"/>
              <a:t>               </a:t>
            </a:r>
            <a:r>
              <a:rPr lang="en-US" sz="2000" b="1" dirty="0" smtClean="0"/>
              <a:t>Model selection </a:t>
            </a:r>
            <a:r>
              <a:rPr lang="pl-PL" sz="2000" b="1" dirty="0" smtClean="0"/>
              <a:t>via</a:t>
            </a:r>
            <a:r>
              <a:rPr lang="en-US" sz="2000" b="1" dirty="0" smtClean="0"/>
              <a:t> Hierarchical Likelihood Ratio Test (</a:t>
            </a:r>
            <a:r>
              <a:rPr lang="en-US" sz="2000" b="1" dirty="0" err="1" smtClean="0"/>
              <a:t>hLRT</a:t>
            </a:r>
            <a:r>
              <a:rPr lang="en-US" sz="2000" b="1" dirty="0" smtClean="0"/>
              <a:t>)</a:t>
            </a:r>
            <a:endParaRPr lang="en-US" sz="2000" b="1" dirty="0"/>
          </a:p>
        </p:txBody>
      </p:sp>
      <p:sp>
        <p:nvSpPr>
          <p:cNvPr id="39" name="pole tekstowe 38"/>
          <p:cNvSpPr txBox="1"/>
          <p:nvPr/>
        </p:nvSpPr>
        <p:spPr>
          <a:xfrm>
            <a:off x="239004" y="928192"/>
            <a:ext cx="550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Model without interaction, but all main effects are present</a:t>
            </a:r>
            <a:endParaRPr lang="en-US" sz="1600" b="1" dirty="0"/>
          </a:p>
        </p:txBody>
      </p:sp>
      <p:sp>
        <p:nvSpPr>
          <p:cNvPr id="41" name="pole tekstowe 40"/>
          <p:cNvSpPr txBox="1"/>
          <p:nvPr/>
        </p:nvSpPr>
        <p:spPr>
          <a:xfrm>
            <a:off x="239003" y="1213414"/>
            <a:ext cx="6500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smtClean="0"/>
              <a:t>Basic m</a:t>
            </a:r>
            <a:r>
              <a:rPr lang="en-US" sz="1600" b="1" dirty="0" err="1" smtClean="0"/>
              <a:t>odel</a:t>
            </a:r>
            <a:r>
              <a:rPr lang="en-US" sz="1600" b="1" dirty="0" smtClean="0"/>
              <a:t>: </a:t>
            </a:r>
            <a:r>
              <a:rPr lang="en-US" sz="1600" dirty="0" err="1" smtClean="0"/>
              <a:t>Surv</a:t>
            </a:r>
            <a:r>
              <a:rPr lang="en-US" sz="1600" dirty="0" smtClean="0"/>
              <a:t> ~ Sex + Gift size + Bean size + </a:t>
            </a:r>
            <a:r>
              <a:rPr lang="en-US" sz="1600" dirty="0" err="1" smtClean="0"/>
              <a:t>Adullt</a:t>
            </a:r>
            <a:r>
              <a:rPr lang="en-US" sz="1600" dirty="0" smtClean="0"/>
              <a:t> body mass </a:t>
            </a:r>
            <a:endParaRPr lang="en-US" sz="1600" dirty="0"/>
          </a:p>
        </p:txBody>
      </p:sp>
      <p:sp>
        <p:nvSpPr>
          <p:cNvPr id="42" name="Prostokąt 41"/>
          <p:cNvSpPr/>
          <p:nvPr/>
        </p:nvSpPr>
        <p:spPr>
          <a:xfrm>
            <a:off x="6260234" y="549183"/>
            <a:ext cx="273703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 smtClean="0">
                <a:solidFill>
                  <a:srgbClr val="00B0F0"/>
                </a:solidFill>
              </a:rPr>
              <a:t>My new extension to </a:t>
            </a:r>
            <a:r>
              <a:rPr lang="en-US" sz="1350" i="1" dirty="0" err="1" smtClean="0">
                <a:solidFill>
                  <a:srgbClr val="00B0F0"/>
                </a:solidFill>
              </a:rPr>
              <a:t>parfm</a:t>
            </a:r>
            <a:r>
              <a:rPr lang="en-US" sz="1350" dirty="0" smtClean="0">
                <a:solidFill>
                  <a:srgbClr val="00B0F0"/>
                </a:solidFill>
              </a:rPr>
              <a:t> package</a:t>
            </a:r>
            <a:endParaRPr lang="en-US" sz="1350" dirty="0">
              <a:solidFill>
                <a:srgbClr val="00B0F0"/>
              </a:solidFill>
            </a:endParaRPr>
          </a:p>
        </p:txBody>
      </p:sp>
      <p:sp>
        <p:nvSpPr>
          <p:cNvPr id="13" name="pole tekstowe 12"/>
          <p:cNvSpPr txBox="1"/>
          <p:nvPr/>
        </p:nvSpPr>
        <p:spPr>
          <a:xfrm>
            <a:off x="109138" y="3210460"/>
            <a:ext cx="3808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smtClean="0"/>
              <a:t>New m</a:t>
            </a:r>
            <a:r>
              <a:rPr lang="en-US" sz="1600" b="1" dirty="0" err="1" smtClean="0"/>
              <a:t>odel</a:t>
            </a:r>
            <a:r>
              <a:rPr lang="pl-PL" sz="1600" b="1" dirty="0"/>
              <a:t> </a:t>
            </a:r>
            <a:r>
              <a:rPr lang="pl-PL" sz="1600" b="1" dirty="0" smtClean="0"/>
              <a:t>= </a:t>
            </a:r>
            <a:r>
              <a:rPr lang="en-US" sz="1600" b="1" dirty="0" smtClean="0"/>
              <a:t> </a:t>
            </a:r>
            <a:r>
              <a:rPr lang="pl-PL" sz="1600" dirty="0" smtClean="0"/>
              <a:t>Basic model + Sex : </a:t>
            </a:r>
            <a:r>
              <a:rPr lang="pl-PL" sz="1600" dirty="0" err="1" smtClean="0"/>
              <a:t>gift</a:t>
            </a:r>
            <a:r>
              <a:rPr lang="pl-PL" sz="1600" dirty="0" smtClean="0"/>
              <a:t> </a:t>
            </a:r>
            <a:r>
              <a:rPr lang="pl-PL" sz="1600" dirty="0" err="1" smtClean="0"/>
              <a:t>size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1441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163" y="4904762"/>
            <a:ext cx="3747522" cy="1666885"/>
          </a:xfrm>
          <a:prstGeom prst="rect">
            <a:avLst/>
          </a:prstGeom>
        </p:spPr>
      </p:pic>
      <p:pic>
        <p:nvPicPr>
          <p:cNvPr id="11" name="Obraz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163" y="1828516"/>
            <a:ext cx="4448141" cy="1302467"/>
          </a:xfrm>
          <a:prstGeom prst="rect">
            <a:avLst/>
          </a:prstGeom>
        </p:spPr>
      </p:pic>
      <p:pic>
        <p:nvPicPr>
          <p:cNvPr id="12" name="Obraz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6162" y="3433299"/>
            <a:ext cx="4448141" cy="1118356"/>
          </a:xfrm>
          <a:prstGeom prst="rect">
            <a:avLst/>
          </a:prstGeom>
        </p:spPr>
      </p:pic>
      <p:sp>
        <p:nvSpPr>
          <p:cNvPr id="19" name="pole tekstowe 18"/>
          <p:cNvSpPr txBox="1"/>
          <p:nvPr/>
        </p:nvSpPr>
        <p:spPr>
          <a:xfrm>
            <a:off x="196396" y="7091570"/>
            <a:ext cx="35424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Non-significant terms (like bean size or adult mass) could be dropped from the model do decrease VIF (some VIFs slightly exceeded 10, not shown). </a:t>
            </a:r>
            <a:endParaRPr lang="en-US" sz="1400" dirty="0"/>
          </a:p>
        </p:txBody>
      </p:sp>
      <p:sp>
        <p:nvSpPr>
          <p:cNvPr id="27" name="pole tekstowe 26"/>
          <p:cNvSpPr txBox="1"/>
          <p:nvPr/>
        </p:nvSpPr>
        <p:spPr>
          <a:xfrm flipH="1">
            <a:off x="314928" y="2080060"/>
            <a:ext cx="29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#1 Sequential LRT test of each of single interaction terms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30" name="pole tekstowe 29"/>
          <p:cNvSpPr txBox="1"/>
          <p:nvPr/>
        </p:nvSpPr>
        <p:spPr>
          <a:xfrm>
            <a:off x="314928" y="3598572"/>
            <a:ext cx="27008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#2 Selection of significant interaction</a:t>
            </a:r>
            <a:r>
              <a:rPr lang="pl-PL" sz="1600" b="1" dirty="0" smtClean="0">
                <a:solidFill>
                  <a:srgbClr val="FF0000"/>
                </a:solidFill>
              </a:rPr>
              <a:t>t</a:t>
            </a:r>
            <a:r>
              <a:rPr lang="en-US" sz="1600" b="1" dirty="0" smtClean="0">
                <a:solidFill>
                  <a:srgbClr val="FF0000"/>
                </a:solidFill>
              </a:rPr>
              <a:t>hat </a:t>
            </a:r>
            <a:r>
              <a:rPr lang="pl-PL" sz="1600" b="1" dirty="0" err="1" smtClean="0">
                <a:solidFill>
                  <a:srgbClr val="FF0000"/>
                </a:solidFill>
              </a:rPr>
              <a:t>that</a:t>
            </a:r>
            <a:r>
              <a:rPr lang="pl-PL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has the highest log likelihood,</a:t>
            </a:r>
            <a:r>
              <a:rPr lang="pl-PL" sz="1600" b="1" dirty="0" smtClean="0">
                <a:solidFill>
                  <a:srgbClr val="FF0000"/>
                </a:solidFill>
              </a:rPr>
              <a:t> </a:t>
            </a:r>
            <a:r>
              <a:rPr lang="pl-PL" sz="1600" b="1" dirty="0" err="1" smtClean="0">
                <a:solidFill>
                  <a:srgbClr val="FF0000"/>
                </a:solidFill>
              </a:rPr>
              <a:t>then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pl-PL" sz="1600" b="1" dirty="0" err="1" smtClean="0">
                <a:solidFill>
                  <a:srgbClr val="FF0000"/>
                </a:solidFill>
              </a:rPr>
              <a:t>proceed</a:t>
            </a:r>
            <a:r>
              <a:rPr lang="pl-PL" sz="1600" b="1" dirty="0" smtClean="0">
                <a:solidFill>
                  <a:srgbClr val="FF0000"/>
                </a:solidFill>
              </a:rPr>
              <a:t> as in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</a:rPr>
              <a:t>#1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37" name="pole tekstowe 36"/>
          <p:cNvSpPr txBox="1"/>
          <p:nvPr/>
        </p:nvSpPr>
        <p:spPr>
          <a:xfrm flipH="1">
            <a:off x="314928" y="5331458"/>
            <a:ext cx="3274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No further improvement is possible. 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38" name="pole tekstowe 37"/>
          <p:cNvSpPr txBox="1"/>
          <p:nvPr/>
        </p:nvSpPr>
        <p:spPr>
          <a:xfrm>
            <a:off x="109138" y="86716"/>
            <a:ext cx="9026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 err="1" smtClean="0"/>
              <a:t>Gift</a:t>
            </a:r>
            <a:r>
              <a:rPr lang="pl-PL" sz="2800" b="1" dirty="0" smtClean="0"/>
              <a:t> </a:t>
            </a:r>
            <a:r>
              <a:rPr lang="pl-PL" sz="2800" b="1" dirty="0" err="1" smtClean="0"/>
              <a:t>size</a:t>
            </a:r>
            <a:r>
              <a:rPr lang="pl-PL" sz="2800" b="1" dirty="0" smtClean="0"/>
              <a:t>               </a:t>
            </a:r>
            <a:r>
              <a:rPr lang="en-US" sz="2000" b="1" dirty="0" smtClean="0"/>
              <a:t>Model selection </a:t>
            </a:r>
            <a:r>
              <a:rPr lang="pl-PL" sz="2000" b="1" dirty="0" smtClean="0"/>
              <a:t>via</a:t>
            </a:r>
            <a:r>
              <a:rPr lang="en-US" sz="2000" b="1" dirty="0" smtClean="0"/>
              <a:t> Hierarchical Likelihood Ratio Test (</a:t>
            </a:r>
            <a:r>
              <a:rPr lang="en-US" sz="2000" b="1" dirty="0" err="1" smtClean="0"/>
              <a:t>hLRT</a:t>
            </a:r>
            <a:r>
              <a:rPr lang="en-US" sz="2000" b="1" dirty="0" smtClean="0"/>
              <a:t>)</a:t>
            </a:r>
            <a:endParaRPr lang="en-US" sz="2000" b="1" dirty="0"/>
          </a:p>
        </p:txBody>
      </p:sp>
      <p:sp>
        <p:nvSpPr>
          <p:cNvPr id="39" name="pole tekstowe 38"/>
          <p:cNvSpPr txBox="1"/>
          <p:nvPr/>
        </p:nvSpPr>
        <p:spPr>
          <a:xfrm>
            <a:off x="239004" y="928192"/>
            <a:ext cx="550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Model without interaction, but all main effects are present</a:t>
            </a:r>
            <a:endParaRPr lang="en-US" sz="1600" b="1" dirty="0"/>
          </a:p>
        </p:txBody>
      </p:sp>
      <p:sp>
        <p:nvSpPr>
          <p:cNvPr id="41" name="pole tekstowe 40"/>
          <p:cNvSpPr txBox="1"/>
          <p:nvPr/>
        </p:nvSpPr>
        <p:spPr>
          <a:xfrm>
            <a:off x="239003" y="1213414"/>
            <a:ext cx="6500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smtClean="0"/>
              <a:t>Basic m</a:t>
            </a:r>
            <a:r>
              <a:rPr lang="en-US" sz="1600" b="1" dirty="0" err="1" smtClean="0"/>
              <a:t>odel</a:t>
            </a:r>
            <a:r>
              <a:rPr lang="en-US" sz="1600" b="1" dirty="0" smtClean="0"/>
              <a:t>: </a:t>
            </a:r>
            <a:r>
              <a:rPr lang="en-US" sz="1600" dirty="0" err="1" smtClean="0"/>
              <a:t>Surv</a:t>
            </a:r>
            <a:r>
              <a:rPr lang="en-US" sz="1600" dirty="0" smtClean="0"/>
              <a:t> ~ Sex + Gift size + Bean size + </a:t>
            </a:r>
            <a:r>
              <a:rPr lang="en-US" sz="1600" dirty="0" err="1" smtClean="0"/>
              <a:t>Adullt</a:t>
            </a:r>
            <a:r>
              <a:rPr lang="en-US" sz="1600" dirty="0" smtClean="0"/>
              <a:t> body mass </a:t>
            </a:r>
            <a:endParaRPr lang="en-US" sz="1600" dirty="0"/>
          </a:p>
        </p:txBody>
      </p:sp>
      <p:sp>
        <p:nvSpPr>
          <p:cNvPr id="42" name="Prostokąt 41"/>
          <p:cNvSpPr/>
          <p:nvPr/>
        </p:nvSpPr>
        <p:spPr>
          <a:xfrm>
            <a:off x="6260234" y="549183"/>
            <a:ext cx="273703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 smtClean="0">
                <a:solidFill>
                  <a:srgbClr val="00B0F0"/>
                </a:solidFill>
              </a:rPr>
              <a:t>My new extension to </a:t>
            </a:r>
            <a:r>
              <a:rPr lang="en-US" sz="1350" i="1" dirty="0" err="1" smtClean="0">
                <a:solidFill>
                  <a:srgbClr val="00B0F0"/>
                </a:solidFill>
              </a:rPr>
              <a:t>parfm</a:t>
            </a:r>
            <a:r>
              <a:rPr lang="en-US" sz="1350" dirty="0" smtClean="0">
                <a:solidFill>
                  <a:srgbClr val="00B0F0"/>
                </a:solidFill>
              </a:rPr>
              <a:t> package</a:t>
            </a:r>
            <a:endParaRPr lang="en-US" sz="1350" dirty="0">
              <a:solidFill>
                <a:srgbClr val="00B0F0"/>
              </a:solidFill>
            </a:endParaRPr>
          </a:p>
        </p:txBody>
      </p:sp>
      <p:sp>
        <p:nvSpPr>
          <p:cNvPr id="44" name="pole tekstowe 43"/>
          <p:cNvSpPr txBox="1"/>
          <p:nvPr/>
        </p:nvSpPr>
        <p:spPr>
          <a:xfrm>
            <a:off x="109138" y="3210460"/>
            <a:ext cx="3808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smtClean="0"/>
              <a:t>New m</a:t>
            </a:r>
            <a:r>
              <a:rPr lang="en-US" sz="1600" b="1" dirty="0" err="1" smtClean="0"/>
              <a:t>odel</a:t>
            </a:r>
            <a:r>
              <a:rPr lang="pl-PL" sz="1600" b="1" dirty="0"/>
              <a:t> </a:t>
            </a:r>
            <a:r>
              <a:rPr lang="pl-PL" sz="1600" b="1" dirty="0" smtClean="0"/>
              <a:t>= </a:t>
            </a:r>
            <a:r>
              <a:rPr lang="en-US" sz="1600" b="1" dirty="0" smtClean="0"/>
              <a:t> </a:t>
            </a:r>
            <a:r>
              <a:rPr lang="pl-PL" sz="1600" dirty="0" smtClean="0"/>
              <a:t>Basic model + Sex : </a:t>
            </a:r>
            <a:r>
              <a:rPr lang="pl-PL" sz="1600" dirty="0" err="1" smtClean="0"/>
              <a:t>gift</a:t>
            </a:r>
            <a:r>
              <a:rPr lang="pl-PL" sz="1600" dirty="0" smtClean="0"/>
              <a:t> </a:t>
            </a:r>
            <a:r>
              <a:rPr lang="pl-PL" sz="1600" dirty="0" err="1" smtClean="0"/>
              <a:t>size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8427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allosobruchus maculatus (female on leaf) (cropped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39" y="0"/>
            <a:ext cx="3215853" cy="230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0/0a/Eggs_of_Callosobruchus_maculatus_on_cowpea_and_azuki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714" y="-1127"/>
            <a:ext cx="3504014" cy="220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s://upload.wikimedia.org/wikipedia/commons/b/b6/Callosobruchus_maculatus_dorsa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39" y="4446109"/>
            <a:ext cx="3215853" cy="241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Image result for callosobruchus maculatus life cycle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6"/>
          <a:stretch/>
        </p:blipFill>
        <p:spPr bwMode="auto">
          <a:xfrm rot="10800000">
            <a:off x="3207714" y="2199146"/>
            <a:ext cx="5936286" cy="465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1" r="23405" b="13267"/>
          <a:stretch/>
        </p:blipFill>
        <p:spPr bwMode="auto">
          <a:xfrm>
            <a:off x="6705070" y="0"/>
            <a:ext cx="2438930" cy="2199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39" y="2204861"/>
            <a:ext cx="3215854" cy="225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2039600" y="53340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ole tekstowe 9"/>
          <p:cNvSpPr txBox="1"/>
          <p:nvPr/>
        </p:nvSpPr>
        <p:spPr>
          <a:xfrm>
            <a:off x="-8141" y="2450349"/>
            <a:ext cx="9152141" cy="1261884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Does quantity of nutrients mediates sex specific fitness costs in </a:t>
            </a:r>
            <a:r>
              <a:rPr lang="en-US" sz="2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Callosobruchus</a:t>
            </a:r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maculatus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pPr algn="ctr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D.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Małek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M.J. Dańko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 M.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Czarnołęski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035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163" y="4904762"/>
            <a:ext cx="3747522" cy="1666885"/>
          </a:xfrm>
          <a:prstGeom prst="rect">
            <a:avLst/>
          </a:prstGeom>
        </p:spPr>
      </p:pic>
      <p:pic>
        <p:nvPicPr>
          <p:cNvPr id="11" name="Obraz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163" y="1828516"/>
            <a:ext cx="4448141" cy="1302467"/>
          </a:xfrm>
          <a:prstGeom prst="rect">
            <a:avLst/>
          </a:prstGeom>
        </p:spPr>
      </p:pic>
      <p:pic>
        <p:nvPicPr>
          <p:cNvPr id="12" name="Obraz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6162" y="3433299"/>
            <a:ext cx="4448141" cy="1118356"/>
          </a:xfrm>
          <a:prstGeom prst="rect">
            <a:avLst/>
          </a:prstGeom>
        </p:spPr>
      </p:pic>
      <p:sp>
        <p:nvSpPr>
          <p:cNvPr id="19" name="pole tekstowe 18"/>
          <p:cNvSpPr txBox="1"/>
          <p:nvPr/>
        </p:nvSpPr>
        <p:spPr>
          <a:xfrm>
            <a:off x="303889" y="5789242"/>
            <a:ext cx="35424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Non-significant terms (like bean size or adult mass) could be dropped from the model </a:t>
            </a:r>
            <a:r>
              <a:rPr lang="pl-PL" sz="1400" dirty="0" smtClean="0"/>
              <a:t>(LRT) t</a:t>
            </a:r>
            <a:r>
              <a:rPr lang="en-US" sz="1400" dirty="0" smtClean="0"/>
              <a:t>o decrease VIF (some VIFs slightly exceeded 10, not shown). </a:t>
            </a:r>
            <a:endParaRPr lang="en-US" sz="1400" dirty="0"/>
          </a:p>
        </p:txBody>
      </p:sp>
      <p:sp>
        <p:nvSpPr>
          <p:cNvPr id="27" name="pole tekstowe 26"/>
          <p:cNvSpPr txBox="1"/>
          <p:nvPr/>
        </p:nvSpPr>
        <p:spPr>
          <a:xfrm flipH="1">
            <a:off x="314928" y="2080060"/>
            <a:ext cx="2919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#1 Sequential LRT test of each of single interaction terms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30" name="pole tekstowe 29"/>
          <p:cNvSpPr txBox="1"/>
          <p:nvPr/>
        </p:nvSpPr>
        <p:spPr>
          <a:xfrm>
            <a:off x="314928" y="3598572"/>
            <a:ext cx="27008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#2 Selection of significant interaction</a:t>
            </a:r>
            <a:r>
              <a:rPr lang="pl-PL" sz="1600" b="1" dirty="0" smtClean="0">
                <a:solidFill>
                  <a:srgbClr val="FF0000"/>
                </a:solidFill>
              </a:rPr>
              <a:t>t</a:t>
            </a:r>
            <a:r>
              <a:rPr lang="en-US" sz="1600" b="1" dirty="0" smtClean="0">
                <a:solidFill>
                  <a:srgbClr val="FF0000"/>
                </a:solidFill>
              </a:rPr>
              <a:t>hat </a:t>
            </a:r>
            <a:r>
              <a:rPr lang="pl-PL" sz="1600" b="1" dirty="0" err="1" smtClean="0">
                <a:solidFill>
                  <a:srgbClr val="FF0000"/>
                </a:solidFill>
              </a:rPr>
              <a:t>that</a:t>
            </a:r>
            <a:r>
              <a:rPr lang="pl-PL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has the highest log likelihood,</a:t>
            </a:r>
            <a:r>
              <a:rPr lang="pl-PL" sz="1600" b="1" dirty="0" smtClean="0">
                <a:solidFill>
                  <a:srgbClr val="FF0000"/>
                </a:solidFill>
              </a:rPr>
              <a:t> </a:t>
            </a:r>
            <a:r>
              <a:rPr lang="pl-PL" sz="1600" b="1" dirty="0" err="1" smtClean="0">
                <a:solidFill>
                  <a:srgbClr val="FF0000"/>
                </a:solidFill>
              </a:rPr>
              <a:t>then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pl-PL" sz="1600" b="1" dirty="0" err="1" smtClean="0">
                <a:solidFill>
                  <a:srgbClr val="FF0000"/>
                </a:solidFill>
              </a:rPr>
              <a:t>proceed</a:t>
            </a:r>
            <a:r>
              <a:rPr lang="pl-PL" sz="1600" b="1" dirty="0" smtClean="0">
                <a:solidFill>
                  <a:srgbClr val="FF0000"/>
                </a:solidFill>
              </a:rPr>
              <a:t> as in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</a:rPr>
              <a:t>#1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37" name="pole tekstowe 36"/>
          <p:cNvSpPr txBox="1"/>
          <p:nvPr/>
        </p:nvSpPr>
        <p:spPr>
          <a:xfrm flipH="1">
            <a:off x="314928" y="5153429"/>
            <a:ext cx="3274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No further improvement is possible. 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38" name="pole tekstowe 37"/>
          <p:cNvSpPr txBox="1"/>
          <p:nvPr/>
        </p:nvSpPr>
        <p:spPr>
          <a:xfrm>
            <a:off x="109138" y="86716"/>
            <a:ext cx="9026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 err="1" smtClean="0"/>
              <a:t>Gift</a:t>
            </a:r>
            <a:r>
              <a:rPr lang="pl-PL" sz="2800" b="1" dirty="0" smtClean="0"/>
              <a:t> </a:t>
            </a:r>
            <a:r>
              <a:rPr lang="pl-PL" sz="2800" b="1" dirty="0" err="1" smtClean="0"/>
              <a:t>size</a:t>
            </a:r>
            <a:r>
              <a:rPr lang="pl-PL" sz="2800" b="1" dirty="0" smtClean="0"/>
              <a:t>               </a:t>
            </a:r>
            <a:r>
              <a:rPr lang="en-US" sz="2000" b="1" dirty="0" smtClean="0"/>
              <a:t>Model selection </a:t>
            </a:r>
            <a:r>
              <a:rPr lang="pl-PL" sz="2000" b="1" dirty="0" smtClean="0"/>
              <a:t>via</a:t>
            </a:r>
            <a:r>
              <a:rPr lang="en-US" sz="2000" b="1" dirty="0" smtClean="0"/>
              <a:t> Hierarchical Likelihood Ratio Test (</a:t>
            </a:r>
            <a:r>
              <a:rPr lang="en-US" sz="2000" b="1" dirty="0" err="1" smtClean="0"/>
              <a:t>hLRT</a:t>
            </a:r>
            <a:r>
              <a:rPr lang="en-US" sz="2000" b="1" dirty="0" smtClean="0"/>
              <a:t>)</a:t>
            </a:r>
            <a:endParaRPr lang="en-US" sz="2000" b="1" dirty="0"/>
          </a:p>
        </p:txBody>
      </p:sp>
      <p:sp>
        <p:nvSpPr>
          <p:cNvPr id="39" name="pole tekstowe 38"/>
          <p:cNvSpPr txBox="1"/>
          <p:nvPr/>
        </p:nvSpPr>
        <p:spPr>
          <a:xfrm>
            <a:off x="239004" y="928192"/>
            <a:ext cx="550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Model without interaction, but all main effects are present</a:t>
            </a:r>
            <a:endParaRPr lang="en-US" sz="1600" b="1" dirty="0"/>
          </a:p>
        </p:txBody>
      </p:sp>
      <p:sp>
        <p:nvSpPr>
          <p:cNvPr id="41" name="pole tekstowe 40"/>
          <p:cNvSpPr txBox="1"/>
          <p:nvPr/>
        </p:nvSpPr>
        <p:spPr>
          <a:xfrm>
            <a:off x="239003" y="1213414"/>
            <a:ext cx="6500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smtClean="0"/>
              <a:t>Basic m</a:t>
            </a:r>
            <a:r>
              <a:rPr lang="en-US" sz="1600" b="1" dirty="0" err="1" smtClean="0"/>
              <a:t>odel</a:t>
            </a:r>
            <a:r>
              <a:rPr lang="en-US" sz="1600" b="1" dirty="0" smtClean="0"/>
              <a:t>: </a:t>
            </a:r>
            <a:r>
              <a:rPr lang="en-US" sz="1600" dirty="0" err="1" smtClean="0"/>
              <a:t>Surv</a:t>
            </a:r>
            <a:r>
              <a:rPr lang="en-US" sz="1600" dirty="0" smtClean="0"/>
              <a:t> ~ Sex + Gift size + Bean size + </a:t>
            </a:r>
            <a:r>
              <a:rPr lang="en-US" sz="1600" dirty="0" err="1" smtClean="0"/>
              <a:t>Adullt</a:t>
            </a:r>
            <a:r>
              <a:rPr lang="en-US" sz="1600" dirty="0" smtClean="0"/>
              <a:t> body mass </a:t>
            </a:r>
            <a:endParaRPr lang="en-US" sz="1600" dirty="0"/>
          </a:p>
        </p:txBody>
      </p:sp>
      <p:sp>
        <p:nvSpPr>
          <p:cNvPr id="42" name="Prostokąt 41"/>
          <p:cNvSpPr/>
          <p:nvPr/>
        </p:nvSpPr>
        <p:spPr>
          <a:xfrm>
            <a:off x="6260234" y="549183"/>
            <a:ext cx="273703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 smtClean="0">
                <a:solidFill>
                  <a:srgbClr val="00B0F0"/>
                </a:solidFill>
              </a:rPr>
              <a:t>My new extension to </a:t>
            </a:r>
            <a:r>
              <a:rPr lang="en-US" sz="1350" i="1" dirty="0" err="1" smtClean="0">
                <a:solidFill>
                  <a:srgbClr val="00B0F0"/>
                </a:solidFill>
              </a:rPr>
              <a:t>parfm</a:t>
            </a:r>
            <a:r>
              <a:rPr lang="en-US" sz="1350" dirty="0" smtClean="0">
                <a:solidFill>
                  <a:srgbClr val="00B0F0"/>
                </a:solidFill>
              </a:rPr>
              <a:t> package</a:t>
            </a:r>
            <a:endParaRPr lang="en-US" sz="1350" dirty="0">
              <a:solidFill>
                <a:srgbClr val="00B0F0"/>
              </a:solidFill>
            </a:endParaRPr>
          </a:p>
        </p:txBody>
      </p:sp>
      <p:sp>
        <p:nvSpPr>
          <p:cNvPr id="13" name="pole tekstowe 12"/>
          <p:cNvSpPr txBox="1"/>
          <p:nvPr/>
        </p:nvSpPr>
        <p:spPr>
          <a:xfrm>
            <a:off x="109138" y="3210460"/>
            <a:ext cx="3808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smtClean="0"/>
              <a:t>New m</a:t>
            </a:r>
            <a:r>
              <a:rPr lang="en-US" sz="1600" b="1" dirty="0" err="1" smtClean="0"/>
              <a:t>odel</a:t>
            </a:r>
            <a:r>
              <a:rPr lang="pl-PL" sz="1600" b="1" dirty="0"/>
              <a:t> </a:t>
            </a:r>
            <a:r>
              <a:rPr lang="pl-PL" sz="1600" b="1" dirty="0" smtClean="0"/>
              <a:t>= </a:t>
            </a:r>
            <a:r>
              <a:rPr lang="en-US" sz="1600" b="1" dirty="0" smtClean="0"/>
              <a:t> </a:t>
            </a:r>
            <a:r>
              <a:rPr lang="pl-PL" sz="1600" dirty="0" smtClean="0"/>
              <a:t>Basic model + Sex : </a:t>
            </a:r>
            <a:r>
              <a:rPr lang="pl-PL" sz="1600" dirty="0" err="1" smtClean="0"/>
              <a:t>gift</a:t>
            </a:r>
            <a:r>
              <a:rPr lang="pl-PL" sz="1600" dirty="0" smtClean="0"/>
              <a:t> </a:t>
            </a:r>
            <a:r>
              <a:rPr lang="pl-PL" sz="1600" dirty="0" err="1" smtClean="0"/>
              <a:t>size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4436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1188000"/>
            <a:ext cx="8100001" cy="5400000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584200" y="414867"/>
            <a:ext cx="8055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 smtClean="0"/>
              <a:t>Effect</a:t>
            </a:r>
            <a:r>
              <a:rPr lang="pl-PL" sz="2400" b="1" dirty="0" smtClean="0"/>
              <a:t> of </a:t>
            </a:r>
            <a:r>
              <a:rPr lang="pl-PL" sz="2400" b="1" dirty="0" err="1" smtClean="0"/>
              <a:t>gift</a:t>
            </a:r>
            <a:r>
              <a:rPr lang="pl-PL" sz="2400" b="1" dirty="0" smtClean="0"/>
              <a:t> </a:t>
            </a:r>
            <a:r>
              <a:rPr lang="pl-PL" sz="2400" b="1" dirty="0" err="1" smtClean="0"/>
              <a:t>size</a:t>
            </a:r>
            <a:r>
              <a:rPr lang="pl-PL" sz="2400" b="1" dirty="0" smtClean="0"/>
              <a:t> on </a:t>
            </a:r>
            <a:r>
              <a:rPr lang="pl-PL" sz="2400" b="1" dirty="0" err="1" smtClean="0"/>
              <a:t>marginal</a:t>
            </a:r>
            <a:r>
              <a:rPr lang="pl-PL" sz="2400" b="1" dirty="0" smtClean="0"/>
              <a:t> hazard </a:t>
            </a:r>
            <a:r>
              <a:rPr lang="pl-PL" sz="2400" b="1" dirty="0" err="1" smtClean="0"/>
              <a:t>rate</a:t>
            </a:r>
            <a:r>
              <a:rPr lang="pl-PL" sz="2400" b="1" dirty="0" smtClean="0"/>
              <a:t> in </a:t>
            </a:r>
            <a:r>
              <a:rPr lang="pl-PL" sz="2400" b="1" dirty="0" err="1" smtClean="0"/>
              <a:t>males</a:t>
            </a:r>
            <a:r>
              <a:rPr lang="pl-PL" sz="2400" b="1" dirty="0" smtClean="0"/>
              <a:t> and </a:t>
            </a:r>
            <a:r>
              <a:rPr lang="pl-PL" sz="2400" b="1" dirty="0" err="1" smtClean="0"/>
              <a:t>females</a:t>
            </a:r>
            <a:endParaRPr lang="en-US" sz="2400" b="1" dirty="0"/>
          </a:p>
        </p:txBody>
      </p:sp>
      <p:sp>
        <p:nvSpPr>
          <p:cNvPr id="6" name="Prostokąt 5"/>
          <p:cNvSpPr/>
          <p:nvPr/>
        </p:nvSpPr>
        <p:spPr>
          <a:xfrm>
            <a:off x="6268700" y="876532"/>
            <a:ext cx="273703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 smtClean="0">
                <a:solidFill>
                  <a:srgbClr val="00B0F0"/>
                </a:solidFill>
              </a:rPr>
              <a:t>My new extension to </a:t>
            </a:r>
            <a:r>
              <a:rPr lang="en-US" sz="1350" i="1" dirty="0" err="1" smtClean="0">
                <a:solidFill>
                  <a:srgbClr val="00B0F0"/>
                </a:solidFill>
              </a:rPr>
              <a:t>parfm</a:t>
            </a:r>
            <a:r>
              <a:rPr lang="en-US" sz="1350" dirty="0" smtClean="0">
                <a:solidFill>
                  <a:srgbClr val="00B0F0"/>
                </a:solidFill>
              </a:rPr>
              <a:t> package</a:t>
            </a:r>
            <a:endParaRPr lang="en-US" sz="135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63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1188000"/>
            <a:ext cx="8100000" cy="5400000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584200" y="414867"/>
            <a:ext cx="8055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 smtClean="0"/>
              <a:t>Effect</a:t>
            </a:r>
            <a:r>
              <a:rPr lang="pl-PL" sz="2400" b="1" dirty="0" smtClean="0"/>
              <a:t> of </a:t>
            </a:r>
            <a:r>
              <a:rPr lang="pl-PL" sz="2400" b="1" dirty="0" err="1" smtClean="0"/>
              <a:t>gift</a:t>
            </a:r>
            <a:r>
              <a:rPr lang="pl-PL" sz="2400" b="1" dirty="0" smtClean="0"/>
              <a:t> </a:t>
            </a:r>
            <a:r>
              <a:rPr lang="pl-PL" sz="2400" b="1" dirty="0" err="1" smtClean="0"/>
              <a:t>size</a:t>
            </a:r>
            <a:r>
              <a:rPr lang="pl-PL" sz="2400" b="1" dirty="0" smtClean="0"/>
              <a:t> on </a:t>
            </a:r>
            <a:r>
              <a:rPr lang="pl-PL" sz="2400" b="1" dirty="0" err="1" smtClean="0"/>
              <a:t>marginal</a:t>
            </a:r>
            <a:r>
              <a:rPr lang="pl-PL" sz="2400" b="1" dirty="0" smtClean="0"/>
              <a:t> hazard </a:t>
            </a:r>
            <a:r>
              <a:rPr lang="pl-PL" sz="2400" b="1" dirty="0" err="1" smtClean="0"/>
              <a:t>rate</a:t>
            </a:r>
            <a:r>
              <a:rPr lang="pl-PL" sz="2400" b="1" dirty="0" smtClean="0"/>
              <a:t> in </a:t>
            </a:r>
            <a:r>
              <a:rPr lang="pl-PL" sz="2400" b="1" dirty="0" err="1" smtClean="0"/>
              <a:t>males</a:t>
            </a:r>
            <a:r>
              <a:rPr lang="pl-PL" sz="2400" b="1" dirty="0" smtClean="0"/>
              <a:t> and </a:t>
            </a:r>
            <a:r>
              <a:rPr lang="pl-PL" sz="2400" b="1" dirty="0" err="1" smtClean="0"/>
              <a:t>females</a:t>
            </a:r>
            <a:endParaRPr lang="en-US" sz="2400" b="1" dirty="0"/>
          </a:p>
        </p:txBody>
      </p:sp>
      <p:sp>
        <p:nvSpPr>
          <p:cNvPr id="6" name="Prostokąt 5"/>
          <p:cNvSpPr/>
          <p:nvPr/>
        </p:nvSpPr>
        <p:spPr>
          <a:xfrm>
            <a:off x="6268700" y="876532"/>
            <a:ext cx="273703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 smtClean="0">
                <a:solidFill>
                  <a:srgbClr val="00B0F0"/>
                </a:solidFill>
              </a:rPr>
              <a:t>My new extension to </a:t>
            </a:r>
            <a:r>
              <a:rPr lang="en-US" sz="1350" i="1" dirty="0" err="1" smtClean="0">
                <a:solidFill>
                  <a:srgbClr val="00B0F0"/>
                </a:solidFill>
              </a:rPr>
              <a:t>parfm</a:t>
            </a:r>
            <a:r>
              <a:rPr lang="en-US" sz="1350" dirty="0" smtClean="0">
                <a:solidFill>
                  <a:srgbClr val="00B0F0"/>
                </a:solidFill>
              </a:rPr>
              <a:t> package</a:t>
            </a:r>
            <a:endParaRPr lang="en-US" sz="135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35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1188000"/>
            <a:ext cx="8100000" cy="5400000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584200" y="414867"/>
            <a:ext cx="8055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 smtClean="0"/>
              <a:t>Effect</a:t>
            </a:r>
            <a:r>
              <a:rPr lang="pl-PL" sz="2400" b="1" dirty="0" smtClean="0"/>
              <a:t> of </a:t>
            </a:r>
            <a:r>
              <a:rPr lang="pl-PL" sz="2400" b="1" dirty="0" err="1" smtClean="0"/>
              <a:t>gift</a:t>
            </a:r>
            <a:r>
              <a:rPr lang="pl-PL" sz="2400" b="1" dirty="0" smtClean="0"/>
              <a:t> </a:t>
            </a:r>
            <a:r>
              <a:rPr lang="pl-PL" sz="2400" b="1" dirty="0" err="1" smtClean="0"/>
              <a:t>size</a:t>
            </a:r>
            <a:r>
              <a:rPr lang="pl-PL" sz="2400" b="1" dirty="0" smtClean="0"/>
              <a:t> on </a:t>
            </a:r>
            <a:r>
              <a:rPr lang="pl-PL" sz="2400" b="1" dirty="0" err="1" smtClean="0"/>
              <a:t>marginal</a:t>
            </a:r>
            <a:r>
              <a:rPr lang="pl-PL" sz="2400" b="1" dirty="0" smtClean="0"/>
              <a:t> hazard </a:t>
            </a:r>
            <a:r>
              <a:rPr lang="pl-PL" sz="2400" b="1" dirty="0" err="1" smtClean="0"/>
              <a:t>rate</a:t>
            </a:r>
            <a:r>
              <a:rPr lang="pl-PL" sz="2400" b="1" dirty="0" smtClean="0"/>
              <a:t> in </a:t>
            </a:r>
            <a:r>
              <a:rPr lang="pl-PL" sz="2400" b="1" dirty="0" err="1" smtClean="0"/>
              <a:t>males</a:t>
            </a:r>
            <a:r>
              <a:rPr lang="pl-PL" sz="2400" b="1" dirty="0" smtClean="0"/>
              <a:t> and </a:t>
            </a:r>
            <a:r>
              <a:rPr lang="pl-PL" sz="2400" b="1" dirty="0" err="1" smtClean="0"/>
              <a:t>females</a:t>
            </a:r>
            <a:endParaRPr lang="en-US" sz="2400" b="1" dirty="0"/>
          </a:p>
        </p:txBody>
      </p:sp>
      <p:sp>
        <p:nvSpPr>
          <p:cNvPr id="6" name="Prostokąt 5"/>
          <p:cNvSpPr/>
          <p:nvPr/>
        </p:nvSpPr>
        <p:spPr>
          <a:xfrm>
            <a:off x="6268700" y="876532"/>
            <a:ext cx="273703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 smtClean="0">
                <a:solidFill>
                  <a:srgbClr val="00B0F0"/>
                </a:solidFill>
              </a:rPr>
              <a:t>My new extension to </a:t>
            </a:r>
            <a:r>
              <a:rPr lang="en-US" sz="1350" i="1" dirty="0" err="1" smtClean="0">
                <a:solidFill>
                  <a:srgbClr val="00B0F0"/>
                </a:solidFill>
              </a:rPr>
              <a:t>parfm</a:t>
            </a:r>
            <a:r>
              <a:rPr lang="en-US" sz="1350" dirty="0" smtClean="0">
                <a:solidFill>
                  <a:srgbClr val="00B0F0"/>
                </a:solidFill>
              </a:rPr>
              <a:t> package</a:t>
            </a:r>
            <a:endParaRPr lang="en-US" sz="135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1188000"/>
            <a:ext cx="8100000" cy="5400000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584200" y="414867"/>
            <a:ext cx="8055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Ef</a:t>
            </a:r>
            <a:r>
              <a:rPr lang="pl-PL" sz="2400" b="1" dirty="0" smtClean="0"/>
              <a:t>f</a:t>
            </a:r>
            <a:r>
              <a:rPr lang="en-US" sz="2400" b="1" dirty="0" err="1" smtClean="0"/>
              <a:t>ect</a:t>
            </a:r>
            <a:r>
              <a:rPr lang="en-US" sz="2400" b="1" dirty="0" smtClean="0"/>
              <a:t> of gift size on marginal hazard rate in males and females</a:t>
            </a:r>
            <a:endParaRPr lang="en-US" sz="2400" b="1" dirty="0"/>
          </a:p>
        </p:txBody>
      </p:sp>
      <p:sp>
        <p:nvSpPr>
          <p:cNvPr id="6" name="Prostokąt 5"/>
          <p:cNvSpPr/>
          <p:nvPr/>
        </p:nvSpPr>
        <p:spPr>
          <a:xfrm>
            <a:off x="6268700" y="876532"/>
            <a:ext cx="273703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 smtClean="0">
                <a:solidFill>
                  <a:srgbClr val="00B0F0"/>
                </a:solidFill>
              </a:rPr>
              <a:t>My new extension to </a:t>
            </a:r>
            <a:r>
              <a:rPr lang="en-US" sz="1350" i="1" dirty="0" err="1" smtClean="0">
                <a:solidFill>
                  <a:srgbClr val="00B0F0"/>
                </a:solidFill>
              </a:rPr>
              <a:t>parfm</a:t>
            </a:r>
            <a:r>
              <a:rPr lang="en-US" sz="1350" dirty="0" smtClean="0">
                <a:solidFill>
                  <a:srgbClr val="00B0F0"/>
                </a:solidFill>
              </a:rPr>
              <a:t> package</a:t>
            </a:r>
            <a:endParaRPr lang="en-US" sz="135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38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/>
          <p:cNvSpPr txBox="1"/>
          <p:nvPr/>
        </p:nvSpPr>
        <p:spPr>
          <a:xfrm>
            <a:off x="315309" y="322799"/>
            <a:ext cx="700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Summary</a:t>
            </a:r>
            <a:endParaRPr lang="en-US" sz="2800" b="1" dirty="0"/>
          </a:p>
        </p:txBody>
      </p:sp>
      <p:sp>
        <p:nvSpPr>
          <p:cNvPr id="8" name="pole tekstowe 7"/>
          <p:cNvSpPr txBox="1"/>
          <p:nvPr/>
        </p:nvSpPr>
        <p:spPr>
          <a:xfrm>
            <a:off x="980440" y="846019"/>
            <a:ext cx="719328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survival costs of reproduction are more pronounced for females than for males: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non-reproducing females live longer than </a:t>
            </a:r>
            <a:r>
              <a:rPr lang="en-US" dirty="0" smtClean="0"/>
              <a:t>non-reproducing </a:t>
            </a:r>
            <a:r>
              <a:rPr lang="en-US" dirty="0" smtClean="0"/>
              <a:t>males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Reproducing females live shorter than reproducing males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Nuptial gifts increases substantially survival of the females at the costs of decreased survival of males.</a:t>
            </a:r>
          </a:p>
          <a:p>
            <a:endParaRPr lang="en-US" sz="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Bigger body mass is related to better survival in both males and females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Size</a:t>
            </a:r>
            <a:r>
              <a:rPr lang="pl-PL" dirty="0" smtClean="0"/>
              <a:t> of the</a:t>
            </a:r>
            <a:r>
              <a:rPr lang="en-US" dirty="0" smtClean="0"/>
              <a:t> bean doesn't seem to influence survival of an adult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90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spi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667" y="3556000"/>
            <a:ext cx="4683628" cy="314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le tekstowe 6"/>
          <p:cNvSpPr txBox="1"/>
          <p:nvPr/>
        </p:nvSpPr>
        <p:spPr>
          <a:xfrm>
            <a:off x="315309" y="322799"/>
            <a:ext cx="700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Summary</a:t>
            </a:r>
            <a:endParaRPr lang="en-US" sz="2800" b="1" dirty="0"/>
          </a:p>
        </p:txBody>
      </p:sp>
      <p:sp>
        <p:nvSpPr>
          <p:cNvPr id="5" name="pole tekstowe 4"/>
          <p:cNvSpPr txBox="1"/>
          <p:nvPr/>
        </p:nvSpPr>
        <p:spPr>
          <a:xfrm>
            <a:off x="980440" y="846019"/>
            <a:ext cx="719328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survival costs of reproduction are more pronounced for females than for males: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non-reproducing females live longer than </a:t>
            </a:r>
            <a:r>
              <a:rPr lang="en-US" dirty="0" smtClean="0"/>
              <a:t>non-reproducing </a:t>
            </a:r>
            <a:r>
              <a:rPr lang="en-US" dirty="0" smtClean="0"/>
              <a:t>males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Reproducing females live shorter than reproducing males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Nuptial gifts increases substantially survival of the females at the costs of decreased survival of males.</a:t>
            </a:r>
          </a:p>
          <a:p>
            <a:endParaRPr lang="en-US" sz="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Bigger body mass is related to better survival in both males and females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Size</a:t>
            </a:r>
            <a:r>
              <a:rPr lang="pl-PL" dirty="0" smtClean="0"/>
              <a:t> of the</a:t>
            </a:r>
            <a:r>
              <a:rPr lang="en-US" dirty="0" smtClean="0"/>
              <a:t> bean doesn't seem to influence survival of an adult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89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043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1109133" y="1582548"/>
            <a:ext cx="65955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Is frailty term significant? </a:t>
            </a:r>
          </a:p>
          <a:p>
            <a:r>
              <a:rPr lang="en-US" dirty="0" smtClean="0"/>
              <a:t>#1 </a:t>
            </a:r>
            <a:r>
              <a:rPr lang="en-US" dirty="0" err="1" smtClean="0"/>
              <a:t>Chisq</a:t>
            </a:r>
            <a:r>
              <a:rPr lang="en-US" dirty="0" smtClean="0"/>
              <a:t>=3.31, </a:t>
            </a:r>
            <a:r>
              <a:rPr lang="en-US" dirty="0" err="1" smtClean="0"/>
              <a:t>pval</a:t>
            </a:r>
            <a:r>
              <a:rPr lang="en-US" dirty="0" smtClean="0"/>
              <a:t>=0.0689</a:t>
            </a:r>
          </a:p>
          <a:p>
            <a:r>
              <a:rPr lang="en-US" dirty="0" smtClean="0"/>
              <a:t>#2 </a:t>
            </a:r>
            <a:r>
              <a:rPr lang="en-US" dirty="0" err="1" smtClean="0"/>
              <a:t>Chisq</a:t>
            </a:r>
            <a:r>
              <a:rPr lang="en-US" dirty="0" smtClean="0"/>
              <a:t>=2.14, </a:t>
            </a:r>
            <a:r>
              <a:rPr lang="en-US" dirty="0" err="1" smtClean="0"/>
              <a:t>pval</a:t>
            </a:r>
            <a:r>
              <a:rPr lang="en-US" dirty="0" smtClean="0"/>
              <a:t>=0.1435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264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allosobruchus maculatus (female on leaf) (cropped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39" y="0"/>
            <a:ext cx="3215853" cy="230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0/0a/Eggs_of_Callosobruchus_maculatus_on_cowpea_and_azuki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714" y="-1127"/>
            <a:ext cx="3504014" cy="220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s://upload.wikimedia.org/wikipedia/commons/b/b6/Callosobruchus_maculatus_dorsa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39" y="4446109"/>
            <a:ext cx="3215853" cy="241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Image result for callosobruchus maculatus life cycle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6"/>
          <a:stretch/>
        </p:blipFill>
        <p:spPr bwMode="auto">
          <a:xfrm rot="10800000">
            <a:off x="3207714" y="2199146"/>
            <a:ext cx="5936286" cy="465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1" r="23405" b="13267"/>
          <a:stretch/>
        </p:blipFill>
        <p:spPr bwMode="auto">
          <a:xfrm>
            <a:off x="6705070" y="0"/>
            <a:ext cx="2438930" cy="2199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39" y="2204861"/>
            <a:ext cx="3215854" cy="225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2039600" y="53340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ole tekstowe 1"/>
          <p:cNvSpPr txBox="1"/>
          <p:nvPr/>
        </p:nvSpPr>
        <p:spPr>
          <a:xfrm>
            <a:off x="3745612" y="1346380"/>
            <a:ext cx="2421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err="1" smtClean="0">
                <a:solidFill>
                  <a:schemeClr val="bg1"/>
                </a:solidFill>
              </a:rPr>
              <a:t>Laying</a:t>
            </a:r>
            <a:r>
              <a:rPr lang="pl-PL" sz="2000" b="1" dirty="0" smtClean="0">
                <a:solidFill>
                  <a:schemeClr val="bg1"/>
                </a:solidFill>
              </a:rPr>
              <a:t> </a:t>
            </a:r>
            <a:r>
              <a:rPr lang="pl-PL" sz="2000" b="1" dirty="0" err="1" smtClean="0">
                <a:solidFill>
                  <a:schemeClr val="bg1"/>
                </a:solidFill>
              </a:rPr>
              <a:t>eggs</a:t>
            </a:r>
            <a:r>
              <a:rPr lang="pl-PL" sz="2000" b="1" dirty="0" smtClean="0">
                <a:solidFill>
                  <a:schemeClr val="bg1"/>
                </a:solidFill>
              </a:rPr>
              <a:t> on </a:t>
            </a:r>
            <a:r>
              <a:rPr lang="pl-PL" sz="2000" b="1" dirty="0" err="1" smtClean="0">
                <a:solidFill>
                  <a:schemeClr val="bg1"/>
                </a:solidFill>
              </a:rPr>
              <a:t>beans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6858990" y="137849"/>
            <a:ext cx="21377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 err="1" smtClean="0">
                <a:solidFill>
                  <a:schemeClr val="bg1"/>
                </a:solidFill>
              </a:rPr>
              <a:t>Larva</a:t>
            </a:r>
            <a:r>
              <a:rPr lang="pl-PL" sz="2000" b="1" dirty="0" smtClean="0">
                <a:solidFill>
                  <a:schemeClr val="bg1"/>
                </a:solidFill>
              </a:rPr>
              <a:t> and pupa </a:t>
            </a:r>
            <a:r>
              <a:rPr lang="pl-PL" sz="2000" b="1" dirty="0" err="1" smtClean="0">
                <a:solidFill>
                  <a:schemeClr val="bg1"/>
                </a:solidFill>
              </a:rPr>
              <a:t>stages</a:t>
            </a:r>
            <a:r>
              <a:rPr lang="pl-PL" sz="2000" b="1" dirty="0" smtClean="0">
                <a:solidFill>
                  <a:schemeClr val="bg1"/>
                </a:solidFill>
              </a:rPr>
              <a:t> </a:t>
            </a:r>
            <a:r>
              <a:rPr lang="pl-PL" sz="2000" b="1" dirty="0" err="1" smtClean="0">
                <a:solidFill>
                  <a:schemeClr val="bg1"/>
                </a:solidFill>
              </a:rPr>
              <a:t>occur</a:t>
            </a:r>
            <a:endParaRPr lang="pl-PL" sz="2000" b="1" dirty="0" smtClean="0">
              <a:solidFill>
                <a:schemeClr val="bg1"/>
              </a:solidFill>
            </a:endParaRPr>
          </a:p>
          <a:p>
            <a:pPr algn="ctr"/>
            <a:r>
              <a:rPr lang="pl-PL" sz="2000" b="1" dirty="0" err="1">
                <a:solidFill>
                  <a:schemeClr val="bg1"/>
                </a:solidFill>
              </a:rPr>
              <a:t>i</a:t>
            </a:r>
            <a:r>
              <a:rPr lang="pl-PL" sz="2000" b="1" dirty="0" err="1" smtClean="0">
                <a:solidFill>
                  <a:schemeClr val="bg1"/>
                </a:solidFill>
              </a:rPr>
              <a:t>nside</a:t>
            </a:r>
            <a:r>
              <a:rPr lang="pl-PL" sz="2000" b="1" dirty="0" smtClean="0">
                <a:solidFill>
                  <a:schemeClr val="bg1"/>
                </a:solidFill>
              </a:rPr>
              <a:t> the bean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-8141" y="2450349"/>
            <a:ext cx="9152141" cy="1261884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Does quantity of nutrients mediates sex specific fitness costs in </a:t>
            </a:r>
            <a:r>
              <a:rPr lang="en-US" sz="2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Callosobruchus</a:t>
            </a:r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maculatus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pPr algn="ctr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D.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Małek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M.J. Dańko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 M.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Czarnołęski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993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128639" y="826530"/>
            <a:ext cx="57289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GB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wo sexes may pay different costs because of different reproductive biology</a:t>
            </a:r>
            <a:r>
              <a:rPr lang="pl-PL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365760" y="205864"/>
            <a:ext cx="452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err="1" smtClean="0"/>
              <a:t>Costs</a:t>
            </a:r>
            <a:r>
              <a:rPr lang="pl-PL" sz="2800" b="1" dirty="0" smtClean="0"/>
              <a:t> of </a:t>
            </a:r>
            <a:r>
              <a:rPr lang="pl-PL" sz="2800" b="1" dirty="0" err="1" smtClean="0"/>
              <a:t>reproduction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2858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128639" y="826530"/>
            <a:ext cx="5728910" cy="1579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GB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wo sexes may pay different costs because of different reproductive biology</a:t>
            </a:r>
            <a:r>
              <a:rPr lang="pl-PL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/>
              <a:t>Reproductive costs in both sexes can also influence one another, for example by a phenomenon known as </a:t>
            </a:r>
            <a:r>
              <a:rPr lang="en-GB" b="1" u="sng" dirty="0"/>
              <a:t>nuptial </a:t>
            </a:r>
            <a:r>
              <a:rPr lang="en-GB" b="1" u="sng" dirty="0" smtClean="0"/>
              <a:t>gifts</a:t>
            </a:r>
            <a:r>
              <a:rPr lang="pl-PL" dirty="0" smtClean="0"/>
              <a:t>.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365760" y="205864"/>
            <a:ext cx="452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err="1" smtClean="0"/>
              <a:t>Costs</a:t>
            </a:r>
            <a:r>
              <a:rPr lang="pl-PL" sz="2800" b="1" dirty="0" smtClean="0"/>
              <a:t> of </a:t>
            </a:r>
            <a:r>
              <a:rPr lang="pl-PL" sz="2800" b="1" dirty="0" err="1" smtClean="0"/>
              <a:t>reproduction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4921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ancing fly with nuptial gift - Empis snoddyi - ma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91" t="5719" r="28724" b="9348"/>
          <a:stretch/>
        </p:blipFill>
        <p:spPr bwMode="auto">
          <a:xfrm>
            <a:off x="1" y="4273628"/>
            <a:ext cx="2297218" cy="258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 descr="http://www.nadsdiptera.org/Doid/Empidchar/Empispai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580" y="4762557"/>
            <a:ext cx="3071729" cy="209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http://www.nature.com/nature/journal/v533/n7604/images/533440a-i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578" y="2987040"/>
            <a:ext cx="3074487" cy="1775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Dance fly (Empidid)? - Empis geneati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7" b="761"/>
          <a:stretch/>
        </p:blipFill>
        <p:spPr bwMode="auto">
          <a:xfrm>
            <a:off x="4251255" y="4273628"/>
            <a:ext cx="1816326" cy="258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rostokąt 7"/>
          <p:cNvSpPr/>
          <p:nvPr/>
        </p:nvSpPr>
        <p:spPr>
          <a:xfrm>
            <a:off x="128639" y="826530"/>
            <a:ext cx="5728910" cy="1579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l-PL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GB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wo sexes may pay different costs because of different reproductive biology</a:t>
            </a:r>
            <a:r>
              <a:rPr lang="pl-PL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/>
              <a:t>Reproductive costs in both sexes can also influence one another, for example by a phenomenon known as </a:t>
            </a:r>
            <a:r>
              <a:rPr lang="en-GB" b="1" u="sng" dirty="0"/>
              <a:t>nuptial </a:t>
            </a:r>
            <a:r>
              <a:rPr lang="en-GB" b="1" u="sng" dirty="0" smtClean="0"/>
              <a:t>gifts</a:t>
            </a:r>
            <a:r>
              <a:rPr lang="pl-PL" dirty="0" smtClean="0"/>
              <a:t>.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365760" y="205864"/>
            <a:ext cx="452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err="1" smtClean="0"/>
              <a:t>Costs</a:t>
            </a:r>
            <a:r>
              <a:rPr lang="pl-PL" sz="2800" b="1" dirty="0" smtClean="0"/>
              <a:t> of </a:t>
            </a:r>
            <a:r>
              <a:rPr lang="pl-PL" sz="2800" b="1" dirty="0" err="1" smtClean="0"/>
              <a:t>reproduction</a:t>
            </a:r>
            <a:endParaRPr lang="en-US" sz="2800" b="1" dirty="0"/>
          </a:p>
        </p:txBody>
      </p:sp>
      <p:pic>
        <p:nvPicPr>
          <p:cNvPr id="15368" name="Picture 8" descr="File:Zygaena filipendula 240503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9" t="8218" r="16794" b="9181"/>
          <a:stretch/>
        </p:blipFill>
        <p:spPr bwMode="auto">
          <a:xfrm>
            <a:off x="2297218" y="4273628"/>
            <a:ext cx="1954037" cy="258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Obraz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02"/>
          <a:stretch/>
        </p:blipFill>
        <p:spPr>
          <a:xfrm>
            <a:off x="6067578" y="518317"/>
            <a:ext cx="3071731" cy="2466287"/>
          </a:xfrm>
          <a:prstGeom prst="rect">
            <a:avLst/>
          </a:prstGeom>
        </p:spPr>
      </p:pic>
      <p:sp>
        <p:nvSpPr>
          <p:cNvPr id="11" name="pole tekstowe 10"/>
          <p:cNvSpPr txBox="1"/>
          <p:nvPr/>
        </p:nvSpPr>
        <p:spPr>
          <a:xfrm>
            <a:off x="231363" y="4371074"/>
            <a:ext cx="297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Nuptial</a:t>
            </a:r>
            <a:r>
              <a:rPr lang="pl-P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pl-PL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gifts</a:t>
            </a:r>
            <a:r>
              <a:rPr lang="pl-P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pl-PL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</a:t>
            </a:r>
            <a:r>
              <a:rPr lang="pl-P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l-PL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animals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943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4327</Words>
  <Application>Microsoft Office PowerPoint</Application>
  <PresentationFormat>Pokaz na ekranie (4:3)</PresentationFormat>
  <Paragraphs>469</Paragraphs>
  <Slides>58</Slides>
  <Notes>2</Notes>
  <HiddenSlides>0</HiddenSlides>
  <MMClips>0</MMClips>
  <ScaleCrop>false</ScaleCrop>
  <HeadingPairs>
    <vt:vector size="8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58</vt:i4>
      </vt:variant>
    </vt:vector>
  </HeadingPairs>
  <TitlesOfParts>
    <vt:vector size="65" baseType="lpstr">
      <vt:lpstr>Arial</vt:lpstr>
      <vt:lpstr>Calibri</vt:lpstr>
      <vt:lpstr>Calibri Light</vt:lpstr>
      <vt:lpstr>Times New Roman</vt:lpstr>
      <vt:lpstr>Wingdings</vt:lpstr>
      <vt:lpstr>Motyw pakietu Office</vt:lpstr>
      <vt:lpstr>Microsoft Equation 3.0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2017-01-12T10:13:07Z</dcterms:created>
  <dcterms:modified xsi:type="dcterms:W3CDTF">2017-01-17T08:00:31Z</dcterms:modified>
</cp:coreProperties>
</file>