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6"/>
  </p:notesMasterIdLst>
  <p:sldIdLst>
    <p:sldId id="285" r:id="rId2"/>
    <p:sldId id="286" r:id="rId3"/>
    <p:sldId id="323" r:id="rId4"/>
    <p:sldId id="334" r:id="rId5"/>
    <p:sldId id="307" r:id="rId6"/>
    <p:sldId id="288" r:id="rId7"/>
    <p:sldId id="333" r:id="rId8"/>
    <p:sldId id="308" r:id="rId9"/>
    <p:sldId id="309" r:id="rId10"/>
    <p:sldId id="310" r:id="rId11"/>
    <p:sldId id="265" r:id="rId12"/>
    <p:sldId id="311" r:id="rId13"/>
    <p:sldId id="278" r:id="rId14"/>
    <p:sldId id="314" r:id="rId15"/>
    <p:sldId id="261" r:id="rId16"/>
    <p:sldId id="267" r:id="rId17"/>
    <p:sldId id="290" r:id="rId18"/>
    <p:sldId id="315" r:id="rId19"/>
    <p:sldId id="291" r:id="rId20"/>
    <p:sldId id="312" r:id="rId21"/>
    <p:sldId id="313" r:id="rId22"/>
    <p:sldId id="292" r:id="rId23"/>
    <p:sldId id="331" r:id="rId24"/>
    <p:sldId id="330" r:id="rId25"/>
    <p:sldId id="329" r:id="rId26"/>
    <p:sldId id="297" r:id="rId27"/>
    <p:sldId id="327" r:id="rId28"/>
    <p:sldId id="328" r:id="rId29"/>
    <p:sldId id="332" r:id="rId30"/>
    <p:sldId id="316" r:id="rId31"/>
    <p:sldId id="300" r:id="rId32"/>
    <p:sldId id="301" r:id="rId33"/>
    <p:sldId id="302" r:id="rId34"/>
    <p:sldId id="317" r:id="rId35"/>
    <p:sldId id="276" r:id="rId36"/>
    <p:sldId id="279" r:id="rId37"/>
    <p:sldId id="299" r:id="rId38"/>
    <p:sldId id="277" r:id="rId39"/>
    <p:sldId id="322" r:id="rId40"/>
    <p:sldId id="318" r:id="rId41"/>
    <p:sldId id="319" r:id="rId42"/>
    <p:sldId id="325" r:id="rId43"/>
    <p:sldId id="320" r:id="rId44"/>
    <p:sldId id="326" r:id="rId45"/>
    <p:sldId id="284" r:id="rId46"/>
    <p:sldId id="321" r:id="rId47"/>
    <p:sldId id="280" r:id="rId48"/>
    <p:sldId id="281" r:id="rId49"/>
    <p:sldId id="282" r:id="rId50"/>
    <p:sldId id="283" r:id="rId51"/>
    <p:sldId id="274" r:id="rId52"/>
    <p:sldId id="324" r:id="rId53"/>
    <p:sldId id="335" r:id="rId54"/>
    <p:sldId id="336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40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5314" autoAdjust="0"/>
  </p:normalViewPr>
  <p:slideViewPr>
    <p:cSldViewPr snapToGrid="0">
      <p:cViewPr>
        <p:scale>
          <a:sx n="115" d="100"/>
          <a:sy n="115" d="100"/>
        </p:scale>
        <p:origin x="-144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F51A3-C361-4533-90B0-25EFBC28808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649E-DFF0-4D61-B26B-C0F554F0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7CAE-8BE5-4133-A244-56BDC9E48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7CAE-8BE5-4133-A244-56BDC9E48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188A-6470-457D-928A-18FA3F37D1C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tiff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tiff"/><Relationship Id="rId4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llosobruchus maculatus (female on leaf) (cropped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0"/>
            <a:ext cx="3215853" cy="23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0/0a/Eggs_of_Callosobruchus_maculatus_on_cowpea_and_azuk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14" y="-1127"/>
            <a:ext cx="3504014" cy="22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upload.wikimedia.org/wikipedia/commons/b/b6/Callosobruchus_maculatus_dors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4446109"/>
            <a:ext cx="3215853" cy="24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callosobruchus maculatus life cycl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6"/>
          <a:stretch/>
        </p:blipFill>
        <p:spPr bwMode="auto">
          <a:xfrm rot="10800000">
            <a:off x="3207714" y="2199146"/>
            <a:ext cx="5936286" cy="46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1" r="23405" b="13267"/>
          <a:stretch/>
        </p:blipFill>
        <p:spPr bwMode="auto">
          <a:xfrm>
            <a:off x="6705070" y="0"/>
            <a:ext cx="2438930" cy="219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2204861"/>
            <a:ext cx="3215854" cy="22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2039600" y="533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-8141" y="2450349"/>
            <a:ext cx="9152141" cy="126188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quantity of nutrients mediates sex specific fitness costs in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Callosobruchus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maculatus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Małek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M.J. Dańko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M.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Czarnołęski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3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8022" y="1518555"/>
            <a:ext cx="7886700" cy="46291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Frailty term was coined by James </a:t>
            </a:r>
            <a:r>
              <a:rPr lang="en-US" sz="2400" dirty="0" err="1" smtClean="0"/>
              <a:t>Vaupel</a:t>
            </a:r>
            <a:r>
              <a:rPr lang="en-US" sz="2400" dirty="0" smtClean="0"/>
              <a:t> (</a:t>
            </a:r>
            <a:r>
              <a:rPr lang="en-US" sz="2400" dirty="0" err="1" smtClean="0"/>
              <a:t>Vupel</a:t>
            </a:r>
            <a:r>
              <a:rPr lang="en-US" sz="2400" dirty="0" smtClean="0"/>
              <a:t> et al. 1979) and describes hidden differences in the survival chances of individuals in a population. </a:t>
            </a:r>
          </a:p>
          <a:p>
            <a:endParaRPr lang="en-US" sz="2400" dirty="0" smtClean="0"/>
          </a:p>
          <a:p>
            <a:r>
              <a:rPr lang="en-US" sz="2400" dirty="0" smtClean="0"/>
              <a:t>Frailty models: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Individual frailty models (each individual has its own frailty)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Shared frailty models are </a:t>
            </a:r>
            <a:r>
              <a:rPr lang="en-US" sz="2000" u="sng" dirty="0" smtClean="0"/>
              <a:t>random effects model </a:t>
            </a:r>
            <a:r>
              <a:rPr lang="en-US" sz="2000" dirty="0" smtClean="0"/>
              <a:t>(a group of individuals share the same hidden frailty) </a:t>
            </a:r>
          </a:p>
          <a:p>
            <a:pPr lvl="1">
              <a:buFont typeface="Calibri" panose="020F0502020204030204" pitchFamily="34" charset="0"/>
              <a:buChar char="̶"/>
            </a:pPr>
            <a:endParaRPr lang="en-US" sz="20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1269547" y="212270"/>
            <a:ext cx="63436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Frailty models </a:t>
            </a:r>
          </a:p>
          <a:p>
            <a:pPr algn="ctr"/>
            <a:r>
              <a:rPr lang="en-US" sz="2000" b="1" dirty="0" smtClean="0"/>
              <a:t>(Random effects models in survival analysis)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84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8022" y="1518555"/>
            <a:ext cx="7886700" cy="46291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Frailty term was coined by James </a:t>
            </a:r>
            <a:r>
              <a:rPr lang="en-US" sz="2400" dirty="0" err="1" smtClean="0"/>
              <a:t>Vaupel</a:t>
            </a:r>
            <a:r>
              <a:rPr lang="en-US" sz="2400" dirty="0" smtClean="0"/>
              <a:t> (</a:t>
            </a:r>
            <a:r>
              <a:rPr lang="en-US" sz="2400" dirty="0" err="1" smtClean="0"/>
              <a:t>Vupel</a:t>
            </a:r>
            <a:r>
              <a:rPr lang="en-US" sz="2400" dirty="0" smtClean="0"/>
              <a:t> et al. 1979) and describes hidden differences in the survival chances of individuals in a population. </a:t>
            </a:r>
          </a:p>
          <a:p>
            <a:endParaRPr lang="en-US" sz="2400" dirty="0" smtClean="0"/>
          </a:p>
          <a:p>
            <a:r>
              <a:rPr lang="en-US" sz="2400" dirty="0" smtClean="0"/>
              <a:t>Frailty models: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Individual frailty models (each individual has its own frailty)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Shared frailty models are </a:t>
            </a:r>
            <a:r>
              <a:rPr lang="en-US" sz="2000" u="sng" dirty="0" smtClean="0"/>
              <a:t>random effects model </a:t>
            </a:r>
            <a:r>
              <a:rPr lang="en-US" sz="2000" dirty="0" smtClean="0"/>
              <a:t>(a group of individuals share the same hidden frailty) </a:t>
            </a:r>
          </a:p>
          <a:p>
            <a:pPr lvl="1">
              <a:buFont typeface="Calibri" panose="020F0502020204030204" pitchFamily="34" charset="0"/>
              <a:buChar char="̶"/>
            </a:pPr>
            <a:endParaRPr lang="en-US" sz="2000" dirty="0" smtClean="0"/>
          </a:p>
          <a:p>
            <a:r>
              <a:rPr lang="en-US" sz="2400" dirty="0" smtClean="0"/>
              <a:t>Shared frailty models: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Covered in books, but research is still ongoing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Only partially covered in statistical packages</a:t>
            </a:r>
            <a:endParaRPr lang="en-US" sz="20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269547" y="212270"/>
            <a:ext cx="63436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Frailty models </a:t>
            </a:r>
          </a:p>
          <a:p>
            <a:pPr algn="ctr"/>
            <a:r>
              <a:rPr lang="en-US" sz="2000" b="1" dirty="0" smtClean="0"/>
              <a:t>(Random effects models in survival analysis)</a:t>
            </a:r>
            <a:endParaRPr lang="en-US" sz="2000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74" y="5049058"/>
            <a:ext cx="997632" cy="160528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49" y="5120632"/>
            <a:ext cx="1058617" cy="16052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01" y="4785352"/>
            <a:ext cx="997632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693965" y="185892"/>
            <a:ext cx="638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Proportional hazard </a:t>
            </a:r>
            <a:r>
              <a:rPr lang="pl-PL" sz="2800" b="1" dirty="0" err="1" smtClean="0"/>
              <a:t>shared</a:t>
            </a:r>
            <a:r>
              <a:rPr lang="pl-PL" sz="2800" b="1" dirty="0" smtClean="0"/>
              <a:t> </a:t>
            </a:r>
            <a:r>
              <a:rPr lang="en-US" sz="2800" b="1" dirty="0" smtClean="0"/>
              <a:t>frailty models</a:t>
            </a:r>
            <a:endParaRPr lang="en-US" sz="2800" b="1" dirty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00218"/>
              </p:ext>
            </p:extLst>
          </p:nvPr>
        </p:nvGraphicFramePr>
        <p:xfrm>
          <a:off x="767080" y="1902864"/>
          <a:ext cx="3904673" cy="51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Równanie" r:id="rId3" imgW="1904760" imgH="253800" progId="Equation.3">
                  <p:embed/>
                </p:oleObj>
              </mc:Choice>
              <mc:Fallback>
                <p:oleObj name="Równanie" r:id="rId3" imgW="1904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" y="1902864"/>
                        <a:ext cx="3904673" cy="513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Łącznik prosty ze strzałką 8"/>
          <p:cNvCxnSpPr>
            <a:stCxn id="10" idx="1"/>
          </p:cNvCxnSpPr>
          <p:nvPr/>
        </p:nvCxnSpPr>
        <p:spPr>
          <a:xfrm flipH="1">
            <a:off x="947058" y="1335748"/>
            <a:ext cx="241662" cy="64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1188720" y="1058749"/>
            <a:ext cx="2548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Conditional hazard of subject </a:t>
            </a:r>
            <a:r>
              <a:rPr lang="en-US" sz="1500" i="1" dirty="0" err="1" smtClean="0"/>
              <a:t>i</a:t>
            </a:r>
            <a:endParaRPr lang="en-US" sz="1500" i="1" dirty="0" smtClean="0"/>
          </a:p>
          <a:p>
            <a:r>
              <a:rPr lang="en-US" sz="1500" dirty="0" smtClean="0"/>
              <a:t>that belongs to the group</a:t>
            </a:r>
            <a:r>
              <a:rPr lang="en-US" sz="1500" i="1" dirty="0" smtClean="0"/>
              <a:t> g</a:t>
            </a:r>
            <a:endParaRPr lang="en-US" sz="1500" i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049001" y="2226029"/>
            <a:ext cx="33377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Vector of regression coefficients applied to a vector of observed covariates for subject </a:t>
            </a:r>
            <a:r>
              <a:rPr lang="en-US" sz="1500" i="1" dirty="0" err="1" smtClean="0"/>
              <a:t>i</a:t>
            </a:r>
            <a:r>
              <a:rPr lang="en-US" sz="1500" i="1" dirty="0" smtClean="0"/>
              <a:t> </a:t>
            </a:r>
            <a:r>
              <a:rPr lang="en-US" sz="1500" dirty="0" smtClean="0"/>
              <a:t>in group</a:t>
            </a:r>
            <a:r>
              <a:rPr lang="en-US" sz="1500" i="1" dirty="0" smtClean="0"/>
              <a:t> g</a:t>
            </a:r>
            <a:endParaRPr lang="en-US" sz="1500" i="1" dirty="0"/>
          </a:p>
        </p:txBody>
      </p:sp>
      <p:cxnSp>
        <p:nvCxnSpPr>
          <p:cNvPr id="16" name="Łącznik prosty ze strzałką 15"/>
          <p:cNvCxnSpPr>
            <a:stCxn id="15" idx="1"/>
          </p:cNvCxnSpPr>
          <p:nvPr/>
        </p:nvCxnSpPr>
        <p:spPr>
          <a:xfrm flipH="1" flipV="1">
            <a:off x="4359729" y="2318255"/>
            <a:ext cx="689272" cy="30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389832" y="2706754"/>
            <a:ext cx="2165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Frailty term in group </a:t>
            </a:r>
            <a:r>
              <a:rPr lang="en-US" sz="1500" i="1" dirty="0" smtClean="0"/>
              <a:t>g.</a:t>
            </a:r>
          </a:p>
          <a:p>
            <a:r>
              <a:rPr lang="en-US" sz="1500" dirty="0" smtClean="0"/>
              <a:t>Realization of a random variable with certain pdf</a:t>
            </a:r>
          </a:p>
          <a:p>
            <a:r>
              <a:rPr lang="en-US" sz="1500" dirty="0" smtClean="0"/>
              <a:t>(e.g. gamma distribution)</a:t>
            </a:r>
            <a:endParaRPr lang="en-US" sz="15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755545" y="2749249"/>
            <a:ext cx="1424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Baseline hazard </a:t>
            </a:r>
          </a:p>
          <a:p>
            <a:r>
              <a:rPr lang="en-US" sz="1500" dirty="0" smtClean="0"/>
              <a:t>(e.g. Weibull)</a:t>
            </a:r>
            <a:endParaRPr lang="en-US" sz="1500" dirty="0"/>
          </a:p>
        </p:txBody>
      </p:sp>
      <p:cxnSp>
        <p:nvCxnSpPr>
          <p:cNvPr id="20" name="Łącznik prosty ze strzałką 19"/>
          <p:cNvCxnSpPr>
            <a:stCxn id="18" idx="0"/>
          </p:cNvCxnSpPr>
          <p:nvPr/>
        </p:nvCxnSpPr>
        <p:spPr>
          <a:xfrm flipH="1" flipV="1">
            <a:off x="2853604" y="2351235"/>
            <a:ext cx="614226" cy="39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17" idx="0"/>
          </p:cNvCxnSpPr>
          <p:nvPr/>
        </p:nvCxnSpPr>
        <p:spPr>
          <a:xfrm flipV="1">
            <a:off x="1472627" y="2318255"/>
            <a:ext cx="846030" cy="38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693965" y="185892"/>
            <a:ext cx="638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Proportional hazard shared frailty models</a:t>
            </a:r>
            <a:endParaRPr lang="en-US" sz="2800" b="1" dirty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80836"/>
              </p:ext>
            </p:extLst>
          </p:nvPr>
        </p:nvGraphicFramePr>
        <p:xfrm>
          <a:off x="767080" y="1902864"/>
          <a:ext cx="3904673" cy="51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Równanie" r:id="rId3" imgW="1904760" imgH="253800" progId="Equation.3">
                  <p:embed/>
                </p:oleObj>
              </mc:Choice>
              <mc:Fallback>
                <p:oleObj name="Równanie" r:id="rId3" imgW="190476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" y="1902864"/>
                        <a:ext cx="3904673" cy="513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Łącznik prosty ze strzałką 8"/>
          <p:cNvCxnSpPr>
            <a:stCxn id="10" idx="1"/>
          </p:cNvCxnSpPr>
          <p:nvPr/>
        </p:nvCxnSpPr>
        <p:spPr>
          <a:xfrm flipH="1">
            <a:off x="947058" y="1335748"/>
            <a:ext cx="241662" cy="64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1188720" y="1058749"/>
            <a:ext cx="2548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Conditional hazard of subject </a:t>
            </a:r>
            <a:r>
              <a:rPr lang="en-US" sz="1500" i="1" dirty="0" err="1" smtClean="0"/>
              <a:t>i</a:t>
            </a:r>
            <a:endParaRPr lang="en-US" sz="1500" i="1" dirty="0" smtClean="0"/>
          </a:p>
          <a:p>
            <a:r>
              <a:rPr lang="en-US" sz="1500" dirty="0" smtClean="0"/>
              <a:t>that belongs to the group</a:t>
            </a:r>
            <a:r>
              <a:rPr lang="en-US" sz="1500" i="1" dirty="0" smtClean="0"/>
              <a:t> g</a:t>
            </a:r>
            <a:endParaRPr lang="en-US" sz="1500" i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049001" y="2226029"/>
            <a:ext cx="33377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Vector of regression coefficients applied to a vector of observed covariates for subject </a:t>
            </a:r>
            <a:r>
              <a:rPr lang="en-US" sz="1500" i="1" dirty="0" err="1" smtClean="0"/>
              <a:t>i</a:t>
            </a:r>
            <a:r>
              <a:rPr lang="en-US" sz="1500" i="1" dirty="0" smtClean="0"/>
              <a:t> </a:t>
            </a:r>
            <a:r>
              <a:rPr lang="en-US" sz="1500" dirty="0" smtClean="0"/>
              <a:t>in group</a:t>
            </a:r>
            <a:r>
              <a:rPr lang="en-US" sz="1500" i="1" dirty="0" smtClean="0"/>
              <a:t> g</a:t>
            </a:r>
            <a:endParaRPr lang="en-US" sz="1500" i="1" dirty="0"/>
          </a:p>
        </p:txBody>
      </p:sp>
      <p:cxnSp>
        <p:nvCxnSpPr>
          <p:cNvPr id="16" name="Łącznik prosty ze strzałką 15"/>
          <p:cNvCxnSpPr>
            <a:stCxn id="15" idx="1"/>
          </p:cNvCxnSpPr>
          <p:nvPr/>
        </p:nvCxnSpPr>
        <p:spPr>
          <a:xfrm flipH="1" flipV="1">
            <a:off x="4359729" y="2318255"/>
            <a:ext cx="689272" cy="30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389832" y="2706754"/>
            <a:ext cx="2165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Frailty term in group </a:t>
            </a:r>
            <a:r>
              <a:rPr lang="en-US" sz="1500" i="1" dirty="0" smtClean="0"/>
              <a:t>g.</a:t>
            </a:r>
          </a:p>
          <a:p>
            <a:r>
              <a:rPr lang="en-US" sz="1500" dirty="0" smtClean="0"/>
              <a:t>Realization of a random variable with certain pdf</a:t>
            </a:r>
          </a:p>
          <a:p>
            <a:r>
              <a:rPr lang="en-US" sz="1500" dirty="0" smtClean="0"/>
              <a:t>(e.g. gamma distribution)</a:t>
            </a:r>
            <a:endParaRPr lang="en-US" sz="15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755545" y="2749249"/>
            <a:ext cx="1424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Baseline hazard </a:t>
            </a:r>
          </a:p>
          <a:p>
            <a:r>
              <a:rPr lang="en-US" sz="1500" dirty="0" smtClean="0"/>
              <a:t>(e.g. Weibull)</a:t>
            </a:r>
            <a:endParaRPr lang="en-US" sz="1500" dirty="0"/>
          </a:p>
        </p:txBody>
      </p:sp>
      <p:cxnSp>
        <p:nvCxnSpPr>
          <p:cNvPr id="20" name="Łącznik prosty ze strzałką 19"/>
          <p:cNvCxnSpPr>
            <a:stCxn id="18" idx="0"/>
          </p:cNvCxnSpPr>
          <p:nvPr/>
        </p:nvCxnSpPr>
        <p:spPr>
          <a:xfrm flipH="1" flipV="1">
            <a:off x="2853604" y="2351235"/>
            <a:ext cx="614226" cy="39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17" idx="0"/>
          </p:cNvCxnSpPr>
          <p:nvPr/>
        </p:nvCxnSpPr>
        <p:spPr>
          <a:xfrm flipV="1">
            <a:off x="1472627" y="2318255"/>
            <a:ext cx="846030" cy="38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693965" y="3933554"/>
            <a:ext cx="78703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estimation procedure is based on expectation-maximization (EM) algorithm,</a:t>
            </a:r>
          </a:p>
          <a:p>
            <a:r>
              <a:rPr lang="en-US" dirty="0" smtClean="0"/>
              <a:t>which is a sequence of: </a:t>
            </a:r>
          </a:p>
          <a:p>
            <a:endParaRPr lang="en-US" sz="700" dirty="0" smtClean="0"/>
          </a:p>
          <a:p>
            <a:pPr marL="342900" indent="-342900">
              <a:buFontTx/>
              <a:buAutoNum type="alphaUcParenR"/>
            </a:pPr>
            <a:r>
              <a:rPr lang="en-US" u="sng" dirty="0" smtClean="0"/>
              <a:t>Expectation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Prediction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given the estimates of parameters of theoretical frailty distribution, baseline hazard, and regression coefficients.</a:t>
            </a:r>
          </a:p>
          <a:p>
            <a:pPr marL="342900" indent="-342900">
              <a:buAutoNum type="alphaUcParenR"/>
            </a:pPr>
            <a:r>
              <a:rPr lang="en-US" u="sng" dirty="0" smtClean="0">
                <a:sym typeface="Wingdings" panose="05000000000000000000" pitchFamily="2" charset="2"/>
              </a:rPr>
              <a:t>Maximization</a:t>
            </a:r>
            <a:r>
              <a:rPr lang="en-US" dirty="0" smtClean="0">
                <a:sym typeface="Wingdings" panose="05000000000000000000" pitchFamily="2" charset="2"/>
              </a:rPr>
              <a:t>  Use predicted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sym typeface="Wingdings" panose="05000000000000000000" pitchFamily="2" charset="2"/>
              </a:rPr>
              <a:t> to find all parameter estimates by maximization marginal log-likelihood function.</a:t>
            </a:r>
          </a:p>
          <a:p>
            <a:pPr marL="342900" indent="-342900">
              <a:buAutoNum type="alphaUcParenR"/>
            </a:pPr>
            <a:endParaRPr lang="en-US" sz="7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sequence is repeated until </a:t>
            </a:r>
            <a:r>
              <a:rPr lang="pl-PL" dirty="0" smtClean="0">
                <a:sym typeface="Wingdings" panose="05000000000000000000" pitchFamily="2" charset="2"/>
              </a:rPr>
              <a:t>the </a:t>
            </a:r>
            <a:r>
              <a:rPr lang="en-US" dirty="0" smtClean="0">
                <a:sym typeface="Wingdings" panose="05000000000000000000" pitchFamily="2" charset="2"/>
              </a:rPr>
              <a:t>convergence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 flipH="1">
            <a:off x="484316" y="5308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(categorical variables)</a:t>
            </a:r>
            <a:endParaRPr lang="en-US" sz="2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82" y="2057402"/>
            <a:ext cx="4114800" cy="27432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2" y="2057402"/>
            <a:ext cx="4114800" cy="2743200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 flipH="1">
            <a:off x="718073" y="1932025"/>
            <a:ext cx="10972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rms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 flipH="1">
            <a:off x="5237629" y="1918902"/>
            <a:ext cx="2064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MortalitySmooth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 flipH="1">
            <a:off x="484316" y="5308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(categorical variables)</a:t>
            </a:r>
            <a:endParaRPr lang="en-US" sz="2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82" y="2057402"/>
            <a:ext cx="4114800" cy="27432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2" y="2057402"/>
            <a:ext cx="4114800" cy="2743200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 flipH="1">
            <a:off x="718073" y="1932025"/>
            <a:ext cx="10972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rms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 flipH="1">
            <a:off x="5237629" y="1918902"/>
            <a:ext cx="2064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MortalitySmooth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647475" y="5207410"/>
            <a:ext cx="526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visible interaction between sex and treatment!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 flipH="1">
            <a:off x="213024" y="1441265"/>
            <a:ext cx="4389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hard to perform similar non-parametric analysis on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will use a semi-parametric approach based on Cox proportional hazard frailty model.</a:t>
            </a:r>
            <a:endParaRPr lang="en-US" sz="16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7912" y="2771922"/>
            <a:ext cx="361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</a:t>
            </a:r>
            <a:r>
              <a:rPr lang="en-US" sz="1400" dirty="0" err="1" smtClean="0"/>
              <a:t>Adullt</a:t>
            </a:r>
            <a:r>
              <a:rPr lang="en-US" sz="1400" dirty="0" smtClean="0"/>
              <a:t>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 flipH="1">
            <a:off x="484316" y="2260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(continuous variables)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3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 flipH="1">
            <a:off x="3003807" y="3312636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smtClean="0">
                <a:solidFill>
                  <a:srgbClr val="00B0F0"/>
                </a:solidFill>
              </a:rPr>
              <a:t>survival</a:t>
            </a:r>
            <a:r>
              <a:rPr lang="en-US" sz="1350" dirty="0" smtClean="0">
                <a:solidFill>
                  <a:srgbClr val="00B0F0"/>
                </a:solidFill>
              </a:rPr>
              <a:t> package*</a:t>
            </a:r>
            <a:endParaRPr lang="en-US" sz="1350" dirty="0">
              <a:solidFill>
                <a:srgbClr val="00B0F0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08" y="3576001"/>
            <a:ext cx="3328846" cy="1278188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273468" y="6060102"/>
            <a:ext cx="45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* P.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Grambsch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T.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Therneau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(1994), Proportional hazards tests and diagnostics based on weighted residuals. </a:t>
            </a:r>
            <a:r>
              <a:rPr lang="en-US" sz="9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Biometrika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9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81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515-26.</a:t>
            </a:r>
            <a:endParaRPr lang="en-US" sz="9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7912" y="2771922"/>
            <a:ext cx="361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</a:t>
            </a:r>
            <a:r>
              <a:rPr lang="en-US" sz="1400" dirty="0" err="1" smtClean="0"/>
              <a:t>Adullt</a:t>
            </a:r>
            <a:r>
              <a:rPr lang="en-US" sz="1400" dirty="0" smtClean="0"/>
              <a:t>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 flipH="1">
            <a:off x="484316" y="2260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(continuous variables)</a:t>
            </a:r>
            <a:endParaRPr lang="en-US" sz="2400" dirty="0"/>
          </a:p>
        </p:txBody>
      </p:sp>
      <p:sp>
        <p:nvSpPr>
          <p:cNvPr id="11" name="pole tekstowe 10"/>
          <p:cNvSpPr txBox="1"/>
          <p:nvPr/>
        </p:nvSpPr>
        <p:spPr>
          <a:xfrm flipH="1">
            <a:off x="213024" y="1441265"/>
            <a:ext cx="4389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hard to perform similar non-parametric analysis on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will use a semi-parametric approach based on Cox proportional hazard frailty model.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51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 flipH="1">
            <a:off x="3003807" y="3312636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smtClean="0">
                <a:solidFill>
                  <a:srgbClr val="00B0F0"/>
                </a:solidFill>
              </a:rPr>
              <a:t>survival</a:t>
            </a:r>
            <a:r>
              <a:rPr lang="en-US" sz="1350" dirty="0" smtClean="0">
                <a:solidFill>
                  <a:srgbClr val="00B0F0"/>
                </a:solidFill>
              </a:rPr>
              <a:t> package*</a:t>
            </a:r>
            <a:endParaRPr lang="en-US" sz="1350" dirty="0">
              <a:solidFill>
                <a:srgbClr val="00B0F0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70" y="1044155"/>
            <a:ext cx="3402722" cy="4536962"/>
          </a:xfrm>
          <a:prstGeom prst="rect">
            <a:avLst/>
          </a:prstGeom>
        </p:spPr>
      </p:pic>
      <p:sp>
        <p:nvSpPr>
          <p:cNvPr id="15" name="pole tekstowe 14"/>
          <p:cNvSpPr txBox="1"/>
          <p:nvPr/>
        </p:nvSpPr>
        <p:spPr>
          <a:xfrm flipH="1">
            <a:off x="5770543" y="921826"/>
            <a:ext cx="2788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/>
              <a:t>Schoenfeld</a:t>
            </a:r>
            <a:r>
              <a:rPr lang="en-US" sz="1500" b="1" dirty="0" smtClean="0"/>
              <a:t> residuals</a:t>
            </a:r>
            <a:endParaRPr lang="en-US" sz="15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8" y="3576001"/>
            <a:ext cx="3328846" cy="1278188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273468" y="6060102"/>
            <a:ext cx="45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* P.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Grambsch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T.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Therneau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(1994), Proportional hazards tests and diagnostics based on weighted residuals. </a:t>
            </a:r>
            <a:r>
              <a:rPr lang="en-US" sz="9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Biometrika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9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81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515-26.</a:t>
            </a:r>
            <a:endParaRPr lang="en-US" sz="9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7912" y="2771922"/>
            <a:ext cx="361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</a:t>
            </a:r>
            <a:r>
              <a:rPr lang="en-US" sz="1400" dirty="0" err="1" smtClean="0"/>
              <a:t>Adullt</a:t>
            </a:r>
            <a:r>
              <a:rPr lang="en-US" sz="1400" dirty="0" smtClean="0"/>
              <a:t>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 flipH="1">
            <a:off x="484316" y="2260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(continuous variables)</a:t>
            </a:r>
            <a:endParaRPr lang="en-US" sz="2400" dirty="0"/>
          </a:p>
        </p:txBody>
      </p:sp>
      <p:sp>
        <p:nvSpPr>
          <p:cNvPr id="11" name="pole tekstowe 10"/>
          <p:cNvSpPr txBox="1"/>
          <p:nvPr/>
        </p:nvSpPr>
        <p:spPr>
          <a:xfrm flipH="1">
            <a:off x="213024" y="1441265"/>
            <a:ext cx="4389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hard to perform similar non-parametric analysis on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will use a semi-parametric approach based on Cox proportional hazard frailty model.</a:t>
            </a:r>
            <a:endParaRPr lang="en-US" sz="1600" dirty="0"/>
          </a:p>
        </p:txBody>
      </p:sp>
      <p:sp>
        <p:nvSpPr>
          <p:cNvPr id="3" name="Prostokąt 2"/>
          <p:cNvSpPr/>
          <p:nvPr/>
        </p:nvSpPr>
        <p:spPr>
          <a:xfrm>
            <a:off x="5534251" y="5703446"/>
            <a:ext cx="3019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N</a:t>
            </a:r>
            <a:r>
              <a:rPr lang="en-US" sz="1600" dirty="0" smtClean="0"/>
              <a:t>o clear departures from linearity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48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 flipH="1">
            <a:off x="3003807" y="3312636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smtClean="0">
                <a:solidFill>
                  <a:srgbClr val="00B0F0"/>
                </a:solidFill>
              </a:rPr>
              <a:t>survival</a:t>
            </a:r>
            <a:r>
              <a:rPr lang="en-US" sz="1350" dirty="0" smtClean="0">
                <a:solidFill>
                  <a:srgbClr val="00B0F0"/>
                </a:solidFill>
              </a:rPr>
              <a:t> package*</a:t>
            </a:r>
            <a:endParaRPr lang="en-US" sz="1350" dirty="0">
              <a:solidFill>
                <a:srgbClr val="00B0F0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70" y="1044155"/>
            <a:ext cx="3402722" cy="4536962"/>
          </a:xfrm>
          <a:prstGeom prst="rect">
            <a:avLst/>
          </a:prstGeom>
        </p:spPr>
      </p:pic>
      <p:sp>
        <p:nvSpPr>
          <p:cNvPr id="15" name="pole tekstowe 14"/>
          <p:cNvSpPr txBox="1"/>
          <p:nvPr/>
        </p:nvSpPr>
        <p:spPr>
          <a:xfrm flipH="1">
            <a:off x="5770543" y="921826"/>
            <a:ext cx="2788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/>
              <a:t>Schoenfeld</a:t>
            </a:r>
            <a:r>
              <a:rPr lang="en-US" sz="1500" b="1" dirty="0" smtClean="0"/>
              <a:t> residuals</a:t>
            </a:r>
            <a:endParaRPr lang="en-US" sz="15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8" y="3576001"/>
            <a:ext cx="3328846" cy="1278188"/>
          </a:xfrm>
          <a:prstGeom prst="rect">
            <a:avLst/>
          </a:prstGeom>
        </p:spPr>
      </p:pic>
      <p:sp>
        <p:nvSpPr>
          <p:cNvPr id="16" name="pole tekstowe 15"/>
          <p:cNvSpPr txBox="1"/>
          <p:nvPr/>
        </p:nvSpPr>
        <p:spPr>
          <a:xfrm>
            <a:off x="661223" y="5003297"/>
            <a:ext cx="3636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Conclusion: </a:t>
            </a:r>
            <a:r>
              <a:rPr lang="en-US" sz="1350" dirty="0" smtClean="0"/>
              <a:t>PH assumptions holds (</a:t>
            </a:r>
            <a:r>
              <a:rPr lang="en-US" sz="1350" b="1" u="sng" dirty="0" smtClean="0">
                <a:solidFill>
                  <a:srgbClr val="C00000"/>
                </a:solidFill>
              </a:rPr>
              <a:t>at least for Cox model</a:t>
            </a:r>
            <a:r>
              <a:rPr lang="en-US" sz="1350" dirty="0" smtClean="0"/>
              <a:t>)</a:t>
            </a:r>
            <a:r>
              <a:rPr lang="pl-PL" sz="1350" dirty="0" smtClean="0"/>
              <a:t>. </a:t>
            </a:r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273468" y="6060102"/>
            <a:ext cx="45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* P.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Grambsch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T.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Therneau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(1994), Proportional hazards tests and diagnostics based on weighted residuals. </a:t>
            </a:r>
            <a:r>
              <a:rPr lang="en-US" sz="9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Biometrika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9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81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515-26.</a:t>
            </a:r>
            <a:endParaRPr lang="en-US" sz="9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7912" y="2771922"/>
            <a:ext cx="361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</a:t>
            </a:r>
            <a:r>
              <a:rPr lang="en-US" sz="1400" dirty="0" err="1" smtClean="0"/>
              <a:t>Adullt</a:t>
            </a:r>
            <a:r>
              <a:rPr lang="en-US" sz="1400" dirty="0" smtClean="0"/>
              <a:t>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 flipH="1">
            <a:off x="484316" y="2260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(continuous variables)</a:t>
            </a:r>
            <a:endParaRPr lang="en-US" sz="2400" dirty="0"/>
          </a:p>
        </p:txBody>
      </p:sp>
      <p:sp>
        <p:nvSpPr>
          <p:cNvPr id="11" name="pole tekstowe 10"/>
          <p:cNvSpPr txBox="1"/>
          <p:nvPr/>
        </p:nvSpPr>
        <p:spPr>
          <a:xfrm flipH="1">
            <a:off x="213024" y="1441265"/>
            <a:ext cx="4389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hard to perform similar non-parametric analysis on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will use a semi-parametric approach based on Cox proportional hazard frailty model.</a:t>
            </a:r>
            <a:endParaRPr lang="en-US" sz="1600" dirty="0"/>
          </a:p>
        </p:txBody>
      </p:sp>
      <p:sp>
        <p:nvSpPr>
          <p:cNvPr id="3" name="Prostokąt 2"/>
          <p:cNvSpPr/>
          <p:nvPr/>
        </p:nvSpPr>
        <p:spPr>
          <a:xfrm>
            <a:off x="5534251" y="5703446"/>
            <a:ext cx="3019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N</a:t>
            </a:r>
            <a:r>
              <a:rPr lang="en-US" sz="1600" dirty="0" smtClean="0"/>
              <a:t>o clear departures from linearity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68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llosobruchus maculatus (female on leaf) (cropped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0"/>
            <a:ext cx="3215853" cy="23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0/0a/Eggs_of_Callosobruchus_maculatus_on_cowpea_and_azuk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14" y="-1127"/>
            <a:ext cx="3504014" cy="22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upload.wikimedia.org/wikipedia/commons/b/b6/Callosobruchus_maculatus_dors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4446109"/>
            <a:ext cx="3215853" cy="24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callosobruchus maculatus life cycl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6"/>
          <a:stretch/>
        </p:blipFill>
        <p:spPr bwMode="auto">
          <a:xfrm rot="10800000">
            <a:off x="3207714" y="2199146"/>
            <a:ext cx="5936286" cy="46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1" r="23405" b="13267"/>
          <a:stretch/>
        </p:blipFill>
        <p:spPr bwMode="auto">
          <a:xfrm>
            <a:off x="6705070" y="0"/>
            <a:ext cx="2438930" cy="219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2204861"/>
            <a:ext cx="3215854" cy="22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2039600" y="533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/>
          <p:cNvSpPr txBox="1"/>
          <p:nvPr/>
        </p:nvSpPr>
        <p:spPr>
          <a:xfrm>
            <a:off x="3745612" y="1346380"/>
            <a:ext cx="2421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 smtClean="0">
                <a:solidFill>
                  <a:schemeClr val="bg1"/>
                </a:solidFill>
              </a:rPr>
              <a:t>Laying</a:t>
            </a:r>
            <a:r>
              <a:rPr lang="pl-PL" sz="2000" b="1" dirty="0" smtClean="0">
                <a:solidFill>
                  <a:schemeClr val="bg1"/>
                </a:solidFill>
              </a:rPr>
              <a:t> </a:t>
            </a:r>
            <a:r>
              <a:rPr lang="pl-PL" sz="2000" b="1" dirty="0" err="1" smtClean="0">
                <a:solidFill>
                  <a:schemeClr val="bg1"/>
                </a:solidFill>
              </a:rPr>
              <a:t>eggs</a:t>
            </a:r>
            <a:r>
              <a:rPr lang="pl-PL" sz="2000" b="1" dirty="0" smtClean="0">
                <a:solidFill>
                  <a:schemeClr val="bg1"/>
                </a:solidFill>
              </a:rPr>
              <a:t> on </a:t>
            </a:r>
            <a:r>
              <a:rPr lang="pl-PL" sz="2000" b="1" dirty="0" err="1" smtClean="0">
                <a:solidFill>
                  <a:schemeClr val="bg1"/>
                </a:solidFill>
              </a:rPr>
              <a:t>beans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6858990" y="137849"/>
            <a:ext cx="2137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>
                <a:solidFill>
                  <a:schemeClr val="bg1"/>
                </a:solidFill>
              </a:rPr>
              <a:t>Larva</a:t>
            </a:r>
            <a:r>
              <a:rPr lang="pl-PL" sz="2000" b="1" dirty="0" smtClean="0">
                <a:solidFill>
                  <a:schemeClr val="bg1"/>
                </a:solidFill>
              </a:rPr>
              <a:t> and pupa </a:t>
            </a:r>
            <a:r>
              <a:rPr lang="pl-PL" sz="2000" b="1" dirty="0" err="1" smtClean="0">
                <a:solidFill>
                  <a:schemeClr val="bg1"/>
                </a:solidFill>
              </a:rPr>
              <a:t>stages</a:t>
            </a:r>
            <a:r>
              <a:rPr lang="pl-PL" sz="2000" b="1" dirty="0" smtClean="0">
                <a:solidFill>
                  <a:schemeClr val="bg1"/>
                </a:solidFill>
              </a:rPr>
              <a:t> </a:t>
            </a:r>
            <a:r>
              <a:rPr lang="pl-PL" sz="2000" b="1" dirty="0" err="1" smtClean="0">
                <a:solidFill>
                  <a:schemeClr val="bg1"/>
                </a:solidFill>
              </a:rPr>
              <a:t>occur</a:t>
            </a:r>
            <a:endParaRPr lang="pl-PL" sz="2000" b="1" dirty="0" smtClean="0">
              <a:solidFill>
                <a:schemeClr val="bg1"/>
              </a:solidFill>
            </a:endParaRPr>
          </a:p>
          <a:p>
            <a:pPr algn="ctr"/>
            <a:r>
              <a:rPr lang="pl-PL" sz="2000" b="1" dirty="0" err="1">
                <a:solidFill>
                  <a:schemeClr val="bg1"/>
                </a:solidFill>
              </a:rPr>
              <a:t>i</a:t>
            </a:r>
            <a:r>
              <a:rPr lang="pl-PL" sz="2000" b="1" dirty="0" err="1" smtClean="0">
                <a:solidFill>
                  <a:schemeClr val="bg1"/>
                </a:solidFill>
              </a:rPr>
              <a:t>nside</a:t>
            </a:r>
            <a:r>
              <a:rPr lang="pl-PL" sz="2000" b="1" dirty="0" smtClean="0">
                <a:solidFill>
                  <a:schemeClr val="bg1"/>
                </a:solidFill>
              </a:rPr>
              <a:t> the bean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-8141" y="2450349"/>
            <a:ext cx="9152141" cy="126188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quantity of nutrients mediates sex specific fitness costs in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Callosobruchus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maculatus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Małek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M.J. Dańko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M.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Czarnołęski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5107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First guess about baseline hazard</a:t>
            </a:r>
            <a:endParaRPr lang="en-US" sz="2800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95336" y="1127760"/>
            <a:ext cx="7786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plots of log(-log (survivorship)) can help to guess about the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Log(-log(Survivorship)) =  log cumulative hazard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1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5107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First guess about baseline hazard</a:t>
            </a:r>
            <a:endParaRPr lang="en-US" sz="2800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95336" y="1127760"/>
            <a:ext cx="7786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plots of log(-log (survivorship)) can help to guess about the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Log(-log(Survivorship)) =  log cumulative hazard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relationship between </a:t>
            </a:r>
            <a:r>
              <a:rPr lang="en-US" dirty="0" smtClean="0">
                <a:solidFill>
                  <a:srgbClr val="C00000"/>
                </a:solidFill>
              </a:rPr>
              <a:t>log cumulative </a:t>
            </a:r>
            <a:r>
              <a:rPr lang="en-US" dirty="0" smtClean="0"/>
              <a:t>hazard and </a:t>
            </a:r>
            <a:r>
              <a:rPr lang="en-US" dirty="0" smtClean="0">
                <a:solidFill>
                  <a:srgbClr val="C00000"/>
                </a:solidFill>
              </a:rPr>
              <a:t>survival time</a:t>
            </a:r>
            <a:r>
              <a:rPr lang="en-US" dirty="0" smtClean="0"/>
              <a:t> suggests exponential distribution (</a:t>
            </a:r>
            <a:r>
              <a:rPr lang="en-US" dirty="0" smtClean="0">
                <a:solidFill>
                  <a:srgbClr val="0070C0"/>
                </a:solidFill>
              </a:rPr>
              <a:t>constant hazard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relationship between </a:t>
            </a:r>
            <a:r>
              <a:rPr lang="en-US" dirty="0" smtClean="0">
                <a:solidFill>
                  <a:srgbClr val="C00000"/>
                </a:solidFill>
              </a:rPr>
              <a:t>log cumulative </a:t>
            </a:r>
            <a:r>
              <a:rPr lang="en-US" dirty="0" smtClean="0"/>
              <a:t>hazard and </a:t>
            </a:r>
            <a:r>
              <a:rPr lang="en-US" dirty="0" smtClean="0">
                <a:solidFill>
                  <a:srgbClr val="C00000"/>
                </a:solidFill>
              </a:rPr>
              <a:t>log survival time </a:t>
            </a:r>
            <a:r>
              <a:rPr lang="en-US" dirty="0" smtClean="0"/>
              <a:t>suggests Weibull distribution (</a:t>
            </a:r>
            <a:r>
              <a:rPr lang="en-US" dirty="0" smtClean="0">
                <a:solidFill>
                  <a:srgbClr val="0070C0"/>
                </a:solidFill>
              </a:rPr>
              <a:t>Weibull hazard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2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5107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First guess about baseline hazard</a:t>
            </a:r>
            <a:endParaRPr lang="en-US" sz="2800" b="1" dirty="0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9" y="3952240"/>
            <a:ext cx="4114800" cy="2743200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495336" y="1127760"/>
            <a:ext cx="7786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plots of log(-log (survivorship)) can help to guess about the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Log(-log(Survivorship)) =  log cumulative hazard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relationship between </a:t>
            </a:r>
            <a:r>
              <a:rPr lang="en-US" dirty="0" smtClean="0">
                <a:solidFill>
                  <a:srgbClr val="C00000"/>
                </a:solidFill>
              </a:rPr>
              <a:t>log cumulative </a:t>
            </a:r>
            <a:r>
              <a:rPr lang="en-US" dirty="0" smtClean="0"/>
              <a:t>hazard and </a:t>
            </a:r>
            <a:r>
              <a:rPr lang="en-US" dirty="0" smtClean="0">
                <a:solidFill>
                  <a:srgbClr val="C00000"/>
                </a:solidFill>
              </a:rPr>
              <a:t>survival time</a:t>
            </a:r>
            <a:r>
              <a:rPr lang="en-US" dirty="0" smtClean="0"/>
              <a:t> suggests exponential distribution (</a:t>
            </a:r>
            <a:r>
              <a:rPr lang="en-US" dirty="0" smtClean="0">
                <a:solidFill>
                  <a:srgbClr val="0070C0"/>
                </a:solidFill>
              </a:rPr>
              <a:t>constant hazard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relationship between </a:t>
            </a:r>
            <a:r>
              <a:rPr lang="en-US" dirty="0" smtClean="0">
                <a:solidFill>
                  <a:srgbClr val="C00000"/>
                </a:solidFill>
              </a:rPr>
              <a:t>log cumulative </a:t>
            </a:r>
            <a:r>
              <a:rPr lang="en-US" dirty="0" smtClean="0"/>
              <a:t>hazard and </a:t>
            </a:r>
            <a:r>
              <a:rPr lang="en-US" dirty="0" smtClean="0">
                <a:solidFill>
                  <a:srgbClr val="C00000"/>
                </a:solidFill>
              </a:rPr>
              <a:t>log survival time </a:t>
            </a:r>
            <a:r>
              <a:rPr lang="en-US" dirty="0" smtClean="0"/>
              <a:t>suggests Weibull distribution (</a:t>
            </a:r>
            <a:r>
              <a:rPr lang="en-US" dirty="0" smtClean="0">
                <a:solidFill>
                  <a:srgbClr val="0070C0"/>
                </a:solidFill>
              </a:rPr>
              <a:t>Weibull hazard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5544976" y="4677509"/>
            <a:ext cx="20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Curves seems to be linear in early 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864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397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487333" y="1430867"/>
            <a:ext cx="1524000" cy="186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634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487333" y="1430867"/>
            <a:ext cx="1524000" cy="186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3114000"/>
            <a:ext cx="4114800" cy="274320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177613" y="5935961"/>
            <a:ext cx="377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FIG. Empirical vs. Theoretical Weibull distribution for </a:t>
            </a:r>
            <a:r>
              <a:rPr lang="pl-PL" sz="1350" b="1" dirty="0" err="1" smtClean="0">
                <a:solidFill>
                  <a:srgbClr val="FF0000"/>
                </a:solidFill>
              </a:rPr>
              <a:t>virgin</a:t>
            </a:r>
            <a:r>
              <a:rPr lang="pl-PL" sz="1350" b="1" dirty="0" smtClean="0">
                <a:solidFill>
                  <a:srgbClr val="FF0000"/>
                </a:solidFill>
              </a:rPr>
              <a:t> </a:t>
            </a:r>
            <a:r>
              <a:rPr lang="pl-PL" sz="1350" b="1" dirty="0" err="1" smtClean="0">
                <a:solidFill>
                  <a:srgbClr val="FF0000"/>
                </a:solidFill>
              </a:rPr>
              <a:t>females</a:t>
            </a:r>
            <a:r>
              <a:rPr lang="en-US" sz="1350" dirty="0" smtClean="0"/>
              <a:t>.</a:t>
            </a:r>
            <a:endParaRPr lang="en-US" sz="1350" dirty="0"/>
          </a:p>
        </p:txBody>
      </p:sp>
      <p:sp>
        <p:nvSpPr>
          <p:cNvPr id="28" name="pole tekstowe 27"/>
          <p:cNvSpPr txBox="1"/>
          <p:nvPr/>
        </p:nvSpPr>
        <p:spPr>
          <a:xfrm flipH="1">
            <a:off x="2733655" y="2815157"/>
            <a:ext cx="16548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fitdistrplus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487333" y="1620876"/>
            <a:ext cx="1524000" cy="186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  <p:sp>
        <p:nvSpPr>
          <p:cNvPr id="18" name="pole tekstowe 17"/>
          <p:cNvSpPr txBox="1"/>
          <p:nvPr/>
        </p:nvSpPr>
        <p:spPr>
          <a:xfrm flipH="1">
            <a:off x="2733655" y="2815157"/>
            <a:ext cx="16548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fitdistrplus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177613" y="5935961"/>
            <a:ext cx="377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FIG. Empirical vs. Theoretical Weibull distribution for </a:t>
            </a:r>
            <a:r>
              <a:rPr lang="en-US" sz="1350" b="1" dirty="0" smtClean="0">
                <a:solidFill>
                  <a:srgbClr val="FF0000"/>
                </a:solidFill>
              </a:rPr>
              <a:t>reproducing males</a:t>
            </a:r>
            <a:r>
              <a:rPr lang="en-US" sz="1350" dirty="0" smtClean="0"/>
              <a:t>.</a:t>
            </a:r>
            <a:endParaRPr lang="en-US" sz="1350" dirty="0"/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3115239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487333" y="1620876"/>
            <a:ext cx="1524000" cy="186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/>
          <p:cNvSpPr txBox="1"/>
          <p:nvPr/>
        </p:nvSpPr>
        <p:spPr>
          <a:xfrm flipH="1">
            <a:off x="2733655" y="2815157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fitdistrplus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177613" y="5935961"/>
            <a:ext cx="377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FIG. Empirical vs. Theoretical Weibull distribution for </a:t>
            </a:r>
            <a:r>
              <a:rPr lang="en-US" sz="1350" b="1" dirty="0" smtClean="0">
                <a:solidFill>
                  <a:srgbClr val="FF0000"/>
                </a:solidFill>
              </a:rPr>
              <a:t>reproducing males</a:t>
            </a:r>
            <a:r>
              <a:rPr lang="en-US" sz="1350" dirty="0" smtClean="0"/>
              <a:t>.</a:t>
            </a:r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3115239"/>
            <a:ext cx="4114800" cy="274320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46" y="5100179"/>
            <a:ext cx="4231855" cy="1167883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4652558" y="4637651"/>
            <a:ext cx="449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Adult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4647536" y="420676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selection based on AIC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00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082071" y="5790212"/>
            <a:ext cx="807929" cy="1457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/>
          <p:cNvSpPr txBox="1"/>
          <p:nvPr/>
        </p:nvSpPr>
        <p:spPr>
          <a:xfrm flipH="1">
            <a:off x="2733655" y="2815157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fitdistrplus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177613" y="5935961"/>
            <a:ext cx="377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FIG. Empirical vs. Theoretical Weibull distribution for </a:t>
            </a:r>
            <a:r>
              <a:rPr lang="en-US" sz="1350" b="1" dirty="0" smtClean="0">
                <a:solidFill>
                  <a:srgbClr val="FF0000"/>
                </a:solidFill>
              </a:rPr>
              <a:t>reproducing males</a:t>
            </a:r>
            <a:r>
              <a:rPr lang="en-US" sz="1350" dirty="0" smtClean="0"/>
              <a:t>.</a:t>
            </a:r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3115239"/>
            <a:ext cx="4114800" cy="274320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46" y="5100179"/>
            <a:ext cx="4231855" cy="1167883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4652558" y="4637651"/>
            <a:ext cx="449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Adult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4647536" y="420676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selection based on AIC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34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28639" y="826530"/>
            <a:ext cx="5728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 sexes may pay different costs because of different reproductive biology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65760" y="205864"/>
            <a:ext cx="45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 smtClean="0"/>
              <a:t>Costs</a:t>
            </a:r>
            <a:r>
              <a:rPr lang="pl-PL" sz="2800" b="1" dirty="0" smtClean="0"/>
              <a:t> of </a:t>
            </a:r>
            <a:r>
              <a:rPr lang="pl-PL" sz="2800" b="1" dirty="0" err="1" smtClean="0"/>
              <a:t>reproduction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85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74127" y="308244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model and model selection</a:t>
            </a:r>
            <a:endParaRPr lang="en-US" sz="28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4" y="1524753"/>
            <a:ext cx="3841712" cy="160301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12144" y="3336937"/>
            <a:ext cx="41301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model with included </a:t>
            </a:r>
            <a:r>
              <a:rPr lang="en-US" sz="1350" dirty="0" err="1" smtClean="0"/>
              <a:t>Sex:Treatment</a:t>
            </a:r>
            <a:r>
              <a:rPr lang="en-US" sz="1350" dirty="0" smtClean="0"/>
              <a:t> interaction. </a:t>
            </a:r>
          </a:p>
          <a:p>
            <a:r>
              <a:rPr lang="en-US" sz="1350" dirty="0" smtClean="0"/>
              <a:t>The p-values are calculated from Wald test.</a:t>
            </a:r>
          </a:p>
        </p:txBody>
      </p:sp>
      <p:sp>
        <p:nvSpPr>
          <p:cNvPr id="8" name="pole tekstowe 7"/>
          <p:cNvSpPr txBox="1"/>
          <p:nvPr/>
        </p:nvSpPr>
        <p:spPr>
          <a:xfrm flipH="1">
            <a:off x="412144" y="1052366"/>
            <a:ext cx="33301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Improved maximization part of EM algorithm of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74127" y="308244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model and model selection</a:t>
            </a:r>
            <a:endParaRPr lang="en-US" sz="28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4" y="1524753"/>
            <a:ext cx="3841712" cy="160301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12144" y="3336937"/>
            <a:ext cx="41301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model with included </a:t>
            </a:r>
            <a:r>
              <a:rPr lang="en-US" sz="1350" dirty="0" err="1" smtClean="0"/>
              <a:t>Sex:Treatment</a:t>
            </a:r>
            <a:r>
              <a:rPr lang="en-US" sz="1350" dirty="0" smtClean="0"/>
              <a:t> interaction. </a:t>
            </a:r>
          </a:p>
          <a:p>
            <a:r>
              <a:rPr lang="en-US" sz="1350" dirty="0" smtClean="0"/>
              <a:t>The p-values are calculated from Wald test.</a:t>
            </a:r>
          </a:p>
          <a:p>
            <a:endParaRPr lang="en-US" sz="1350" dirty="0" smtClean="0"/>
          </a:p>
          <a:p>
            <a:r>
              <a:rPr lang="en-US" sz="1350" dirty="0" smtClean="0"/>
              <a:t>We will perform model selection by sequentially adding single 2-way or 3-way interaction an</a:t>
            </a:r>
            <a:r>
              <a:rPr lang="pl-PL" sz="1350" dirty="0" smtClean="0"/>
              <a:t>d</a:t>
            </a:r>
            <a:r>
              <a:rPr lang="en-US" sz="1350" dirty="0" smtClean="0"/>
              <a:t> performing Likelihood ratio test.</a:t>
            </a:r>
          </a:p>
          <a:p>
            <a:endParaRPr lang="en-US" sz="1350" dirty="0" smtClean="0"/>
          </a:p>
          <a:p>
            <a:r>
              <a:rPr lang="en-US" sz="1350" dirty="0" smtClean="0"/>
              <a:t>The estimates of the basic model will be used as starting values for optimization method of more complicated models.</a:t>
            </a:r>
            <a:endParaRPr lang="en-US" sz="1350" dirty="0"/>
          </a:p>
        </p:txBody>
      </p:sp>
      <p:sp>
        <p:nvSpPr>
          <p:cNvPr id="15" name="pole tekstowe 14"/>
          <p:cNvSpPr txBox="1"/>
          <p:nvPr/>
        </p:nvSpPr>
        <p:spPr>
          <a:xfrm flipH="1">
            <a:off x="412144" y="1052366"/>
            <a:ext cx="33301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Improved maximization part of EM algorithm of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74127" y="308244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model and model selection</a:t>
            </a:r>
            <a:endParaRPr lang="en-US" sz="28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4" y="1524753"/>
            <a:ext cx="3841712" cy="160301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12144" y="3336937"/>
            <a:ext cx="41301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model with included </a:t>
            </a:r>
            <a:r>
              <a:rPr lang="en-US" sz="1350" dirty="0" err="1" smtClean="0"/>
              <a:t>Sex:Treatment</a:t>
            </a:r>
            <a:r>
              <a:rPr lang="en-US" sz="1350" dirty="0" smtClean="0"/>
              <a:t> interaction. </a:t>
            </a:r>
          </a:p>
          <a:p>
            <a:r>
              <a:rPr lang="en-US" sz="1350" dirty="0" smtClean="0"/>
              <a:t>The p-values are calculated from Wald test.</a:t>
            </a:r>
          </a:p>
          <a:p>
            <a:endParaRPr lang="en-US" sz="1350" dirty="0" smtClean="0"/>
          </a:p>
          <a:p>
            <a:r>
              <a:rPr lang="en-US" sz="1350" dirty="0" smtClean="0"/>
              <a:t>We will perform model selection by sequentially adding single 2-way or 3-way interaction an</a:t>
            </a:r>
            <a:r>
              <a:rPr lang="pl-PL" sz="1350" dirty="0" smtClean="0"/>
              <a:t>d</a:t>
            </a:r>
            <a:r>
              <a:rPr lang="en-US" sz="1350" dirty="0" smtClean="0"/>
              <a:t> performing Likelihood ratio test.</a:t>
            </a:r>
          </a:p>
          <a:p>
            <a:endParaRPr lang="en-US" sz="1350" dirty="0" smtClean="0"/>
          </a:p>
          <a:p>
            <a:r>
              <a:rPr lang="en-US" sz="1350" dirty="0" smtClean="0"/>
              <a:t>The estimates of the basic model will be used as starting values for optimization method of more complicated models.</a:t>
            </a:r>
            <a:endParaRPr lang="en-US" sz="1350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14" y="1479536"/>
            <a:ext cx="3800896" cy="1770432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6801578" y="2646177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*</a:t>
            </a:r>
            <a:endParaRPr lang="en-US" sz="135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992380" y="3171537"/>
            <a:ext cx="2097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”Negative variance” problem</a:t>
            </a:r>
            <a:endParaRPr lang="en-US" sz="1200" dirty="0"/>
          </a:p>
        </p:txBody>
      </p:sp>
      <p:sp>
        <p:nvSpPr>
          <p:cNvPr id="21" name="pole tekstowe 20"/>
          <p:cNvSpPr txBox="1"/>
          <p:nvPr/>
        </p:nvSpPr>
        <p:spPr>
          <a:xfrm flipH="1">
            <a:off x="6886360" y="1018339"/>
            <a:ext cx="22576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LRT added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4701437" y="3661428"/>
            <a:ext cx="4442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model cannot be further improved by ”sequential” LRT</a:t>
            </a:r>
            <a:endParaRPr lang="en-US" sz="1400" dirty="0"/>
          </a:p>
        </p:txBody>
      </p:sp>
      <p:sp>
        <p:nvSpPr>
          <p:cNvPr id="16" name="pole tekstowe 15"/>
          <p:cNvSpPr txBox="1"/>
          <p:nvPr/>
        </p:nvSpPr>
        <p:spPr>
          <a:xfrm flipH="1">
            <a:off x="412144" y="1052366"/>
            <a:ext cx="33301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Improved maximization part of EM algorithm of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6420578" y="245999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*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053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74127" y="308244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model and model selection</a:t>
            </a:r>
            <a:endParaRPr lang="en-US" sz="28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4" y="1524753"/>
            <a:ext cx="3841712" cy="160301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12144" y="3336937"/>
            <a:ext cx="4130132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model with included </a:t>
            </a:r>
            <a:r>
              <a:rPr lang="en-US" sz="1350" dirty="0" err="1" smtClean="0"/>
              <a:t>Sex:Treatment</a:t>
            </a:r>
            <a:r>
              <a:rPr lang="en-US" sz="1350" dirty="0" smtClean="0"/>
              <a:t> interaction. </a:t>
            </a:r>
          </a:p>
          <a:p>
            <a:r>
              <a:rPr lang="en-US" sz="1350" dirty="0" smtClean="0"/>
              <a:t>The p-values are calculated from Wald test.</a:t>
            </a:r>
          </a:p>
          <a:p>
            <a:endParaRPr lang="en-US" sz="1350" dirty="0" smtClean="0"/>
          </a:p>
          <a:p>
            <a:r>
              <a:rPr lang="en-US" sz="1350" dirty="0" smtClean="0"/>
              <a:t>We will perform model selection by sequentially adding single 2-way or 3-way interaction an</a:t>
            </a:r>
            <a:r>
              <a:rPr lang="pl-PL" sz="1350" dirty="0" smtClean="0"/>
              <a:t>d</a:t>
            </a:r>
            <a:r>
              <a:rPr lang="en-US" sz="1350" dirty="0" smtClean="0"/>
              <a:t> performing Likelihood ratio test.</a:t>
            </a:r>
          </a:p>
          <a:p>
            <a:endParaRPr lang="en-US" sz="1350" dirty="0" smtClean="0"/>
          </a:p>
          <a:p>
            <a:r>
              <a:rPr lang="en-US" sz="1350" dirty="0" smtClean="0"/>
              <a:t>The estimates of the basic model will be used as starting values for optimization method of more complicated models.</a:t>
            </a:r>
            <a:endParaRPr lang="pl-PL" sz="1350" dirty="0" smtClean="0"/>
          </a:p>
          <a:p>
            <a:endParaRPr lang="pl-PL" sz="1350" dirty="0"/>
          </a:p>
          <a:p>
            <a:r>
              <a:rPr lang="en-US" sz="1400" b="1" dirty="0" smtClean="0">
                <a:solidFill>
                  <a:srgbClr val="C00000"/>
                </a:solidFill>
              </a:rPr>
              <a:t>Variance </a:t>
            </a:r>
            <a:r>
              <a:rPr lang="en-US" sz="1400" b="1" dirty="0">
                <a:solidFill>
                  <a:srgbClr val="C00000"/>
                </a:solidFill>
              </a:rPr>
              <a:t>inflation factors (VIF) measure how much the variance of the estimated regression coefficients are inflated as compared to when the predictor variables are not linearly related.</a:t>
            </a:r>
            <a:endParaRPr lang="en-US" sz="1350" b="1" dirty="0">
              <a:solidFill>
                <a:srgbClr val="C00000"/>
              </a:solidFill>
            </a:endParaRPr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14" y="1479536"/>
            <a:ext cx="3800896" cy="1770432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6801578" y="2646177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*</a:t>
            </a:r>
            <a:endParaRPr lang="en-US" sz="135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992380" y="3171537"/>
            <a:ext cx="2097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”Negative variance” problem</a:t>
            </a:r>
            <a:endParaRPr lang="en-US" sz="12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956344" y="4487775"/>
            <a:ext cx="390331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Testing collinearity by Variance Inflation Factor (VIF)</a:t>
            </a:r>
          </a:p>
          <a:p>
            <a:r>
              <a:rPr lang="en-US" sz="1200" dirty="0" smtClean="0"/>
              <a:t>Rule of thumb: VIF&lt;10</a:t>
            </a:r>
            <a:endParaRPr lang="en-US" sz="1200" dirty="0"/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547" y="4972523"/>
            <a:ext cx="2379017" cy="1438475"/>
          </a:xfrm>
          <a:prstGeom prst="rect">
            <a:avLst/>
          </a:prstGeom>
        </p:spPr>
      </p:pic>
      <p:sp>
        <p:nvSpPr>
          <p:cNvPr id="20" name="Prostokąt 19"/>
          <p:cNvSpPr/>
          <p:nvPr/>
        </p:nvSpPr>
        <p:spPr>
          <a:xfrm>
            <a:off x="4913806" y="4167934"/>
            <a:ext cx="43180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err="1" smtClean="0">
                <a:solidFill>
                  <a:srgbClr val="00B0F0"/>
                </a:solidFill>
              </a:rPr>
              <a:t>vif</a:t>
            </a:r>
            <a:r>
              <a:rPr lang="en-US" sz="1350" dirty="0" smtClean="0">
                <a:solidFill>
                  <a:srgbClr val="00B0F0"/>
                </a:solidFill>
              </a:rPr>
              <a:t>() of </a:t>
            </a:r>
            <a:r>
              <a:rPr lang="en-US" sz="1350" i="1" dirty="0" err="1" smtClean="0">
                <a:solidFill>
                  <a:srgbClr val="00B0F0"/>
                </a:solidFill>
              </a:rPr>
              <a:t>rms</a:t>
            </a:r>
            <a:r>
              <a:rPr lang="en-US" sz="1350" dirty="0" smtClean="0">
                <a:solidFill>
                  <a:srgbClr val="00B0F0"/>
                </a:solidFill>
              </a:rPr>
              <a:t> package adopted to work with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 flipH="1">
            <a:off x="6886360" y="1018339"/>
            <a:ext cx="22576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LRT added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4701437" y="3661428"/>
            <a:ext cx="4442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model cannot be further improved by ”sequential” LRT</a:t>
            </a:r>
            <a:endParaRPr lang="en-US" sz="1400" dirty="0"/>
          </a:p>
        </p:txBody>
      </p:sp>
      <p:sp>
        <p:nvSpPr>
          <p:cNvPr id="15" name="pole tekstowe 14"/>
          <p:cNvSpPr txBox="1"/>
          <p:nvPr/>
        </p:nvSpPr>
        <p:spPr>
          <a:xfrm flipH="1">
            <a:off x="412144" y="1052366"/>
            <a:ext cx="33301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Improved maximization part of EM algorithm of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 flipH="1">
            <a:off x="459187" y="358062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Predictions of the model – marginal hazard</a:t>
            </a:r>
            <a:endParaRPr lang="en-US" sz="2800" b="1" dirty="0"/>
          </a:p>
        </p:txBody>
      </p:sp>
      <p:sp>
        <p:nvSpPr>
          <p:cNvPr id="8" name="pole tekstowe 7"/>
          <p:cNvSpPr txBox="1"/>
          <p:nvPr/>
        </p:nvSpPr>
        <p:spPr>
          <a:xfrm flipH="1">
            <a:off x="1707503" y="1128470"/>
            <a:ext cx="1500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hazard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 </a:t>
            </a:r>
            <a:endParaRPr lang="en-US" sz="1350" dirty="0"/>
          </a:p>
        </p:txBody>
      </p:sp>
      <p:sp>
        <p:nvSpPr>
          <p:cNvPr id="6" name="Prostokąt 5"/>
          <p:cNvSpPr/>
          <p:nvPr/>
        </p:nvSpPr>
        <p:spPr>
          <a:xfrm>
            <a:off x="6083672" y="977651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flipH="1">
            <a:off x="4500307" y="1384683"/>
            <a:ext cx="1807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survivorship 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</a:t>
            </a:r>
            <a:endParaRPr lang="en-US" sz="1350" dirty="0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26103"/>
              </p:ext>
            </p:extLst>
          </p:nvPr>
        </p:nvGraphicFramePr>
        <p:xfrm>
          <a:off x="947657" y="1877566"/>
          <a:ext cx="40576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Równanie" r:id="rId3" imgW="3504960" imgH="863280" progId="Equation.3">
                  <p:embed/>
                </p:oleObj>
              </mc:Choice>
              <mc:Fallback>
                <p:oleObj name="Równanie" r:id="rId3" imgW="35049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57" y="1877566"/>
                        <a:ext cx="4057650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Łącznik prosty ze strzałką 10"/>
          <p:cNvCxnSpPr>
            <a:stCxn id="9" idx="3"/>
          </p:cNvCxnSpPr>
          <p:nvPr/>
        </p:nvCxnSpPr>
        <p:spPr>
          <a:xfrm flipH="1">
            <a:off x="3713309" y="1638599"/>
            <a:ext cx="786998" cy="3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9" idx="2"/>
          </p:cNvCxnSpPr>
          <p:nvPr/>
        </p:nvCxnSpPr>
        <p:spPr>
          <a:xfrm flipH="1">
            <a:off x="4500308" y="1892514"/>
            <a:ext cx="903678" cy="7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8" idx="2"/>
          </p:cNvCxnSpPr>
          <p:nvPr/>
        </p:nvCxnSpPr>
        <p:spPr>
          <a:xfrm flipH="1">
            <a:off x="2317215" y="1636301"/>
            <a:ext cx="140691" cy="35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 flipH="1">
            <a:off x="459187" y="358062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Predictions of the model – marginal hazard</a:t>
            </a:r>
            <a:endParaRPr lang="en-US" sz="2800" b="1" dirty="0"/>
          </a:p>
        </p:txBody>
      </p:sp>
      <p:sp>
        <p:nvSpPr>
          <p:cNvPr id="8" name="pole tekstowe 7"/>
          <p:cNvSpPr txBox="1"/>
          <p:nvPr/>
        </p:nvSpPr>
        <p:spPr>
          <a:xfrm flipH="1">
            <a:off x="1707503" y="1128470"/>
            <a:ext cx="1500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hazard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 </a:t>
            </a:r>
            <a:endParaRPr lang="en-US" sz="1350" dirty="0"/>
          </a:p>
        </p:txBody>
      </p:sp>
      <p:sp>
        <p:nvSpPr>
          <p:cNvPr id="6" name="Prostokąt 5"/>
          <p:cNvSpPr/>
          <p:nvPr/>
        </p:nvSpPr>
        <p:spPr>
          <a:xfrm>
            <a:off x="6083672" y="977651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flipH="1">
            <a:off x="4500308" y="1384683"/>
            <a:ext cx="19512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survivorship 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</a:t>
            </a:r>
            <a:endParaRPr lang="en-US" sz="1350" dirty="0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88723"/>
              </p:ext>
            </p:extLst>
          </p:nvPr>
        </p:nvGraphicFramePr>
        <p:xfrm>
          <a:off x="947657" y="1877566"/>
          <a:ext cx="40576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Równanie" r:id="rId3" imgW="3504960" imgH="863280" progId="Equation.3">
                  <p:embed/>
                </p:oleObj>
              </mc:Choice>
              <mc:Fallback>
                <p:oleObj name="Równanie" r:id="rId3" imgW="3504960" imgH="863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57" y="1877566"/>
                        <a:ext cx="4057650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Łącznik prosty ze strzałką 10"/>
          <p:cNvCxnSpPr>
            <a:stCxn id="9" idx="3"/>
          </p:cNvCxnSpPr>
          <p:nvPr/>
        </p:nvCxnSpPr>
        <p:spPr>
          <a:xfrm flipH="1">
            <a:off x="3713308" y="1638599"/>
            <a:ext cx="787000" cy="3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9" idx="2"/>
          </p:cNvCxnSpPr>
          <p:nvPr/>
        </p:nvCxnSpPr>
        <p:spPr>
          <a:xfrm flipH="1">
            <a:off x="4500308" y="1892514"/>
            <a:ext cx="975646" cy="7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8" idx="2"/>
          </p:cNvCxnSpPr>
          <p:nvPr/>
        </p:nvCxnSpPr>
        <p:spPr>
          <a:xfrm flipH="1">
            <a:off x="2317215" y="1636301"/>
            <a:ext cx="140691" cy="35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988000"/>
            <a:ext cx="5486400" cy="3657600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5669016" y="3180080"/>
            <a:ext cx="2997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Marginal hazard for each sex and treatment calculated with respect to individual differences in frailty, adult body mass, and bean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/>
          <p:cNvSpPr txBox="1"/>
          <p:nvPr/>
        </p:nvSpPr>
        <p:spPr>
          <a:xfrm flipH="1">
            <a:off x="1707503" y="1128470"/>
            <a:ext cx="1500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hazard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 </a:t>
            </a:r>
            <a:endParaRPr lang="en-US" sz="1350" dirty="0"/>
          </a:p>
        </p:txBody>
      </p:sp>
      <p:sp>
        <p:nvSpPr>
          <p:cNvPr id="6" name="Prostokąt 5"/>
          <p:cNvSpPr/>
          <p:nvPr/>
        </p:nvSpPr>
        <p:spPr>
          <a:xfrm>
            <a:off x="6083672" y="977651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flipH="1">
            <a:off x="4500307" y="1384683"/>
            <a:ext cx="18745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survivorship 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</a:t>
            </a:r>
            <a:endParaRPr lang="en-US" sz="1350" dirty="0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38855"/>
              </p:ext>
            </p:extLst>
          </p:nvPr>
        </p:nvGraphicFramePr>
        <p:xfrm>
          <a:off x="947657" y="1877566"/>
          <a:ext cx="40576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Równanie" r:id="rId3" imgW="3504960" imgH="863280" progId="Equation.3">
                  <p:embed/>
                </p:oleObj>
              </mc:Choice>
              <mc:Fallback>
                <p:oleObj name="Równanie" r:id="rId3" imgW="35049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57" y="1877566"/>
                        <a:ext cx="4057650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Łącznik prosty ze strzałką 10"/>
          <p:cNvCxnSpPr>
            <a:stCxn id="9" idx="3"/>
          </p:cNvCxnSpPr>
          <p:nvPr/>
        </p:nvCxnSpPr>
        <p:spPr>
          <a:xfrm flipH="1">
            <a:off x="3713309" y="1638599"/>
            <a:ext cx="786998" cy="3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9" idx="2"/>
          </p:cNvCxnSpPr>
          <p:nvPr/>
        </p:nvCxnSpPr>
        <p:spPr>
          <a:xfrm flipH="1">
            <a:off x="4500309" y="1892514"/>
            <a:ext cx="937276" cy="7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8" idx="2"/>
          </p:cNvCxnSpPr>
          <p:nvPr/>
        </p:nvCxnSpPr>
        <p:spPr>
          <a:xfrm flipH="1">
            <a:off x="2317215" y="1636301"/>
            <a:ext cx="140691" cy="35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az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988000"/>
            <a:ext cx="5486400" cy="36576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669016" y="3180080"/>
            <a:ext cx="2997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Marginal hazard as a function of adult body mass calculated with respect to individual differences in frailty, sex, treatment, and bean size</a:t>
            </a:r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 flipH="1">
            <a:off x="459187" y="358062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Predictions of the model – marginal hazard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55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15309" y="322799"/>
            <a:ext cx="700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Analyzing model fit by Martingale residuals</a:t>
            </a:r>
            <a:endParaRPr lang="en-US" sz="2800" b="1" dirty="0"/>
          </a:p>
        </p:txBody>
      </p:sp>
      <p:graphicFrame>
        <p:nvGraphicFramePr>
          <p:cNvPr id="11" name="Obi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60764"/>
              </p:ext>
            </p:extLst>
          </p:nvPr>
        </p:nvGraphicFramePr>
        <p:xfrm>
          <a:off x="869950" y="1497920"/>
          <a:ext cx="409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Równanie" r:id="rId3" imgW="2565360" imgH="253800" progId="Equation.3">
                  <p:embed/>
                </p:oleObj>
              </mc:Choice>
              <mc:Fallback>
                <p:oleObj name="Równanie" r:id="rId3" imgW="2565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97920"/>
                        <a:ext cx="4095750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604740" y="2062089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indicator (0=censoring, 1=death)</a:t>
            </a:r>
            <a:endParaRPr lang="en-US" sz="14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2727434" y="2198876"/>
            <a:ext cx="333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Estimated cumulative </a:t>
            </a:r>
          </a:p>
          <a:p>
            <a:r>
              <a:rPr lang="en-US" sz="1400" dirty="0" smtClean="0"/>
              <a:t>baseline hazard </a:t>
            </a:r>
            <a:endParaRPr lang="en-US" sz="140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728036" y="1141434"/>
            <a:ext cx="279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Follow-up (event) time of subject </a:t>
            </a:r>
            <a:r>
              <a:rPr lang="en-US" sz="1400" i="1" dirty="0" err="1" smtClean="0"/>
              <a:t>i</a:t>
            </a:r>
            <a:endParaRPr lang="en-US" sz="14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285765" y="1777931"/>
            <a:ext cx="333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Estimated coefficients applied to observed covariate for subject </a:t>
            </a:r>
            <a:r>
              <a:rPr lang="en-US" sz="1400" i="1" dirty="0" err="1" smtClean="0"/>
              <a:t>i</a:t>
            </a:r>
            <a:endParaRPr lang="en-US" sz="1400" i="1" dirty="0"/>
          </a:p>
        </p:txBody>
      </p:sp>
      <p:cxnSp>
        <p:nvCxnSpPr>
          <p:cNvPr id="17" name="Łącznik prosty ze strzałką 16"/>
          <p:cNvCxnSpPr>
            <a:stCxn id="14" idx="1"/>
          </p:cNvCxnSpPr>
          <p:nvPr/>
        </p:nvCxnSpPr>
        <p:spPr>
          <a:xfrm flipH="1">
            <a:off x="2481944" y="1295323"/>
            <a:ext cx="24609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>
            <a:stCxn id="15" idx="1"/>
          </p:cNvCxnSpPr>
          <p:nvPr/>
        </p:nvCxnSpPr>
        <p:spPr>
          <a:xfrm flipH="1" flipV="1">
            <a:off x="4596493" y="1870156"/>
            <a:ext cx="689272" cy="16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>
            <a:stCxn id="13" idx="1"/>
          </p:cNvCxnSpPr>
          <p:nvPr/>
        </p:nvCxnSpPr>
        <p:spPr>
          <a:xfrm flipH="1" flipV="1">
            <a:off x="2171700" y="1833203"/>
            <a:ext cx="555734" cy="6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12" idx="0"/>
          </p:cNvCxnSpPr>
          <p:nvPr/>
        </p:nvCxnSpPr>
        <p:spPr>
          <a:xfrm flipH="1" flipV="1">
            <a:off x="1449442" y="1810963"/>
            <a:ext cx="155423" cy="25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869950" y="4645479"/>
            <a:ext cx="6388100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rostokąt 35"/>
          <p:cNvSpPr/>
          <p:nvPr/>
        </p:nvSpPr>
        <p:spPr>
          <a:xfrm>
            <a:off x="5952459" y="840748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cxnSp>
        <p:nvCxnSpPr>
          <p:cNvPr id="3" name="Łącznik prosty ze strzałką 2"/>
          <p:cNvCxnSpPr/>
          <p:nvPr/>
        </p:nvCxnSpPr>
        <p:spPr>
          <a:xfrm>
            <a:off x="1676400" y="1219200"/>
            <a:ext cx="223520" cy="38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501031" y="936034"/>
            <a:ext cx="279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Frailty of subject </a:t>
            </a:r>
            <a:r>
              <a:rPr lang="en-US" sz="1400" i="1" dirty="0" err="1" smtClean="0"/>
              <a:t>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20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15309" y="322799"/>
            <a:ext cx="700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Analyzing model fit by Martingale residuals</a:t>
            </a:r>
            <a:endParaRPr lang="en-US" sz="2800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26" y="2966259"/>
            <a:ext cx="5629423" cy="3752948"/>
          </a:xfrm>
          <a:prstGeom prst="rect">
            <a:avLst/>
          </a:prstGeom>
        </p:spPr>
      </p:pic>
      <p:graphicFrame>
        <p:nvGraphicFramePr>
          <p:cNvPr id="11" name="Obi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176447"/>
              </p:ext>
            </p:extLst>
          </p:nvPr>
        </p:nvGraphicFramePr>
        <p:xfrm>
          <a:off x="869950" y="1497920"/>
          <a:ext cx="409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Równanie" r:id="rId4" imgW="2565360" imgH="253800" progId="Equation.3">
                  <p:embed/>
                </p:oleObj>
              </mc:Choice>
              <mc:Fallback>
                <p:oleObj name="Równanie" r:id="rId4" imgW="256536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97920"/>
                        <a:ext cx="4095750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604740" y="2062089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indicator (0=censoring, 1=death)</a:t>
            </a:r>
            <a:endParaRPr lang="en-US" sz="14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2727434" y="2198876"/>
            <a:ext cx="333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Estimated cumulative </a:t>
            </a:r>
          </a:p>
          <a:p>
            <a:r>
              <a:rPr lang="en-US" sz="1400" dirty="0" smtClean="0"/>
              <a:t>baseline hazard </a:t>
            </a:r>
            <a:endParaRPr lang="en-US" sz="140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728036" y="1141434"/>
            <a:ext cx="279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Follow-up (event) time of subject </a:t>
            </a:r>
            <a:r>
              <a:rPr lang="en-US" sz="1400" i="1" dirty="0" err="1" smtClean="0"/>
              <a:t>i</a:t>
            </a:r>
            <a:endParaRPr lang="en-US" sz="14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285765" y="1777931"/>
            <a:ext cx="333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Estimated coefficients applied to observed covariate for subject </a:t>
            </a:r>
            <a:r>
              <a:rPr lang="en-US" sz="1400" i="1" dirty="0" err="1" smtClean="0"/>
              <a:t>i</a:t>
            </a:r>
            <a:endParaRPr lang="en-US" sz="1400" i="1" dirty="0"/>
          </a:p>
        </p:txBody>
      </p:sp>
      <p:cxnSp>
        <p:nvCxnSpPr>
          <p:cNvPr id="17" name="Łącznik prosty ze strzałką 16"/>
          <p:cNvCxnSpPr>
            <a:stCxn id="14" idx="1"/>
          </p:cNvCxnSpPr>
          <p:nvPr/>
        </p:nvCxnSpPr>
        <p:spPr>
          <a:xfrm flipH="1">
            <a:off x="2481944" y="1295323"/>
            <a:ext cx="24609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>
            <a:stCxn id="15" idx="1"/>
          </p:cNvCxnSpPr>
          <p:nvPr/>
        </p:nvCxnSpPr>
        <p:spPr>
          <a:xfrm flipH="1" flipV="1">
            <a:off x="4596493" y="1870156"/>
            <a:ext cx="689272" cy="16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>
            <a:stCxn id="13" idx="1"/>
          </p:cNvCxnSpPr>
          <p:nvPr/>
        </p:nvCxnSpPr>
        <p:spPr>
          <a:xfrm flipH="1" flipV="1">
            <a:off x="2171700" y="1833203"/>
            <a:ext cx="555734" cy="6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12" idx="0"/>
          </p:cNvCxnSpPr>
          <p:nvPr/>
        </p:nvCxnSpPr>
        <p:spPr>
          <a:xfrm flipH="1" flipV="1">
            <a:off x="1449442" y="1810963"/>
            <a:ext cx="155423" cy="25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869950" y="4645479"/>
            <a:ext cx="6388100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rostokąt 32"/>
          <p:cNvSpPr/>
          <p:nvPr/>
        </p:nvSpPr>
        <p:spPr>
          <a:xfrm>
            <a:off x="932875" y="6595968"/>
            <a:ext cx="6388100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2171700" y="6442079"/>
            <a:ext cx="152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Adult body mass</a:t>
            </a:r>
            <a:endParaRPr lang="en-US" sz="14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5226880" y="6451864"/>
            <a:ext cx="91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Bean size</a:t>
            </a:r>
            <a:endParaRPr lang="en-US" sz="1400" dirty="0"/>
          </a:p>
        </p:txBody>
      </p:sp>
      <p:cxnSp>
        <p:nvCxnSpPr>
          <p:cNvPr id="37" name="Łącznik prosty ze strzałką 36"/>
          <p:cNvCxnSpPr/>
          <p:nvPr/>
        </p:nvCxnSpPr>
        <p:spPr>
          <a:xfrm>
            <a:off x="1676400" y="1219200"/>
            <a:ext cx="223520" cy="38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501031" y="936034"/>
            <a:ext cx="279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Frailty of subject </a:t>
            </a:r>
            <a:r>
              <a:rPr lang="en-US" sz="1400" i="1" dirty="0" err="1" smtClean="0"/>
              <a:t>i</a:t>
            </a:r>
            <a:endParaRPr lang="en-US" sz="1400" dirty="0"/>
          </a:p>
        </p:txBody>
      </p:sp>
      <p:sp>
        <p:nvSpPr>
          <p:cNvPr id="39" name="Prostokąt 38"/>
          <p:cNvSpPr/>
          <p:nvPr/>
        </p:nvSpPr>
        <p:spPr>
          <a:xfrm>
            <a:off x="5952459" y="840748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1794005" y="408449"/>
            <a:ext cx="5855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Modeling the effect of nuptial gift size</a:t>
            </a:r>
            <a:endParaRPr lang="en-US" sz="2000" b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789336" y="1107261"/>
            <a:ext cx="749106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Only reproducing animals are relevant </a:t>
            </a:r>
          </a:p>
          <a:p>
            <a:endParaRPr lang="en-US" sz="900" dirty="0" smtClean="0"/>
          </a:p>
          <a:p>
            <a:r>
              <a:rPr lang="en-US" sz="2000" dirty="0" smtClean="0"/>
              <a:t>Model will include new set of independent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Gift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Bean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Adult body mass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106836" y="3367862"/>
            <a:ext cx="643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model: </a:t>
            </a:r>
            <a:r>
              <a:rPr lang="en-US" dirty="0" err="1" smtClean="0"/>
              <a:t>Surv</a:t>
            </a:r>
            <a:r>
              <a:rPr lang="en-US" dirty="0" smtClean="0"/>
              <a:t> ~ Sex + Gift size + Bean size + Adult body mass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28639" y="826530"/>
            <a:ext cx="5728910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 sexes may pay different costs because of different reproductive biology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Reproductive costs in both sexes can also influence one another, for example by a phenomenon known as </a:t>
            </a:r>
            <a:r>
              <a:rPr lang="en-GB" b="1" u="sng" dirty="0"/>
              <a:t>nuptial </a:t>
            </a:r>
            <a:r>
              <a:rPr lang="en-GB" b="1" u="sng" dirty="0" smtClean="0"/>
              <a:t>gifts</a:t>
            </a:r>
            <a:r>
              <a:rPr lang="pl-PL" dirty="0" smtClean="0"/>
              <a:t>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65760" y="205864"/>
            <a:ext cx="45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 smtClean="0"/>
              <a:t>Costs</a:t>
            </a:r>
            <a:r>
              <a:rPr lang="pl-PL" sz="2800" b="1" dirty="0" smtClean="0"/>
              <a:t> of </a:t>
            </a:r>
            <a:r>
              <a:rPr lang="pl-PL" sz="2800" b="1" dirty="0" err="1" smtClean="0"/>
              <a:t>reproduction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9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1794005" y="408449"/>
            <a:ext cx="5855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Modeling the effect of nuptial gift size</a:t>
            </a:r>
            <a:endParaRPr lang="en-US" sz="2000" b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789336" y="1107261"/>
            <a:ext cx="7491064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Only reproducing animals are relevant </a:t>
            </a:r>
          </a:p>
          <a:p>
            <a:endParaRPr lang="en-US" sz="900" dirty="0" smtClean="0"/>
          </a:p>
          <a:p>
            <a:r>
              <a:rPr lang="en-US" sz="2000" dirty="0" smtClean="0"/>
              <a:t>Model will include new set of independent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Gift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Bean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Adult body mass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is hard to guess about interactions as we cannot easily plot them.</a:t>
            </a:r>
          </a:p>
          <a:p>
            <a:endParaRPr lang="en-US" sz="600" dirty="0" smtClean="0"/>
          </a:p>
          <a:p>
            <a:r>
              <a:rPr lang="en-US" sz="2000" dirty="0" smtClean="0"/>
              <a:t>We cannot include all → Building too complicated models can: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Greatly increase VIF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Can lead to lack of convergence in EM algorithm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Make computations extremely long</a:t>
            </a:r>
          </a:p>
          <a:p>
            <a:pPr marL="285750" indent="-285750">
              <a:buFontTx/>
              <a:buChar char="-"/>
            </a:pPr>
            <a:endParaRPr lang="en-US" sz="600" dirty="0" smtClean="0"/>
          </a:p>
          <a:p>
            <a:r>
              <a:rPr lang="en-US" sz="2000" dirty="0" smtClean="0"/>
              <a:t>From the same reasons: exhaustive model selection (e.g. AIC) </a:t>
            </a:r>
            <a:r>
              <a:rPr lang="pl-PL" sz="2000" dirty="0" err="1" smtClean="0"/>
              <a:t>would</a:t>
            </a:r>
            <a:r>
              <a:rPr lang="en-US" sz="2000" dirty="0" smtClean="0"/>
              <a:t> </a:t>
            </a:r>
            <a:r>
              <a:rPr lang="pl-PL" sz="2000" dirty="0" smtClean="0"/>
              <a:t>be </a:t>
            </a:r>
            <a:r>
              <a:rPr lang="en-US" sz="2000" dirty="0" smtClean="0"/>
              <a:t>ineffective</a:t>
            </a:r>
            <a:r>
              <a:rPr lang="pl-PL" sz="2000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106836" y="3367862"/>
            <a:ext cx="643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model: </a:t>
            </a:r>
            <a:r>
              <a:rPr lang="en-US" dirty="0" err="1" smtClean="0"/>
              <a:t>Surv</a:t>
            </a:r>
            <a:r>
              <a:rPr lang="en-US" dirty="0" smtClean="0"/>
              <a:t> ~ Sex + Gift size + Bean size + Adult body mass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6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16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62" y="3433299"/>
            <a:ext cx="4448141" cy="1118356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68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62" y="3433299"/>
            <a:ext cx="4448141" cy="1118356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7" name="pole tekstowe 36"/>
          <p:cNvSpPr txBox="1"/>
          <p:nvPr/>
        </p:nvSpPr>
        <p:spPr>
          <a:xfrm flipH="1">
            <a:off x="314928" y="5331458"/>
            <a:ext cx="32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No further improvement is possible.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44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4904762"/>
            <a:ext cx="3747522" cy="166688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162" y="3433299"/>
            <a:ext cx="4448141" cy="1118356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7" name="pole tekstowe 36"/>
          <p:cNvSpPr txBox="1"/>
          <p:nvPr/>
        </p:nvSpPr>
        <p:spPr>
          <a:xfrm flipH="1">
            <a:off x="314928" y="5331458"/>
            <a:ext cx="32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No further improvement is possible.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44" name="pole tekstowe 43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42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4904762"/>
            <a:ext cx="3747522" cy="166688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162" y="3433299"/>
            <a:ext cx="4448141" cy="1118356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303889" y="5789242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</a:t>
            </a:r>
            <a:r>
              <a:rPr lang="pl-PL" sz="1400" dirty="0" smtClean="0"/>
              <a:t>(LRT) t</a:t>
            </a:r>
            <a:r>
              <a:rPr lang="en-US" sz="1400" dirty="0" smtClean="0"/>
              <a:t>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7" name="pole tekstowe 36"/>
          <p:cNvSpPr txBox="1"/>
          <p:nvPr/>
        </p:nvSpPr>
        <p:spPr>
          <a:xfrm flipH="1">
            <a:off x="314928" y="5153429"/>
            <a:ext cx="32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No further improvement is possible.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43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188000"/>
            <a:ext cx="8100001" cy="5400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84200" y="414867"/>
            <a:ext cx="80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/>
              <a:t>Effect</a:t>
            </a:r>
            <a:r>
              <a:rPr lang="pl-PL" sz="2400" b="1" dirty="0" smtClean="0"/>
              <a:t> of </a:t>
            </a:r>
            <a:r>
              <a:rPr lang="pl-PL" sz="2400" b="1" dirty="0" err="1" smtClean="0"/>
              <a:t>gift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size</a:t>
            </a:r>
            <a:r>
              <a:rPr lang="pl-PL" sz="2400" b="1" dirty="0" smtClean="0"/>
              <a:t> on </a:t>
            </a:r>
            <a:r>
              <a:rPr lang="pl-PL" sz="2400" b="1" dirty="0" err="1" smtClean="0"/>
              <a:t>marginal</a:t>
            </a:r>
            <a:r>
              <a:rPr lang="pl-PL" sz="2400" b="1" dirty="0" smtClean="0"/>
              <a:t> hazard </a:t>
            </a:r>
            <a:r>
              <a:rPr lang="pl-PL" sz="2400" b="1" dirty="0" err="1" smtClean="0"/>
              <a:t>rate</a:t>
            </a:r>
            <a:r>
              <a:rPr lang="pl-PL" sz="2400" b="1" dirty="0" smtClean="0"/>
              <a:t> in </a:t>
            </a:r>
            <a:r>
              <a:rPr lang="pl-PL" sz="2400" b="1" dirty="0" err="1" smtClean="0"/>
              <a:t>males</a:t>
            </a:r>
            <a:r>
              <a:rPr lang="pl-PL" sz="2400" b="1" dirty="0" smtClean="0"/>
              <a:t> and </a:t>
            </a:r>
            <a:r>
              <a:rPr lang="pl-PL" sz="2400" b="1" dirty="0" err="1" smtClean="0"/>
              <a:t>females</a:t>
            </a:r>
            <a:endParaRPr lang="en-US" sz="2400" b="1" dirty="0"/>
          </a:p>
        </p:txBody>
      </p:sp>
      <p:sp>
        <p:nvSpPr>
          <p:cNvPr id="6" name="Prostokąt 5"/>
          <p:cNvSpPr/>
          <p:nvPr/>
        </p:nvSpPr>
        <p:spPr>
          <a:xfrm>
            <a:off x="6268700" y="876532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188000"/>
            <a:ext cx="8100000" cy="5400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84200" y="414867"/>
            <a:ext cx="80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/>
              <a:t>Effect</a:t>
            </a:r>
            <a:r>
              <a:rPr lang="pl-PL" sz="2400" b="1" dirty="0" smtClean="0"/>
              <a:t> of </a:t>
            </a:r>
            <a:r>
              <a:rPr lang="pl-PL" sz="2400" b="1" dirty="0" err="1" smtClean="0"/>
              <a:t>gift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size</a:t>
            </a:r>
            <a:r>
              <a:rPr lang="pl-PL" sz="2400" b="1" dirty="0" smtClean="0"/>
              <a:t> on </a:t>
            </a:r>
            <a:r>
              <a:rPr lang="pl-PL" sz="2400" b="1" dirty="0" err="1" smtClean="0"/>
              <a:t>marginal</a:t>
            </a:r>
            <a:r>
              <a:rPr lang="pl-PL" sz="2400" b="1" dirty="0" smtClean="0"/>
              <a:t> hazard </a:t>
            </a:r>
            <a:r>
              <a:rPr lang="pl-PL" sz="2400" b="1" dirty="0" err="1" smtClean="0"/>
              <a:t>rate</a:t>
            </a:r>
            <a:r>
              <a:rPr lang="pl-PL" sz="2400" b="1" dirty="0" smtClean="0"/>
              <a:t> in </a:t>
            </a:r>
            <a:r>
              <a:rPr lang="pl-PL" sz="2400" b="1" dirty="0" err="1" smtClean="0"/>
              <a:t>males</a:t>
            </a:r>
            <a:r>
              <a:rPr lang="pl-PL" sz="2400" b="1" dirty="0" smtClean="0"/>
              <a:t> and </a:t>
            </a:r>
            <a:r>
              <a:rPr lang="pl-PL" sz="2400" b="1" dirty="0" err="1" smtClean="0"/>
              <a:t>females</a:t>
            </a:r>
            <a:endParaRPr lang="en-US" sz="2400" b="1" dirty="0"/>
          </a:p>
        </p:txBody>
      </p:sp>
      <p:sp>
        <p:nvSpPr>
          <p:cNvPr id="6" name="Prostokąt 5"/>
          <p:cNvSpPr/>
          <p:nvPr/>
        </p:nvSpPr>
        <p:spPr>
          <a:xfrm>
            <a:off x="6268700" y="876532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188000"/>
            <a:ext cx="8100000" cy="5400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84200" y="414867"/>
            <a:ext cx="80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/>
              <a:t>Effect</a:t>
            </a:r>
            <a:r>
              <a:rPr lang="pl-PL" sz="2400" b="1" dirty="0" smtClean="0"/>
              <a:t> of </a:t>
            </a:r>
            <a:r>
              <a:rPr lang="pl-PL" sz="2400" b="1" dirty="0" err="1" smtClean="0"/>
              <a:t>gift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size</a:t>
            </a:r>
            <a:r>
              <a:rPr lang="pl-PL" sz="2400" b="1" dirty="0" smtClean="0"/>
              <a:t> on </a:t>
            </a:r>
            <a:r>
              <a:rPr lang="pl-PL" sz="2400" b="1" dirty="0" err="1" smtClean="0"/>
              <a:t>marginal</a:t>
            </a:r>
            <a:r>
              <a:rPr lang="pl-PL" sz="2400" b="1" dirty="0" smtClean="0"/>
              <a:t> hazard </a:t>
            </a:r>
            <a:r>
              <a:rPr lang="pl-PL" sz="2400" b="1" dirty="0" err="1" smtClean="0"/>
              <a:t>rate</a:t>
            </a:r>
            <a:r>
              <a:rPr lang="pl-PL" sz="2400" b="1" dirty="0" smtClean="0"/>
              <a:t> in </a:t>
            </a:r>
            <a:r>
              <a:rPr lang="pl-PL" sz="2400" b="1" dirty="0" err="1" smtClean="0"/>
              <a:t>males</a:t>
            </a:r>
            <a:r>
              <a:rPr lang="pl-PL" sz="2400" b="1" dirty="0" smtClean="0"/>
              <a:t> and </a:t>
            </a:r>
            <a:r>
              <a:rPr lang="pl-PL" sz="2400" b="1" dirty="0" err="1" smtClean="0"/>
              <a:t>females</a:t>
            </a:r>
            <a:endParaRPr lang="en-US" sz="2400" b="1" dirty="0"/>
          </a:p>
        </p:txBody>
      </p:sp>
      <p:sp>
        <p:nvSpPr>
          <p:cNvPr id="6" name="Prostokąt 5"/>
          <p:cNvSpPr/>
          <p:nvPr/>
        </p:nvSpPr>
        <p:spPr>
          <a:xfrm>
            <a:off x="6268700" y="876532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ncing fly with nuptial gift - Empis snoddyi - ma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1" t="5719" r="28724" b="9348"/>
          <a:stretch/>
        </p:blipFill>
        <p:spPr bwMode="auto">
          <a:xfrm>
            <a:off x="1" y="4273628"/>
            <a:ext cx="2297218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www.nadsdiptera.org/Doid/Empidchar/Empisp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80" y="4762557"/>
            <a:ext cx="3071729" cy="20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nature.com/nature/journal/v533/n7604/images/533440a-i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78" y="2987040"/>
            <a:ext cx="3074487" cy="177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Dance fly (Empidid)? - Empis geneati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7" b="761"/>
          <a:stretch/>
        </p:blipFill>
        <p:spPr bwMode="auto">
          <a:xfrm>
            <a:off x="4251255" y="4273628"/>
            <a:ext cx="1816326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rostokąt 7"/>
          <p:cNvSpPr/>
          <p:nvPr/>
        </p:nvSpPr>
        <p:spPr>
          <a:xfrm>
            <a:off x="128639" y="826530"/>
            <a:ext cx="5728910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 sexes may pay different costs because of different reproductive biology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Reproductive costs in both sexes can also influence one another, for example by a phenomenon known as </a:t>
            </a:r>
            <a:r>
              <a:rPr lang="en-GB" b="1" u="sng" dirty="0"/>
              <a:t>nuptial </a:t>
            </a:r>
            <a:r>
              <a:rPr lang="en-GB" b="1" u="sng" dirty="0" smtClean="0"/>
              <a:t>gifts</a:t>
            </a:r>
            <a:r>
              <a:rPr lang="pl-PL" dirty="0" smtClean="0"/>
              <a:t>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65760" y="205864"/>
            <a:ext cx="45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 smtClean="0"/>
              <a:t>Costs</a:t>
            </a:r>
            <a:r>
              <a:rPr lang="pl-PL" sz="2800" b="1" dirty="0" smtClean="0"/>
              <a:t> of </a:t>
            </a:r>
            <a:r>
              <a:rPr lang="pl-PL" sz="2800" b="1" dirty="0" err="1" smtClean="0"/>
              <a:t>reproduction</a:t>
            </a:r>
            <a:endParaRPr lang="en-US" sz="2800" b="1" dirty="0"/>
          </a:p>
        </p:txBody>
      </p:sp>
      <p:pic>
        <p:nvPicPr>
          <p:cNvPr id="15368" name="Picture 8" descr="File:Zygaena filipendula 240503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9" t="8218" r="16794" b="9181"/>
          <a:stretch/>
        </p:blipFill>
        <p:spPr bwMode="auto">
          <a:xfrm>
            <a:off x="2297218" y="4273628"/>
            <a:ext cx="1954037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02"/>
          <a:stretch/>
        </p:blipFill>
        <p:spPr>
          <a:xfrm>
            <a:off x="6067578" y="518317"/>
            <a:ext cx="3071731" cy="2466287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231363" y="4371074"/>
            <a:ext cx="29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Nuptial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gifts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4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188000"/>
            <a:ext cx="8100000" cy="5400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84200" y="414867"/>
            <a:ext cx="80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Ef</a:t>
            </a:r>
            <a:r>
              <a:rPr lang="pl-PL" sz="2400" b="1" dirty="0" smtClean="0"/>
              <a:t>f</a:t>
            </a:r>
            <a:r>
              <a:rPr lang="en-US" sz="2400" b="1" dirty="0" err="1" smtClean="0"/>
              <a:t>ect</a:t>
            </a:r>
            <a:r>
              <a:rPr lang="en-US" sz="2400" b="1" dirty="0" smtClean="0"/>
              <a:t> of gift size on marginal hazard rate in males and females</a:t>
            </a:r>
            <a:endParaRPr lang="en-US" sz="2400" b="1" dirty="0"/>
          </a:p>
        </p:txBody>
      </p:sp>
      <p:sp>
        <p:nvSpPr>
          <p:cNvPr id="6" name="Prostokąt 5"/>
          <p:cNvSpPr/>
          <p:nvPr/>
        </p:nvSpPr>
        <p:spPr>
          <a:xfrm>
            <a:off x="6268700" y="876532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315309" y="322799"/>
            <a:ext cx="700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Summary</a:t>
            </a:r>
            <a:endParaRPr lang="en-US" sz="28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980440" y="846019"/>
            <a:ext cx="71932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survival costs of reproduction are more pronounced for females than for males: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non-reproducing females live longer than non-reproducing males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Reproducing females live shorter than reproducing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Nuptial gifts increases substantially survival of the females at the costs of decreased survival of males.</a:t>
            </a:r>
          </a:p>
          <a:p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Bigger body mass is related to better survival in both males and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Size</a:t>
            </a:r>
            <a:r>
              <a:rPr lang="pl-PL" dirty="0" smtClean="0"/>
              <a:t> of the</a:t>
            </a:r>
            <a:r>
              <a:rPr lang="en-US" dirty="0" smtClean="0"/>
              <a:t> bean doesn't seem to influence survival of an adult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p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67" y="3556000"/>
            <a:ext cx="4683628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315309" y="322799"/>
            <a:ext cx="700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Summary</a:t>
            </a:r>
            <a:endParaRPr lang="en-US" sz="28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980440" y="846019"/>
            <a:ext cx="71932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survival costs of reproduction are more pronounced for females than for males: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non-reproducing females live longer than non-reproducing males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Reproducing females live shorter than reproducing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Nuptial gifts increases substantially survival of the females at the costs of decreased survival of males.</a:t>
            </a:r>
          </a:p>
          <a:p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Bigger body mass is related to better survival in both males and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Size</a:t>
            </a:r>
            <a:r>
              <a:rPr lang="pl-PL" dirty="0" smtClean="0"/>
              <a:t> of the</a:t>
            </a:r>
            <a:r>
              <a:rPr lang="en-US" dirty="0" smtClean="0"/>
              <a:t> bean doesn't seem to influence survival of an adult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4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109133" y="1582548"/>
            <a:ext cx="6595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frailty term significant? </a:t>
            </a:r>
          </a:p>
          <a:p>
            <a:r>
              <a:rPr lang="en-US" dirty="0" smtClean="0"/>
              <a:t>#1 </a:t>
            </a:r>
            <a:r>
              <a:rPr lang="en-US" dirty="0" err="1" smtClean="0"/>
              <a:t>Chisq</a:t>
            </a:r>
            <a:r>
              <a:rPr lang="en-US" dirty="0" smtClean="0"/>
              <a:t>=3.31, </a:t>
            </a:r>
            <a:r>
              <a:rPr lang="en-US" dirty="0" err="1" smtClean="0"/>
              <a:t>pval</a:t>
            </a:r>
            <a:r>
              <a:rPr lang="en-US" dirty="0" smtClean="0"/>
              <a:t>=0.0689</a:t>
            </a:r>
          </a:p>
          <a:p>
            <a:r>
              <a:rPr lang="en-US" dirty="0" smtClean="0"/>
              <a:t>#2 </a:t>
            </a:r>
            <a:r>
              <a:rPr lang="en-US" dirty="0" err="1" smtClean="0"/>
              <a:t>Chisq</a:t>
            </a:r>
            <a:r>
              <a:rPr lang="en-US" dirty="0" smtClean="0"/>
              <a:t>=2.14, </a:t>
            </a:r>
            <a:r>
              <a:rPr lang="en-US" dirty="0" err="1" smtClean="0"/>
              <a:t>pval</a:t>
            </a:r>
            <a:r>
              <a:rPr lang="en-US" dirty="0" smtClean="0"/>
              <a:t>=0.1435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ncing fly with nuptial gift - Empis snoddyi - ma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1" t="5719" r="28724" b="9348"/>
          <a:stretch/>
        </p:blipFill>
        <p:spPr bwMode="auto">
          <a:xfrm>
            <a:off x="1" y="4273628"/>
            <a:ext cx="2297218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www.nadsdiptera.org/Doid/Empidchar/Empisp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80" y="4762557"/>
            <a:ext cx="3071729" cy="20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nature.com/nature/journal/v533/n7604/images/533440a-i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78" y="2987040"/>
            <a:ext cx="3074487" cy="177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Dance fly (Empidid)? - Empis geneati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7" b="761"/>
          <a:stretch/>
        </p:blipFill>
        <p:spPr bwMode="auto">
          <a:xfrm>
            <a:off x="4251255" y="4273628"/>
            <a:ext cx="1816326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rostokąt 7"/>
          <p:cNvSpPr/>
          <p:nvPr/>
        </p:nvSpPr>
        <p:spPr>
          <a:xfrm>
            <a:off x="128639" y="826530"/>
            <a:ext cx="5728910" cy="279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 sexes may pay different costs because of different reproductive biology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Reproductive costs in both sexes can also influence one another, for example by a phenomenon known as </a:t>
            </a:r>
            <a:r>
              <a:rPr lang="en-GB" b="1" u="sng" dirty="0"/>
              <a:t>nuptial </a:t>
            </a:r>
            <a:r>
              <a:rPr lang="en-GB" b="1" u="sng" dirty="0" smtClean="0"/>
              <a:t>gifts</a:t>
            </a:r>
            <a:r>
              <a:rPr lang="pl-PL" dirty="0"/>
              <a:t>.</a:t>
            </a:r>
            <a:endParaRPr lang="pl-PL" dirty="0" smtClean="0"/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An endogenous gift </a:t>
            </a:r>
            <a:r>
              <a:rPr lang="en-GB" dirty="0" smtClean="0"/>
              <a:t>should </a:t>
            </a:r>
            <a:r>
              <a:rPr lang="en-GB" dirty="0"/>
              <a:t>be especially costly </a:t>
            </a:r>
            <a:r>
              <a:rPr lang="pl-PL" dirty="0" smtClean="0"/>
              <a:t>to a donor </a:t>
            </a:r>
            <a:r>
              <a:rPr lang="pl-PL" dirty="0" err="1" smtClean="0"/>
              <a:t>because</a:t>
            </a:r>
            <a:r>
              <a:rPr lang="pl-PL" dirty="0" smtClean="0"/>
              <a:t> a</a:t>
            </a:r>
            <a:r>
              <a:rPr lang="en-GB" dirty="0" err="1" smtClean="0"/>
              <a:t>dult</a:t>
            </a:r>
            <a:r>
              <a:rPr lang="en-GB" dirty="0" smtClean="0"/>
              <a:t> </a:t>
            </a:r>
            <a:r>
              <a:rPr lang="en-GB" dirty="0"/>
              <a:t>individuals </a:t>
            </a:r>
            <a:r>
              <a:rPr lang="pl-PL" dirty="0" smtClean="0"/>
              <a:t>of </a:t>
            </a:r>
            <a:r>
              <a:rPr lang="en-US" i="1" dirty="0" err="1" smtClean="0"/>
              <a:t>Callosobruchus</a:t>
            </a:r>
            <a:r>
              <a:rPr lang="en-US" i="1" dirty="0" smtClean="0"/>
              <a:t> </a:t>
            </a:r>
            <a:r>
              <a:rPr lang="en-US" i="1" dirty="0" err="1" smtClean="0"/>
              <a:t>maculatus</a:t>
            </a:r>
            <a:r>
              <a:rPr lang="en-US" i="1" dirty="0" smtClean="0"/>
              <a:t> </a:t>
            </a:r>
            <a:r>
              <a:rPr lang="en-GB" dirty="0" smtClean="0"/>
              <a:t>in </a:t>
            </a:r>
            <a:r>
              <a:rPr lang="en-GB" dirty="0"/>
              <a:t>laboratory conditions do not ingest food or water, resulting in a very limited energy </a:t>
            </a:r>
            <a:r>
              <a:rPr lang="en-GB" dirty="0" smtClean="0"/>
              <a:t>budget</a:t>
            </a:r>
            <a:r>
              <a:rPr lang="pl-PL" dirty="0" smtClean="0"/>
              <a:t>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65760" y="205864"/>
            <a:ext cx="45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 smtClean="0"/>
              <a:t>Costs</a:t>
            </a:r>
            <a:r>
              <a:rPr lang="pl-PL" sz="2800" b="1" dirty="0" smtClean="0"/>
              <a:t> of </a:t>
            </a:r>
            <a:r>
              <a:rPr lang="pl-PL" sz="2800" b="1" dirty="0" err="1" smtClean="0"/>
              <a:t>reproduction</a:t>
            </a:r>
            <a:endParaRPr lang="en-US" sz="2800" b="1" dirty="0"/>
          </a:p>
        </p:txBody>
      </p:sp>
      <p:pic>
        <p:nvPicPr>
          <p:cNvPr id="15368" name="Picture 8" descr="File:Zygaena filipendula 240503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9" t="8218" r="16794" b="9181"/>
          <a:stretch/>
        </p:blipFill>
        <p:spPr bwMode="auto">
          <a:xfrm>
            <a:off x="2297218" y="4273628"/>
            <a:ext cx="1954037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02"/>
          <a:stretch/>
        </p:blipFill>
        <p:spPr>
          <a:xfrm>
            <a:off x="6067578" y="518317"/>
            <a:ext cx="3071731" cy="2466287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231363" y="4371074"/>
            <a:ext cx="29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Nuptial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gifts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8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6593" y="455685"/>
            <a:ext cx="849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Goals of the project</a:t>
            </a:r>
            <a:r>
              <a:rPr lang="en-US" sz="2800" dirty="0" smtClean="0"/>
              <a:t> (</a:t>
            </a:r>
            <a:r>
              <a:rPr lang="en-US" sz="2400" dirty="0" smtClean="0"/>
              <a:t>relevant to survival analysis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58799" y="1264808"/>
            <a:ext cx="77114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Treatment:</a:t>
            </a:r>
            <a:r>
              <a:rPr lang="en-US" sz="2000" dirty="0" smtClean="0"/>
              <a:t> reproduction allowed, </a:t>
            </a:r>
            <a:r>
              <a:rPr lang="en-US" sz="2000" b="1" dirty="0" smtClean="0"/>
              <a:t>control:</a:t>
            </a:r>
            <a:r>
              <a:rPr lang="en-US" sz="2000" dirty="0" smtClean="0"/>
              <a:t> reproduction not allowed. </a:t>
            </a:r>
          </a:p>
          <a:p>
            <a:r>
              <a:rPr lang="en-US" sz="2000" b="1" dirty="0" smtClean="0"/>
              <a:t>Two sexes</a:t>
            </a:r>
          </a:p>
          <a:p>
            <a:r>
              <a:rPr lang="en-US" sz="2000" b="1" dirty="0" smtClean="0"/>
              <a:t>Covariates:</a:t>
            </a:r>
            <a:r>
              <a:rPr lang="en-US" sz="2000" dirty="0" smtClean="0"/>
              <a:t> </a:t>
            </a:r>
            <a:r>
              <a:rPr lang="en-US" sz="2000" u="sng" dirty="0" smtClean="0"/>
              <a:t>bean size</a:t>
            </a:r>
            <a:r>
              <a:rPr lang="en-US" sz="2000" dirty="0" smtClean="0"/>
              <a:t>, </a:t>
            </a:r>
            <a:r>
              <a:rPr lang="en-US" sz="2000" u="sng" dirty="0" smtClean="0"/>
              <a:t>adult size</a:t>
            </a:r>
            <a:r>
              <a:rPr lang="en-US" sz="2000" dirty="0" smtClean="0"/>
              <a:t> and </a:t>
            </a:r>
            <a:r>
              <a:rPr lang="en-US" sz="2000" u="sng" dirty="0" smtClean="0"/>
              <a:t>gift size</a:t>
            </a:r>
            <a:r>
              <a:rPr lang="en-US" sz="2000" dirty="0" smtClean="0"/>
              <a:t> (reproducing animals)</a:t>
            </a:r>
          </a:p>
          <a:p>
            <a:r>
              <a:rPr lang="en-US" sz="2000" b="1" dirty="0" smtClean="0"/>
              <a:t>Random effects: </a:t>
            </a:r>
            <a:r>
              <a:rPr lang="en-US" sz="2000" dirty="0" smtClean="0"/>
              <a:t>mother id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6593" y="455685"/>
            <a:ext cx="849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Goa</a:t>
            </a:r>
            <a:r>
              <a:rPr lang="pl-PL" sz="2800" b="1" dirty="0" smtClean="0"/>
              <a:t>l</a:t>
            </a:r>
            <a:r>
              <a:rPr lang="en-US" sz="2800" b="1" dirty="0" smtClean="0"/>
              <a:t>s of the project</a:t>
            </a:r>
            <a:r>
              <a:rPr lang="en-US" sz="2800" dirty="0" smtClean="0"/>
              <a:t> (</a:t>
            </a:r>
            <a:r>
              <a:rPr lang="en-US" sz="2400" dirty="0" smtClean="0"/>
              <a:t>relevant to survival analysis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58799" y="1264808"/>
            <a:ext cx="771143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Treatment:</a:t>
            </a:r>
            <a:r>
              <a:rPr lang="en-US" sz="2000" dirty="0" smtClean="0"/>
              <a:t> reproduction allowed, </a:t>
            </a:r>
            <a:r>
              <a:rPr lang="en-US" sz="2000" b="1" dirty="0" smtClean="0"/>
              <a:t>control:</a:t>
            </a:r>
            <a:r>
              <a:rPr lang="en-US" sz="2000" dirty="0" smtClean="0"/>
              <a:t> reproduction not allowed. </a:t>
            </a:r>
          </a:p>
          <a:p>
            <a:r>
              <a:rPr lang="en-US" sz="2000" b="1" dirty="0" smtClean="0"/>
              <a:t>Two sexes</a:t>
            </a:r>
          </a:p>
          <a:p>
            <a:r>
              <a:rPr lang="en-US" sz="2000" b="1" dirty="0" smtClean="0"/>
              <a:t>Covariates:</a:t>
            </a:r>
            <a:r>
              <a:rPr lang="en-US" sz="2000" dirty="0" smtClean="0"/>
              <a:t> </a:t>
            </a:r>
            <a:r>
              <a:rPr lang="en-US" sz="2000" u="sng" dirty="0" smtClean="0"/>
              <a:t>bean size</a:t>
            </a:r>
            <a:r>
              <a:rPr lang="en-US" sz="2000" dirty="0" smtClean="0"/>
              <a:t>, </a:t>
            </a:r>
            <a:r>
              <a:rPr lang="en-US" sz="2000" u="sng" dirty="0" smtClean="0"/>
              <a:t>adult size</a:t>
            </a:r>
            <a:r>
              <a:rPr lang="en-US" sz="2000" dirty="0" smtClean="0"/>
              <a:t> and </a:t>
            </a:r>
            <a:r>
              <a:rPr lang="en-US" sz="2000" u="sng" dirty="0" smtClean="0"/>
              <a:t>gift size</a:t>
            </a:r>
            <a:r>
              <a:rPr lang="en-US" sz="2000" dirty="0" smtClean="0"/>
              <a:t> (reproducing animals)</a:t>
            </a:r>
          </a:p>
          <a:p>
            <a:r>
              <a:rPr lang="en-US" sz="2000" b="1" dirty="0" smtClean="0"/>
              <a:t>Random effects: </a:t>
            </a:r>
            <a:r>
              <a:rPr lang="en-US" sz="2000" dirty="0" smtClean="0"/>
              <a:t>mother id</a:t>
            </a:r>
            <a:endParaRPr lang="en-US" sz="20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1) </a:t>
            </a:r>
            <a:r>
              <a:rPr lang="en-US" sz="2400" dirty="0" smtClean="0"/>
              <a:t>Investigate the effect of </a:t>
            </a:r>
            <a:r>
              <a:rPr lang="en-US" sz="2400" dirty="0" smtClean="0">
                <a:solidFill>
                  <a:srgbClr val="C00000"/>
                </a:solidFill>
              </a:rPr>
              <a:t>sex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bean size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presence of reproduction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C00000"/>
                </a:solidFill>
              </a:rPr>
              <a:t>adult size</a:t>
            </a:r>
            <a:r>
              <a:rPr lang="en-US" sz="2400" dirty="0" smtClean="0"/>
              <a:t> on survival.</a:t>
            </a:r>
          </a:p>
          <a:p>
            <a:endParaRPr lang="en-US" sz="2400" dirty="0" smtClean="0"/>
          </a:p>
          <a:p>
            <a:r>
              <a:rPr lang="en-US" sz="2400" b="1" dirty="0" smtClean="0"/>
              <a:t>2) </a:t>
            </a:r>
            <a:r>
              <a:rPr lang="en-US" sz="2400" dirty="0" smtClean="0"/>
              <a:t>Investigate the role of </a:t>
            </a:r>
            <a:r>
              <a:rPr lang="en-US" sz="2400" dirty="0" smtClean="0">
                <a:solidFill>
                  <a:srgbClr val="C00000"/>
                </a:solidFill>
              </a:rPr>
              <a:t>nuptial gifts</a:t>
            </a:r>
            <a:r>
              <a:rPr lang="en-US" sz="2400" dirty="0" smtClean="0"/>
              <a:t> in reproducing males and females for their survival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32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8022" y="1518555"/>
            <a:ext cx="7886700" cy="46291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Frailty term was coined by James </a:t>
            </a:r>
            <a:r>
              <a:rPr lang="en-US" sz="2400" dirty="0" err="1" smtClean="0"/>
              <a:t>Vaupel</a:t>
            </a:r>
            <a:r>
              <a:rPr lang="en-US" sz="2400" dirty="0" smtClean="0"/>
              <a:t> (</a:t>
            </a:r>
            <a:r>
              <a:rPr lang="en-US" sz="2400" dirty="0" err="1" smtClean="0"/>
              <a:t>Vupel</a:t>
            </a:r>
            <a:r>
              <a:rPr lang="en-US" sz="2400" dirty="0" smtClean="0"/>
              <a:t> et al. 1979) and describes hidden differences in the survival chances of individuals in a population.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269547" y="212270"/>
            <a:ext cx="63436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Frailty models </a:t>
            </a:r>
          </a:p>
          <a:p>
            <a:pPr algn="ctr"/>
            <a:r>
              <a:rPr lang="en-US" sz="2000" b="1" dirty="0" smtClean="0"/>
              <a:t>(Random effects models in survival analysis)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6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3561</Words>
  <Application>Microsoft Office PowerPoint</Application>
  <PresentationFormat>On-screen Show (4:3)</PresentationFormat>
  <Paragraphs>431</Paragraphs>
  <Slides>54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Motyw pakietu Office</vt:lpstr>
      <vt:lpstr>Równanie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2017-01-12T10:13:07Z</dcterms:created>
  <dcterms:modified xsi:type="dcterms:W3CDTF">2017-01-17T10:48:46Z</dcterms:modified>
</cp:coreProperties>
</file>