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0" r:id="rId3"/>
    <p:sldId id="300" r:id="rId5"/>
    <p:sldId id="273" r:id="rId6"/>
    <p:sldId id="274" r:id="rId7"/>
    <p:sldId id="288" r:id="rId8"/>
    <p:sldId id="275" r:id="rId9"/>
    <p:sldId id="276" r:id="rId10"/>
    <p:sldId id="279" r:id="rId11"/>
    <p:sldId id="280" r:id="rId12"/>
    <p:sldId id="284" r:id="rId13"/>
    <p:sldId id="286" r:id="rId14"/>
    <p:sldId id="281" r:id="rId15"/>
    <p:sldId id="282" r:id="rId16"/>
    <p:sldId id="283" r:id="rId17"/>
    <p:sldId id="269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gheni, Emilio" initials="ZE" lastIdx="5" clrIdx="0"/>
  <p:cmAuthor id="2" name="Arkadiusz Wisniowski" initials="AW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4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51" autoAdjust="0"/>
  </p:normalViewPr>
  <p:slideViewPr>
    <p:cSldViewPr snapToGrid="0">
      <p:cViewPr varScale="1">
        <p:scale>
          <a:sx n="83" d="100"/>
          <a:sy n="8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BBC42-FA50-4C6F-BF58-0822E1ECF84F}" type="datetimeFigureOut">
              <a:rPr lang="lt-LT" smtClean="0"/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99678-3ECA-4AFD-8982-BB085972F5D1}" type="slidenum">
              <a:rPr lang="lt-LT" smtClean="0"/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I</a:t>
            </a:r>
            <a:r>
              <a:rPr lang="en-US"/>
              <a:t>n this </a:t>
            </a:r>
            <a:r>
              <a:rPr lang="en-US" altLang="en-US"/>
              <a:t>paper</a:t>
            </a:r>
            <a:r>
              <a:rPr lang="en-US"/>
              <a:t>, we present the most comprehensive analysis of undercounting in Eurostat data on bilateral migration flows. 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I am presenting results for the latter one. You can find comparisons of both methods in the paper.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One of the serious issue related to quality of data on international migration flows is undercounting that leads to a bias in the migration estimates.</a:t>
            </a:r>
            <a:endParaRPr lang="en-US"/>
          </a:p>
          <a:p>
            <a:r>
              <a:rPr lang="en-US"/>
              <a:t>It is commonly believed that undercounting is mainly associated with, but not limited to, emigration flows.</a:t>
            </a:r>
            <a:endParaRPr lang="en-US"/>
          </a:p>
          <a:p>
            <a:endParaRPr 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Undercounting and overcounting results at least partly from the differences in the duration of stay criteria.</a:t>
            </a:r>
            <a:endParaRPr lang="en-US"/>
          </a:p>
          <a:p>
            <a:r>
              <a:rPr lang="en-US"/>
              <a:t>AT has a 3-month duration until 2006, while DE has a ”zero” duration in case of emigration </a:t>
            </a:r>
            <a:r>
              <a:rPr lang="en-US" altLang="en-US"/>
              <a:t>===&gt; overcounting</a:t>
            </a:r>
            <a:endParaRPr lang="en-US"/>
          </a:p>
          <a:p>
            <a:r>
              <a:rPr lang="en-US"/>
              <a:t>BG, PL and SK use the permanent duration of stay as a definition of a migrant (PL until 2008, BG until 2009, SK for the whole range of years) </a:t>
            </a:r>
            <a:r>
              <a:rPr lang="en-US" altLang="en-US"/>
              <a:t>===&gt; huge undercounting</a:t>
            </a:r>
            <a:endParaRPr lang="en-US"/>
          </a:p>
          <a:p>
            <a:r>
              <a:rPr lang="en-US" altLang="en-US"/>
              <a:t>Effect: reduction  of overcounting and undercounting in these countries.</a:t>
            </a:r>
            <a:endParaRPr lang="en-US" altLang="en-US"/>
          </a:p>
          <a:p>
            <a:r>
              <a:rPr lang="en-US"/>
              <a:t>The introduction of the correction slightly reduces the undercounting for IT </a:t>
            </a:r>
            <a:r>
              <a:rPr lang="en-US" altLang="en-US"/>
              <a:t>(12 months)</a:t>
            </a:r>
            <a:r>
              <a:rPr lang="en-US"/>
              <a:t>, as some of the reference countries have a duration of stay other than 12 months. 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The scores are corrected for the duration of stay differences</a:t>
            </a:r>
            <a:endParaRPr lang="en-US" altLang="en-US"/>
          </a:p>
          <a:p>
            <a:r>
              <a:rPr lang="en-US" altLang="en-US"/>
              <a:t>no data = missing bilateral flows between a country and good data quality countries, however, undercounting scores still can be estimated there using PCA imputations.</a:t>
            </a:r>
            <a:endParaRPr lang="en-US" altLang="en-US"/>
          </a:p>
          <a:p>
            <a:r>
              <a:rPr lang="en-US" altLang="en-US"/>
              <a:t>--- I will talk just briefly, showing countries with the biggest and smallest undercounting issues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After 2007 there was a significant breakthrough in migration data collection due to the harmonization of the definition of the duration of stay (Reg. (EC) 862/2007) and</a:t>
            </a:r>
            <a:endParaRPr lang="en-US" altLang="en-US"/>
          </a:p>
          <a:p>
            <a:r>
              <a:rPr lang="en-US" altLang="en-US"/>
              <a:t>a possibility of using subsequent censuses to update migration estimates. For this reason, we decided to split the contribution of expert opinion, metadata, and model into two periods,</a:t>
            </a:r>
            <a:endParaRPr lang="en-US" altLang="en-US"/>
          </a:p>
          <a:p>
            <a:r>
              <a:rPr lang="en-US" altLang="en-US"/>
              <a:t>namely, before 2008 and after 2007.  We decided to make the mixing weight for IMEM higher before the threshold than after it.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Let me remind that metadata describing or being connected with undercounting is very limited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metadata on third country nationals is not important for estimation of undercounting among EU countries, but may be indicator of data quality in general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 It includes additional countries that are not present in the previous figures, such as GR (Greece), Hungary (HU), Malta (MT) and Portugal (PT). As there</a:t>
            </a:r>
            <a:endParaRPr lang="en-US"/>
          </a:p>
          <a:p>
            <a:r>
              <a:rPr lang="en-US"/>
              <a:t>are no bilateral flows for these countries, the classification is entirely based on metadata and expert opinion (IMEM).</a:t>
            </a:r>
            <a:endParaRPr lang="en-US"/>
          </a:p>
          <a:p>
            <a:endParaRPr lang="en-US"/>
          </a:p>
          <a:p>
            <a:r>
              <a:rPr lang="en-US" altLang="en-US"/>
              <a:t>The results are very similar to previously shown as the current metadata and IMEM weights are small.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5"/>
            <a:ext cx="9144000" cy="613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647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032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1190"/>
            <a:ext cx="3240000" cy="1335573"/>
          </a:xfrm>
          <a:prstGeom prst="rect">
            <a:avLst/>
          </a:prstGeom>
        </p:spPr>
      </p:pic>
      <p:sp>
        <p:nvSpPr>
          <p:cNvPr id="1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560483"/>
            <a:ext cx="1913467" cy="4847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Date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1" hasCustomPrompt="1"/>
          </p:nvPr>
        </p:nvSpPr>
        <p:spPr>
          <a:xfrm>
            <a:off x="6392334" y="5560483"/>
            <a:ext cx="2180166" cy="4847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Number of session</a:t>
            </a:r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902" y="178190"/>
            <a:ext cx="6925448" cy="108219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16441"/>
            <a:ext cx="7886700" cy="1020759"/>
          </a:xfr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rgbClr val="002F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Jhon</a:t>
            </a:r>
            <a:r>
              <a:rPr lang="en-GB" dirty="0"/>
              <a:t> Doe</a:t>
            </a:r>
            <a:r>
              <a:rPr lang="pl-PL" dirty="0"/>
              <a:t>, </a:t>
            </a:r>
            <a:r>
              <a:rPr lang="pl-PL" dirty="0" err="1"/>
              <a:t>affiliation</a:t>
            </a:r>
            <a:r>
              <a:rPr lang="pl-PL" dirty="0"/>
              <a:t>, email </a:t>
            </a:r>
            <a:r>
              <a:rPr lang="pl-PL" dirty="0" err="1"/>
              <a:t>adress</a:t>
            </a:r>
            <a:endParaRPr lang="en-US" dirty="0"/>
          </a:p>
        </p:txBody>
      </p:sp>
      <p:sp>
        <p:nvSpPr>
          <p:cNvPr id="10" name="Symbol zastępczy tekstu 2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622545"/>
            <a:ext cx="7886700" cy="108585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>
                <a:solidFill>
                  <a:srgbClr val="002F64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pl-PL" dirty="0" err="1"/>
              <a:t>Thanks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89902" y="178189"/>
            <a:ext cx="6925448" cy="1082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5"/>
          <a:stretch>
            <a:fillRect/>
          </a:stretch>
        </p:blipFill>
        <p:spPr>
          <a:xfrm>
            <a:off x="0" y="0"/>
            <a:ext cx="9144000" cy="6132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647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032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1190"/>
            <a:ext cx="3240000" cy="1335573"/>
          </a:xfrm>
          <a:prstGeom prst="rect">
            <a:avLst/>
          </a:prstGeom>
        </p:spPr>
      </p:pic>
      <p:sp>
        <p:nvSpPr>
          <p:cNvPr id="1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560483"/>
            <a:ext cx="1913467" cy="4847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Date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1" hasCustomPrompt="1"/>
          </p:nvPr>
        </p:nvSpPr>
        <p:spPr>
          <a:xfrm>
            <a:off x="6392334" y="5560483"/>
            <a:ext cx="2180166" cy="48472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Number of session</a:t>
            </a:r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1190"/>
            <a:ext cx="3240000" cy="1335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902" y="181232"/>
            <a:ext cx="6925447" cy="107915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902" y="178189"/>
            <a:ext cx="6925447" cy="1082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901" y="178190"/>
            <a:ext cx="6926639" cy="10822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50"/>
            <a:ext cx="9144000" cy="137629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55E8-CCDF-4368-9BA2-0F8B09974A77}" type="slidenum">
              <a:rPr lang="lt-LT" smtClean="0"/>
            </a:fld>
            <a:endParaRPr lang="lt-LT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53854" y="6334882"/>
            <a:ext cx="4236293" cy="334800"/>
            <a:chOff x="2321592" y="6334882"/>
            <a:chExt cx="4236293" cy="334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885" y="6407634"/>
              <a:ext cx="1224000" cy="1892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592" y="6334882"/>
              <a:ext cx="1080000" cy="334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C3E2-7E27-4627-87C0-3F39DDBC1534}" type="datetimeFigureOut">
              <a:rPr lang="lt-LT" smtClean="0"/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55E8-CCDF-4368-9BA2-0F8B09974A77}" type="slidenum">
              <a:rPr lang="lt-LT" smtClean="0"/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" y="2005965"/>
            <a:ext cx="9142730" cy="2533015"/>
          </a:xfrm>
          <a:noFill/>
        </p:spPr>
        <p:txBody>
          <a:bodyPr>
            <a:no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lt-LT" sz="3600" b="1" dirty="0"/>
              <a:t>Assessing the Level of Undercounting in</a:t>
            </a:r>
            <a:br>
              <a:rPr lang="lt-LT" sz="3600" b="1" dirty="0"/>
            </a:br>
            <a:r>
              <a:rPr lang="lt-LT" sz="3600" b="1" dirty="0"/>
              <a:t>the International Migration Flows</a:t>
            </a:r>
            <a:br>
              <a:rPr lang="lt-LT" sz="3600" b="1" dirty="0"/>
            </a:br>
            <a:r>
              <a:rPr lang="lt-LT" sz="2800" b="1" dirty="0"/>
              <a:t>Reported by Eurostat</a:t>
            </a:r>
            <a:br>
              <a:rPr lang="lt-LT" sz="3600" dirty="0"/>
            </a:br>
            <a:br>
              <a:rPr lang="lt-LT" sz="1200" dirty="0"/>
            </a:br>
            <a:r>
              <a:rPr lang="lt-LT" sz="2400" u="sng" dirty="0"/>
              <a:t>Maciej J. Da</a:t>
            </a:r>
            <a:r>
              <a:rPr lang="en-US" altLang="lt-LT" sz="2400" u="sng" dirty="0"/>
              <a:t>ń</a:t>
            </a:r>
            <a:r>
              <a:rPr lang="lt-LT" sz="2400" u="sng" dirty="0"/>
              <a:t>ko</a:t>
            </a:r>
            <a:r>
              <a:rPr lang="en-US" altLang="lt-LT" sz="2400" dirty="0"/>
              <a:t>, Arkadiusz </a:t>
            </a:r>
            <a:r>
              <a:rPr lang="en-US" altLang="lt-LT" sz="2400" dirty="0" err="1"/>
              <a:t>Wiśniowski</a:t>
            </a:r>
            <a:r>
              <a:rPr lang="en-US" altLang="lt-LT" sz="2400" dirty="0"/>
              <a:t>, Emanuele del Fava and Emilio Zagheni</a:t>
            </a:r>
            <a:endParaRPr lang="en-US" alt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lt-LT"/>
              <a:t>8/06/2022</a:t>
            </a:r>
            <a:endParaRPr lang="en-US" alt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en-US" altLang="lt-LT"/>
              <a:t>Session 36</a:t>
            </a:r>
            <a:endParaRPr lang="en-US" altLang="lt-LT"/>
          </a:p>
        </p:txBody>
      </p:sp>
      <p:pic>
        <p:nvPicPr>
          <p:cNvPr id="11" name="Picture 10" descr="mpidr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7685" y="4853305"/>
            <a:ext cx="1169670" cy="564515"/>
          </a:xfrm>
          <a:prstGeom prst="rect">
            <a:avLst/>
          </a:prstGeom>
          <a:ln w="76200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85" y="4853305"/>
            <a:ext cx="1351915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55" y="180975"/>
            <a:ext cx="7781290" cy="107886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Combining multiple undercounting scores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0" y="1651635"/>
            <a:ext cx="8148320" cy="1217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>
                <a:sym typeface="+mn-ea"/>
              </a:rPr>
              <a:t>Model scores, </a:t>
            </a:r>
            <a:r>
              <a:rPr lang="en-US" altLang="en-US" sz="2400"/>
              <a:t>expert opinion (IMEM), and metadata are combined into a single score using weighted average.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186045" y="5551805"/>
            <a:ext cx="24987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solidFill>
                  <a:schemeClr val="accent2">
                    <a:lumMod val="50000"/>
                  </a:schemeClr>
                </a:solidFill>
              </a:rPr>
              <a:t>UndercountMigScore App</a:t>
            </a:r>
            <a:endParaRPr lang="en-US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Screenshot from 2022-05-30 20-57-11"/>
          <p:cNvPicPr>
            <a:picLocks noChangeAspect="1"/>
          </p:cNvPicPr>
          <p:nvPr/>
        </p:nvPicPr>
        <p:blipFill>
          <a:blip r:embed="rId1"/>
          <a:srcRect l="865" t="15163" r="25663" b="12974"/>
          <a:stretch>
            <a:fillRect/>
          </a:stretch>
        </p:blipFill>
        <p:spPr>
          <a:xfrm>
            <a:off x="511810" y="2402840"/>
            <a:ext cx="801814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Metadata scores and expert opinion scores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97520" cy="456882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en-US" sz="2400" b="1" dirty="0"/>
              <a:t>The immigration metadata: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/>
            <a:r>
              <a:rPr lang="en-US" altLang="en-US" sz="2055" dirty="0"/>
              <a:t>Obligation to register = low undercounting (0) </a:t>
            </a:r>
            <a:endParaRPr lang="en-US" altLang="en-US" sz="2055" dirty="0"/>
          </a:p>
          <a:p>
            <a:pPr lvl="1"/>
            <a:r>
              <a:rPr lang="en-US" altLang="en-US" sz="2055" dirty="0"/>
              <a:t>Absence of a time limit or no sanctions = moderate undercounting (0.5) </a:t>
            </a:r>
            <a:endParaRPr lang="en-US" altLang="en-US" sz="2055" dirty="0"/>
          </a:p>
          <a:p>
            <a:pPr lvl="1"/>
            <a:r>
              <a:rPr lang="en-US" altLang="en-US" sz="2055" dirty="0"/>
              <a:t>No obligation </a:t>
            </a:r>
            <a:r>
              <a:rPr lang="en-US" altLang="en-US" sz="2055" dirty="0">
                <a:sym typeface="+mn-ea"/>
              </a:rPr>
              <a:t>to register </a:t>
            </a:r>
            <a:r>
              <a:rPr lang="en-US" altLang="en-US" sz="2055" dirty="0"/>
              <a:t>= high undercounting (1)</a:t>
            </a:r>
            <a:endParaRPr lang="en-US" altLang="en-US" sz="2055" dirty="0"/>
          </a:p>
          <a:p>
            <a:pPr>
              <a:buNone/>
            </a:pPr>
            <a:endParaRPr lang="en-US" altLang="en-US" sz="100" dirty="0"/>
          </a:p>
          <a:p>
            <a:pPr marL="0" indent="0">
              <a:buNone/>
            </a:pPr>
            <a:r>
              <a:rPr lang="en-US" altLang="en-US" sz="2400" b="1" dirty="0"/>
              <a:t>The emigration metadata:</a:t>
            </a:r>
            <a:r>
              <a:rPr lang="en-US" altLang="en-US" sz="2400" dirty="0"/>
              <a:t> Score is calculated as a weighted average with the following weights: 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800" b="1" dirty="0"/>
          </a:p>
          <a:p>
            <a:pPr marL="0" indent="0">
              <a:buNone/>
            </a:pPr>
            <a:r>
              <a:rPr lang="en-US" altLang="en-US" sz="2400" b="1" dirty="0"/>
              <a:t>Expert opinion score (IMEM):</a:t>
            </a:r>
            <a:r>
              <a:rPr lang="en-US" altLang="en-US" sz="2400" dirty="0"/>
              <a:t> low (0) and high (1) scores only.</a:t>
            </a:r>
            <a:endParaRPr lang="en-US" altLang="en-US" sz="2400" dirty="0"/>
          </a:p>
        </p:txBody>
      </p:sp>
      <p:pic>
        <p:nvPicPr>
          <p:cNvPr id="5" name="Picture 4" descr="Screenshot from 2022-05-30 21-41-23"/>
          <p:cNvPicPr>
            <a:picLocks noChangeAspect="1"/>
          </p:cNvPicPr>
          <p:nvPr/>
        </p:nvPicPr>
        <p:blipFill>
          <a:blip r:embed="rId1"/>
          <a:srcRect l="39766" t="22290" r="30114" b="61156"/>
          <a:stretch>
            <a:fillRect/>
          </a:stretch>
        </p:blipFill>
        <p:spPr>
          <a:xfrm>
            <a:off x="1958975" y="4121785"/>
            <a:ext cx="4746625" cy="1467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Combining multiple undercounting scores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490"/>
            <a:ext cx="7886700" cy="537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/>
              <a:t>Combining scores using </a:t>
            </a:r>
            <a:r>
              <a:rPr lang="en-US" altLang="en-US" sz="2000">
                <a:solidFill>
                  <a:srgbClr val="0070C0"/>
                </a:solidFill>
              </a:rPr>
              <a:t>UndercountMigScores</a:t>
            </a:r>
            <a:r>
              <a:rPr lang="en-US" altLang="en-US" sz="2000"/>
              <a:t> app</a:t>
            </a:r>
            <a:endParaRPr lang="en-US" altLang="en-US" sz="2000"/>
          </a:p>
        </p:txBody>
      </p:sp>
      <p:pic>
        <p:nvPicPr>
          <p:cNvPr id="5" name="Picture 4" descr="Screenshot from 2022-05-30 20-52-58"/>
          <p:cNvPicPr>
            <a:picLocks noChangeAspect="1"/>
          </p:cNvPicPr>
          <p:nvPr/>
        </p:nvPicPr>
        <p:blipFill>
          <a:blip r:embed="rId1"/>
          <a:srcRect t="10066" r="25472"/>
          <a:stretch>
            <a:fillRect/>
          </a:stretch>
        </p:blipFill>
        <p:spPr>
          <a:xfrm>
            <a:off x="782955" y="1887220"/>
            <a:ext cx="7265670" cy="4932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Conclusion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ym typeface="+mn-ea"/>
              </a:rPr>
              <a:t>Our approach </a:t>
            </a:r>
            <a:r>
              <a:rPr lang="" altLang="en-US" sz="2400" dirty="0">
                <a:sym typeface="+mn-ea"/>
              </a:rPr>
              <a:t>provides the ability to achieve </a:t>
            </a:r>
            <a:r>
              <a:rPr lang="en-US" sz="2400" dirty="0">
                <a:sym typeface="+mn-ea"/>
              </a:rPr>
              <a:t>data-driven year-specific classification of undercounting </a:t>
            </a:r>
            <a:r>
              <a:rPr lang="" altLang="en-US" sz="2400" dirty="0">
                <a:sym typeface="+mn-ea"/>
              </a:rPr>
              <a:t>and </a:t>
            </a:r>
            <a:r>
              <a:rPr lang="en-US" sz="2400" dirty="0">
                <a:sym typeface="+mn-ea"/>
              </a:rPr>
              <a:t>to combine different classifications with each other.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ln>
                  <a:noFill/>
                </a:ln>
                <a:solidFill>
                  <a:schemeClr val="tx1"/>
                </a:solidFill>
                <a:sym typeface="+mn-ea"/>
              </a:rPr>
              <a:t>While </a:t>
            </a:r>
            <a:r>
              <a:rPr lang="en-US" altLang="en-US" sz="2400" dirty="0" smtClean="0">
                <a:ln>
                  <a:noFill/>
                </a:ln>
                <a:solidFill>
                  <a:schemeClr val="tx1"/>
                </a:solidFill>
                <a:sym typeface="+mn-ea"/>
              </a:rPr>
              <a:t>some model assumptions are arbitrary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sym typeface="+mn-ea"/>
              </a:rPr>
              <a:t>,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>
                <a:sym typeface="+mn-ea"/>
              </a:rPr>
              <a:t>we believe it is an important step towards a more scientific classification. 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sz="300" dirty="0">
              <a:sym typeface="+mn-ea"/>
            </a:endParaRPr>
          </a:p>
          <a:p>
            <a:pPr lvl="1"/>
            <a:r>
              <a:rPr lang="en-US" altLang="en-US" sz="2000" dirty="0">
                <a:sym typeface="+mn-ea"/>
              </a:rPr>
              <a:t>S</a:t>
            </a:r>
            <a:r>
              <a:rPr lang="en-US" sz="2000" dirty="0" err="1">
                <a:sym typeface="+mn-ea"/>
              </a:rPr>
              <a:t>ensitivity</a:t>
            </a:r>
            <a:r>
              <a:rPr lang="en-US" sz="2000" dirty="0">
                <a:sym typeface="+mn-ea"/>
              </a:rPr>
              <a:t> analysis under different modeling assumptions </a:t>
            </a:r>
            <a:r>
              <a:rPr lang="en-US" altLang="en-US" sz="2000" dirty="0">
                <a:sym typeface="+mn-ea"/>
              </a:rPr>
              <a:t>is provided by </a:t>
            </a:r>
            <a:r>
              <a:rPr lang="" altLang="en-US" sz="2000" dirty="0">
                <a:sym typeface="+mn-ea"/>
              </a:rPr>
              <a:t>our </a:t>
            </a:r>
            <a:r>
              <a:rPr lang="en-US" sz="2000" dirty="0">
                <a:sym typeface="+mn-ea"/>
              </a:rPr>
              <a:t>Shiny app. </a:t>
            </a:r>
            <a:r>
              <a:rPr lang="en-US" altLang="en-US" sz="2000" dirty="0">
                <a:sym typeface="+mn-ea"/>
              </a:rPr>
              <a:t>We observe quite robust results, especially for the immigration undercounting classification.</a:t>
            </a:r>
            <a:endParaRPr lang="en-US" sz="20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The </a:t>
            </a:r>
            <a:r>
              <a:rPr lang="en-US" altLang="en-US" sz="2000" dirty="0">
                <a:sym typeface="+mn-ea"/>
              </a:rPr>
              <a:t>app</a:t>
            </a:r>
            <a:r>
              <a:rPr lang="en-US" sz="2000" dirty="0">
                <a:sym typeface="+mn-ea"/>
              </a:rPr>
              <a:t> will be continuously updated with the new data and metadata collected from statistical offices.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4820"/>
            <a:ext cx="7886700" cy="4351338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Including more metadata in the combined score is important, as the bilateral flows ratio model has limitations. 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sz="100" dirty="0">
              <a:sym typeface="+mn-ea"/>
            </a:endParaRPr>
          </a:p>
          <a:p>
            <a:pPr lvl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dirty="0">
                <a:sym typeface="+mn-ea"/>
              </a:rPr>
              <a:t>I</a:t>
            </a:r>
            <a:r>
              <a:rPr lang="en-US" dirty="0">
                <a:sym typeface="+mn-ea"/>
              </a:rPr>
              <a:t>t can be only applied to countries with recorded bilateral flows </a:t>
            </a:r>
            <a:endParaRPr lang="en-US" dirty="0">
              <a:sym typeface="+mn-ea"/>
            </a:endParaRPr>
          </a:p>
          <a:p>
            <a:pPr lvl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dirty="0" smtClean="0">
                <a:sym typeface="+mn-ea"/>
              </a:rPr>
              <a:t>I</a:t>
            </a:r>
            <a:r>
              <a:rPr lang="en-US" dirty="0" smtClean="0">
                <a:sym typeface="+mn-ea"/>
              </a:rPr>
              <a:t>t cannot completely disentangle the issue of undercounting from the miss-coverage </a:t>
            </a:r>
            <a:r>
              <a:rPr lang="en-US" altLang="en-US" dirty="0" smtClean="0">
                <a:sym typeface="+mn-ea"/>
              </a:rPr>
              <a:t>(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defined as the systematic exclusion or undercounting of specific </a:t>
            </a:r>
            <a:r>
              <a:rPr lang="en-US" i="1" dirty="0" smtClean="0">
                <a:solidFill>
                  <a:schemeClr val="tx1"/>
                </a:solidFill>
                <a:sym typeface="+mn-ea"/>
              </a:rPr>
              <a:t>population groups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 the data collection system</a:t>
            </a:r>
            <a:r>
              <a:rPr lang="en-US" altLang="en-US" dirty="0" smtClean="0">
                <a:sym typeface="+mn-ea"/>
              </a:rPr>
              <a:t>)</a:t>
            </a:r>
            <a:r>
              <a:rPr lang="en-US" dirty="0" smtClean="0">
                <a:sym typeface="+mn-ea"/>
              </a:rPr>
              <a:t>. </a:t>
            </a:r>
            <a:endParaRPr lang="en-US" dirty="0" smtClean="0">
              <a:sym typeface="+mn-ea"/>
            </a:endParaRPr>
          </a:p>
          <a:p>
            <a:pPr lvl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</a:pPr>
            <a:r>
              <a:rPr lang="" altLang="en-US" dirty="0" smtClean="0">
                <a:sym typeface="+mn-ea"/>
              </a:rPr>
              <a:t>V</a:t>
            </a:r>
            <a:r>
              <a:rPr lang="en-US" dirty="0" smtClean="0">
                <a:sym typeface="+mn-ea"/>
              </a:rPr>
              <a:t>alues used for the duration of stay adjustment may not ideally capture the bias.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270" y="3712845"/>
            <a:ext cx="8021320" cy="223329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Contact information</a:t>
            </a:r>
            <a:endParaRPr lang="en-US" altLang="en-US" dirty="0"/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lt-LT" sz="700" dirty="0"/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lt-LT" dirty="0"/>
              <a:t>Maciej J. Dańko</a:t>
            </a:r>
            <a:endParaRPr lang="en-US" altLang="lt-LT" dirty="0"/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lt-LT" dirty="0"/>
              <a:t>Max Planck Institute for Demographic Research</a:t>
            </a:r>
            <a:endParaRPr lang="en-US" altLang="lt-LT" dirty="0"/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lt-LT" sz="900" dirty="0"/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00B0F0"/>
                </a:solidFill>
              </a:rPr>
              <a:t>E-mail: </a:t>
            </a:r>
            <a:r>
              <a:rPr lang="en-US" altLang="lt-LT" u="sng" dirty="0">
                <a:solidFill>
                  <a:srgbClr val="00B0F0"/>
                </a:solidFill>
              </a:rPr>
              <a:t>danko@demogr.mpg.de</a:t>
            </a:r>
            <a:endParaRPr lang="en-US" altLang="lt-LT" u="sng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lt-LT" sz="700" b="1" u="sng" dirty="0"/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Shiny App: </a:t>
            </a:r>
            <a:r>
              <a:rPr lang="en-US" altLang="en-US" u="sng">
                <a:solidFill>
                  <a:srgbClr val="002060"/>
                </a:solidFill>
                <a:sym typeface="+mn-ea"/>
              </a:rPr>
              <a:t>https://github.com/MaciejDanko/UndercountMigScores</a:t>
            </a:r>
            <a:endParaRPr lang="en-US" altLang="en-US" b="1" u="sng">
              <a:solidFill>
                <a:srgbClr val="002060"/>
              </a:solidFill>
            </a:endParaRPr>
          </a:p>
          <a:p>
            <a:endParaRPr lang="en-US" alt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2715" y="146685"/>
            <a:ext cx="8938260" cy="1085850"/>
          </a:xfrm>
        </p:spPr>
        <p:txBody>
          <a:bodyPr/>
          <a:lstStyle/>
          <a:p>
            <a:r>
              <a:rPr lang="en-US" altLang="lt-LT" dirty="0">
                <a:solidFill>
                  <a:schemeClr val="bg1"/>
                </a:solidFill>
              </a:rPr>
              <a:t>Thank you </a:t>
            </a:r>
            <a:r>
              <a:rPr lang="en-US" altLang="en-US" dirty="0">
                <a:solidFill>
                  <a:schemeClr val="bg1"/>
                </a:solidFill>
              </a:rPr>
              <a:t>!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mpidr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75525" y="4043680"/>
            <a:ext cx="1169670" cy="564515"/>
          </a:xfrm>
          <a:prstGeom prst="rect">
            <a:avLst/>
          </a:prstGeom>
          <a:ln w="76200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155065" y="1515745"/>
            <a:ext cx="6640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ym typeface="+mn-ea"/>
              </a:rPr>
              <a:t>This work is a part of a broader project, the </a:t>
            </a:r>
            <a:r>
              <a:rPr lang="en-US" b="1">
                <a:sym typeface="+mn-ea"/>
              </a:rPr>
              <a:t>H</a:t>
            </a:r>
            <a:r>
              <a:rPr lang="en-US">
                <a:sym typeface="+mn-ea"/>
              </a:rPr>
              <a:t>uman </a:t>
            </a:r>
            <a:r>
              <a:rPr lang="en-US" b="1">
                <a:sym typeface="+mn-ea"/>
              </a:rPr>
              <a:t>Mig</a:t>
            </a:r>
            <a:r>
              <a:rPr lang="en-US">
                <a:sym typeface="+mn-ea"/>
              </a:rPr>
              <a:t>ration </a:t>
            </a:r>
            <a:r>
              <a:rPr lang="en-US" b="1">
                <a:sym typeface="+mn-ea"/>
              </a:rPr>
              <a:t>D</a:t>
            </a:r>
            <a:r>
              <a:rPr lang="en-US">
                <a:sym typeface="+mn-ea"/>
              </a:rPr>
              <a:t>atabase </a:t>
            </a:r>
            <a:r>
              <a:rPr lang="en-US" altLang="en-US">
                <a:sym typeface="+mn-ea"/>
              </a:rPr>
              <a:t>(</a:t>
            </a:r>
            <a:r>
              <a:rPr lang="en-US" altLang="en-US" b="1">
                <a:sym typeface="+mn-ea"/>
              </a:rPr>
              <a:t>HMigD</a:t>
            </a:r>
            <a:r>
              <a:rPr lang="en-US" altLang="en-US">
                <a:sym typeface="+mn-ea"/>
              </a:rPr>
              <a:t>)</a:t>
            </a:r>
            <a:r>
              <a:rPr lang="en-US">
                <a:sym typeface="+mn-ea"/>
              </a:rPr>
              <a:t>, which aims at producing migration estimates of the highest quality by incorporating all available data and metadata within a solid Bayesian statistical framework, where undercounting is a crucial model parameter</a:t>
            </a:r>
            <a:r>
              <a:rPr lang="en-US" altLang="en-US">
                <a:sym typeface="+mn-ea"/>
              </a:rPr>
              <a:t>.</a:t>
            </a:r>
            <a:endParaRPr lang="en-US"/>
          </a:p>
          <a:p>
            <a:pPr algn="ctr"/>
            <a:endParaRPr lang="en-US"/>
          </a:p>
        </p:txBody>
      </p:sp>
      <p:pic>
        <p:nvPicPr>
          <p:cNvPr id="5" name="Picture 4" descr="qr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4801235"/>
            <a:ext cx="864870" cy="869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40" y="180975"/>
            <a:ext cx="7288530" cy="1078865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Bilateral migration flows ratio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9285" cy="43516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Correction coefficients for the duration of stay:</a:t>
            </a:r>
            <a:endParaRPr lang="en-US" alt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Set of parameters that monotonically increase with the duration of stay. </a:t>
            </a: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300" dirty="0"/>
          </a:p>
          <a:p>
            <a:pPr marL="342900" lvl="1" indent="-342900">
              <a:lnSpc>
                <a:spcPct val="100000"/>
              </a:lnSpc>
            </a:pPr>
            <a:r>
              <a:rPr lang="en-US" altLang="en-US" sz="2000" dirty="0">
                <a:sym typeface="+mn-ea"/>
              </a:rPr>
              <a:t>They can be taken directly from the previous models such as IMEM model 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(R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sym typeface="+mn-ea"/>
              </a:rPr>
              <a:t>aymer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 et al. 2013)</a:t>
            </a:r>
            <a:r>
              <a:rPr lang="en-US" altLang="en-US" sz="2000" dirty="0">
                <a:sym typeface="+mn-ea"/>
              </a:rPr>
              <a:t> or other models </a:t>
            </a:r>
            <a:r>
              <a:rPr lang="en-US" altLang="en-US" sz="1600" dirty="0">
                <a:sym typeface="+mn-ea"/>
              </a:rPr>
              <a:t>(summarized by </a:t>
            </a:r>
            <a:r>
              <a:rPr lang="en-US" altLang="en-US" sz="1600" dirty="0" err="1">
                <a:solidFill>
                  <a:schemeClr val="bg2">
                    <a:lumMod val="50000"/>
                  </a:schemeClr>
                </a:solidFill>
                <a:sym typeface="+mn-ea"/>
              </a:rPr>
              <a:t>Willekens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 2019</a:t>
            </a:r>
            <a:r>
              <a:rPr lang="en-US" altLang="en-US" sz="1600" dirty="0">
                <a:sym typeface="+mn-ea"/>
              </a:rPr>
              <a:t>)</a:t>
            </a:r>
            <a:r>
              <a:rPr lang="en-US" altLang="en-US" sz="2000" dirty="0">
                <a:sym typeface="+mn-ea"/>
              </a:rPr>
              <a:t>.</a:t>
            </a:r>
            <a:endParaRPr lang="en-US" altLang="en-US" sz="2000" dirty="0">
              <a:sym typeface="+mn-ea"/>
            </a:endParaRPr>
          </a:p>
          <a:p>
            <a:pPr marL="342900" lvl="1" indent="-342900">
              <a:lnSpc>
                <a:spcPct val="100000"/>
              </a:lnSpc>
            </a:pPr>
            <a:endParaRPr lang="en-US" altLang="en-US" sz="300" dirty="0"/>
          </a:p>
          <a:p>
            <a:pPr marL="342900" lvl="1" indent="-342900">
              <a:lnSpc>
                <a:spcPct val="100000"/>
              </a:lnSpc>
            </a:pPr>
            <a:r>
              <a:rPr lang="en-US" altLang="en-US" sz="2000" dirty="0"/>
              <a:t>They can be found by minimizing differences in duration adjusted flows between good and bad data quality countries in the entire set of EU countries in the years 2002–2019.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490" y="180975"/>
            <a:ext cx="7604125" cy="1078865"/>
          </a:xfrm>
        </p:spPr>
        <p:txBody>
          <a:bodyPr>
            <a:normAutofit fontScale="90000"/>
          </a:bodyPr>
          <a:p>
            <a:r>
              <a:rPr lang="en-US" altLang="en-US"/>
              <a:t>The importance of data and metadata assessment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4790"/>
            <a:ext cx="8099425" cy="4717415"/>
          </a:xfrm>
        </p:spPr>
        <p:txBody>
          <a:bodyPr>
            <a:normAutofit fontScale="70000"/>
          </a:bodyPr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en-US"/>
              <a:t>Common data problems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Variable data quality and lack of comparability across time and space.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Migration definitions, data collection system, and methodology vary from country to country and change over time. </a:t>
            </a:r>
            <a:endParaRPr lang="en-US" altLang="en-US"/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under/over-counting of migration flows, coverage and accuracy problems.</a:t>
            </a:r>
            <a:endParaRPr lang="en-US" altLang="en-US"/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en-US"/>
              <a:t>Common metadata problems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Incomplete or missing </a:t>
            </a:r>
            <a:r>
              <a:rPr lang="en-US"/>
              <a:t>documentation about data collection, estimations, reliability, data manipulation, etc.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Incomplete or missing history of changes in metadata.</a:t>
            </a:r>
            <a:endParaRPr lang="en-US"/>
          </a:p>
          <a:p>
            <a:pPr marL="0" indent="0">
              <a:buNone/>
            </a:pPr>
            <a:r>
              <a:rPr lang="en-US"/>
              <a:t>A systematic assessment of metadata can help improve migration statistics and inform statistical models</a:t>
            </a:r>
            <a:r>
              <a:rPr lang="en-US" altLang="en-US"/>
              <a:t>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I</a:t>
            </a:r>
            <a:r>
              <a:rPr lang="en-US">
                <a:sym typeface="+mn-ea"/>
              </a:rPr>
              <a:t>n this </a:t>
            </a:r>
            <a:r>
              <a:rPr lang="en-US" altLang="en-US">
                <a:sym typeface="+mn-ea"/>
              </a:rPr>
              <a:t>paper</a:t>
            </a:r>
            <a:r>
              <a:rPr lang="en-US">
                <a:sym typeface="+mn-ea"/>
              </a:rPr>
              <a:t>, we present </a:t>
            </a:r>
            <a:r>
              <a:rPr lang="" altLang="en-US">
                <a:sym typeface="+mn-ea"/>
              </a:rPr>
              <a:t>a</a:t>
            </a:r>
            <a:r>
              <a:rPr lang="en-US">
                <a:sym typeface="+mn-ea"/>
              </a:rPr>
              <a:t> most comprehensive analysis of undercounting </a:t>
            </a:r>
            <a:r>
              <a:rPr lang="en-US" altLang="en-US">
                <a:sym typeface="+mn-ea"/>
              </a:rPr>
              <a:t>in</a:t>
            </a:r>
            <a:r>
              <a:rPr lang="en-US">
                <a:sym typeface="+mn-ea"/>
              </a:rPr>
              <a:t> bilateral migration flows</a:t>
            </a:r>
            <a:r>
              <a:rPr lang="en-US" altLang="en-US">
                <a:sym typeface="+mn-ea"/>
              </a:rPr>
              <a:t> provided by Eurostat and national statistical offices.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undercounting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p>
            <a:pPr marL="0" indent="0">
              <a:buNone/>
            </a:pPr>
            <a:r>
              <a:rPr lang="en-US" altLang="en-US" dirty="0"/>
              <a:t>Undercounting: a serious issue of data quality that leads to bias in migration estimates.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Sources:</a:t>
            </a:r>
            <a:endParaRPr lang="en-US" altLang="en-US" dirty="0"/>
          </a:p>
          <a:p>
            <a:pPr lvl="1"/>
            <a:r>
              <a:rPr lang="en-US" dirty="0"/>
              <a:t>I</a:t>
            </a:r>
            <a:r>
              <a:rPr lang="en-US" dirty="0" err="1"/>
              <a:t>ndividuals</a:t>
            </a:r>
            <a:r>
              <a:rPr lang="en-US" dirty="0"/>
              <a:t> failing to register when entering a country or to de-register when leaving </a:t>
            </a:r>
            <a:r>
              <a:rPr lang="en-US" altLang="en-US" dirty="0"/>
              <a:t>(</a:t>
            </a:r>
            <a:r>
              <a:rPr lang="en-US" altLang="en-US" b="1" dirty="0"/>
              <a:t>administrative</a:t>
            </a:r>
            <a:r>
              <a:rPr lang="en-US" altLang="en-US" b="1" dirty="0">
                <a:sym typeface="+mn-ea"/>
              </a:rPr>
              <a:t> data</a:t>
            </a:r>
            <a:r>
              <a:rPr lang="en-US" altLang="en-US" dirty="0">
                <a:sym typeface="+mn-ea"/>
              </a:rPr>
              <a:t>).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altLang="en-US" dirty="0"/>
              <a:t>Non-response of individuals who experienced migration (</a:t>
            </a:r>
            <a:r>
              <a:rPr lang="en-US" altLang="en-US" b="1" dirty="0"/>
              <a:t>surveys</a:t>
            </a:r>
            <a:r>
              <a:rPr lang="en-US" altLang="en-US" dirty="0"/>
              <a:t>).</a:t>
            </a:r>
            <a:endParaRPr lang="en-US" altLang="en-US" dirty="0"/>
          </a:p>
          <a:p>
            <a:pPr lvl="1"/>
            <a:r>
              <a:rPr lang="en-US" altLang="en-US" dirty="0"/>
              <a:t>Differences in legal requirements between and within countries for reporting of migrating individuals or by the existing difficulties in enforcing such requirements. 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930" y="180975"/>
            <a:ext cx="7562850" cy="1078865"/>
          </a:xfrm>
        </p:spPr>
        <p:txBody>
          <a:bodyPr/>
          <a:lstStyle/>
          <a:p>
            <a:r>
              <a:rPr lang="en-US" altLang="en-US" sz="2800"/>
              <a:t>Sources of information on undercounting</a:t>
            </a:r>
            <a:endParaRPr lang="en-US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85" y="1574165"/>
            <a:ext cx="8813800" cy="5005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/>
              <a:t>1) Metadata associated with official </a:t>
            </a:r>
            <a:r>
              <a:rPr lang="en-US" altLang="en-US" sz="2300"/>
              <a:t>and other </a:t>
            </a:r>
            <a:r>
              <a:rPr lang="en-US" sz="2300"/>
              <a:t>migration statistics.</a:t>
            </a:r>
            <a:endParaRPr lang="en-US" sz="2000"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+mn-ea"/>
              </a:rPr>
              <a:t>Very limited metadata specific to undercounting such as: presence of data manipulations and administrative corrections, obligation of registration/de-registration, time-limits, sanctions, etc. </a:t>
            </a:r>
            <a:r>
              <a:rPr lang="en-US" altLang="en-US" sz="1200">
                <a:solidFill>
                  <a:schemeClr val="bg2">
                    <a:lumMod val="50000"/>
                  </a:schemeClr>
                </a:solidFill>
                <a:sym typeface="+mn-ea"/>
              </a:rPr>
              <a:t>(Mooyaart, Dańko, et al. 2021).</a:t>
            </a:r>
            <a:endParaRPr lang="en-US" sz="12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+mn-ea"/>
              </a:rPr>
              <a:t>Incomplete or missing history of changes in metadata.</a:t>
            </a:r>
            <a:endParaRPr lang="en-US"/>
          </a:p>
          <a:p>
            <a:pPr marL="0" indent="0">
              <a:buNone/>
            </a:pPr>
            <a:r>
              <a:rPr lang="en-US" altLang="en-US" sz="2300"/>
              <a:t>2) Expert opinions used in (previous) migration models</a:t>
            </a:r>
            <a:endParaRPr lang="en-US" altLang="en-US" sz="2300"/>
          </a:p>
          <a:p>
            <a:pPr marL="0" indent="0">
              <a:buNone/>
            </a:pPr>
            <a:r>
              <a:rPr lang="en-US" altLang="en-US" sz="400"/>
              <a:t>e</a:t>
            </a:r>
            <a:endParaRPr lang="en-US" altLang="en-US" sz="400"/>
          </a:p>
          <a:p>
            <a:pPr lvl="1"/>
            <a:r>
              <a:rPr lang="en-US" altLang="en-US" sz="2000"/>
              <a:t>May be arbitrary.</a:t>
            </a:r>
            <a:endParaRPr lang="en-US" altLang="en-US" sz="2000"/>
          </a:p>
          <a:p>
            <a:pPr lvl="1"/>
            <a:r>
              <a:rPr lang="en-US" altLang="en-US" sz="2000"/>
              <a:t>May be based on a small number of experts, who may not know all the details of migration data shared by different countries </a:t>
            </a:r>
            <a:r>
              <a:rPr lang="en-US" altLang="en-US" sz="1200">
                <a:solidFill>
                  <a:schemeClr val="bg2">
                    <a:lumMod val="50000"/>
                  </a:schemeClr>
                </a:solidFill>
                <a:sym typeface="+mn-ea"/>
              </a:rPr>
              <a:t>(Wiśniowski et al. 2013; Willekens 2019).</a:t>
            </a:r>
            <a:endParaRPr lang="en-US" altLang="en-US" sz="2055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en-US" altLang="en-US" sz="2000"/>
              <a:t>May no longer be relevant (e.g. IMEM 2002-2008, </a:t>
            </a:r>
            <a:r>
              <a:rPr lang="en-US" altLang="en-US" sz="1200">
                <a:solidFill>
                  <a:schemeClr val="bg2">
                    <a:lumMod val="50000"/>
                  </a:schemeClr>
                </a:solidFill>
                <a:sym typeface="+mn-ea"/>
              </a:rPr>
              <a:t>Raymer et al. 2013</a:t>
            </a:r>
            <a:r>
              <a:rPr lang="en-US" altLang="en-US" sz="2000"/>
              <a:t>)</a:t>
            </a:r>
            <a:r>
              <a:rPr lang="en-US" altLang="en-US" sz="2055"/>
              <a:t> </a:t>
            </a:r>
            <a:endParaRPr lang="en-US" altLang="en-US" sz="2055"/>
          </a:p>
          <a:p>
            <a:pPr lvl="2"/>
            <a:r>
              <a:rPr lang="en-US" altLang="en-US" sz="1600" dirty="0">
                <a:sym typeface="+mn-ea"/>
              </a:rPr>
              <a:t>Data may be updated retrospectively after censuses or definitions may change (e.g. Reg (EC) 862/2007).</a:t>
            </a:r>
            <a:r>
              <a:rPr lang="en-US" altLang="en-US" sz="1710" dirty="0">
                <a:sym typeface="+mn-ea"/>
              </a:rPr>
              <a:t> </a:t>
            </a:r>
            <a:endParaRPr lang="en-US" altLang="en-US" sz="1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/>
              <a:t>A</a:t>
            </a:r>
            <a:r>
              <a:rPr lang="en-US" altLang="en-US"/>
              <a:t> novel approach to measure undercounting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1490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Novel data-oriented approach: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Data: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 sz="2400">
                <a:solidFill>
                  <a:schemeClr val="tx1"/>
                </a:solidFill>
              </a:rPr>
              <a:t>Bilateral flows: flows with known country of next </a:t>
            </a:r>
            <a:r>
              <a:rPr lang="en-US" altLang="en-US" sz="2400">
                <a:sym typeface="+mn-ea"/>
              </a:rPr>
              <a:t>residence </a:t>
            </a:r>
            <a:r>
              <a:rPr lang="en-US" altLang="en-US" sz="2400">
                <a:solidFill>
                  <a:schemeClr val="tx1"/>
                </a:solidFill>
              </a:rPr>
              <a:t>(emigration) and previous </a:t>
            </a:r>
            <a:r>
              <a:rPr lang="en-US" altLang="en-US" sz="2400">
                <a:sym typeface="+mn-ea"/>
              </a:rPr>
              <a:t>residence </a:t>
            </a:r>
            <a:r>
              <a:rPr lang="en-US" altLang="en-US" sz="2400">
                <a:solidFill>
                  <a:schemeClr val="tx1"/>
                </a:solidFill>
              </a:rPr>
              <a:t>(immigration).</a:t>
            </a:r>
            <a:endParaRPr lang="en-US" altLang="en-US" sz="2400">
              <a:solidFill>
                <a:schemeClr val="tx1"/>
              </a:solidFill>
            </a:endParaRPr>
          </a:p>
          <a:p>
            <a:r>
              <a:rPr lang="en-US" altLang="en-US" sz="2400" dirty="0">
                <a:sym typeface="+mn-ea"/>
              </a:rPr>
              <a:t>Provided by national statistical offices (NSOs) to Eurostat or solely by NSOs (e.g., DE, UK).</a:t>
            </a:r>
            <a:r>
              <a:rPr lang="en-US" altLang="en-US" sz="2400" u="sng" dirty="0">
                <a:sym typeface="+mn-ea"/>
              </a:rPr>
              <a:t> </a:t>
            </a:r>
            <a:endParaRPr lang="en-US" altLang="en-US" sz="24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u="sng">
                <a:solidFill>
                  <a:schemeClr val="tx1"/>
                </a:solidFill>
              </a:rPr>
              <a:t> </a:t>
            </a:r>
            <a:endParaRPr lang="en-US" altLang="en-US" sz="2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/>
              <a:t>A</a:t>
            </a:r>
            <a:r>
              <a:rPr lang="en-US" altLang="en-US"/>
              <a:t> novel approach to measure undercounting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111490" cy="427037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Outline of the method:</a:t>
            </a:r>
            <a:endParaRPr lang="en-US" altLang="en-US" sz="2400" dirty="0"/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en-US" sz="2400" dirty="0"/>
              <a:t>C</a:t>
            </a:r>
            <a:r>
              <a:rPr lang="en-US" sz="2400" dirty="0" err="1"/>
              <a:t>onstruction</a:t>
            </a:r>
            <a:r>
              <a:rPr lang="en-US" sz="2400" dirty="0"/>
              <a:t> of an undercounting score that uses the bilateral migration data to compare flows in the same direction reported by different countries. 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en-US" sz="2400" dirty="0"/>
              <a:t>Score includes an adjustment of flows for differences in duration-of-stay criterion.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</a:pPr>
            <a:r>
              <a:rPr sz="2400" dirty="0"/>
              <a:t>The combination of </a:t>
            </a:r>
            <a:r>
              <a:rPr lang="it-IT" sz="2400" dirty="0"/>
              <a:t>(i) </a:t>
            </a:r>
            <a:r>
              <a:rPr lang="it-IT" sz="2400" b="1" dirty="0"/>
              <a:t>model scores </a:t>
            </a:r>
            <a:r>
              <a:rPr sz="2400" dirty="0"/>
              <a:t>with </a:t>
            </a:r>
            <a:r>
              <a:rPr lang="it-IT" sz="2400" dirty="0"/>
              <a:t>(ii) </a:t>
            </a:r>
            <a:r>
              <a:rPr sz="2400" b="1" dirty="0"/>
              <a:t>metadata</a:t>
            </a:r>
            <a:r>
              <a:rPr sz="2400" dirty="0"/>
              <a:t> and </a:t>
            </a:r>
            <a:r>
              <a:rPr lang="it-IT" sz="2400" dirty="0"/>
              <a:t>(iii) </a:t>
            </a:r>
            <a:r>
              <a:rPr sz="2400" b="1" dirty="0"/>
              <a:t>expert opinion </a:t>
            </a:r>
            <a:r>
              <a:rPr sz="2400" dirty="0"/>
              <a:t>can be used to classify undercount</a:t>
            </a:r>
            <a:r>
              <a:rPr lang="en-US" sz="2400" dirty="0"/>
              <a:t>ing</a:t>
            </a:r>
            <a:r>
              <a:rPr sz="2400" dirty="0"/>
              <a:t> by country and by year.</a:t>
            </a:r>
            <a:r>
              <a:rPr lang="en-US" sz="2400" dirty="0"/>
              <a:t> 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2400" dirty="0"/>
              <a:t>Shiny app </a:t>
            </a:r>
            <a:r>
              <a:rPr lang="en-US" sz="2400" b="1" dirty="0" err="1"/>
              <a:t>UndercountMigScores</a:t>
            </a:r>
            <a:r>
              <a:rPr lang="en-US" sz="2400" dirty="0"/>
              <a:t> (Da</a:t>
            </a:r>
            <a:r>
              <a:rPr lang="en-US" altLang="en-US" sz="2400" dirty="0"/>
              <a:t>ń</a:t>
            </a:r>
            <a:r>
              <a:rPr lang="en-US" sz="2400" dirty="0"/>
              <a:t>ko 2022) </a:t>
            </a:r>
            <a:r>
              <a:rPr lang="en-US" altLang="en-US" sz="2400" dirty="0"/>
              <a:t>offers multiple options and tools for</a:t>
            </a:r>
            <a:r>
              <a:rPr lang="en-US" sz="2400" dirty="0"/>
              <a:t> calculating the undercounting scores </a:t>
            </a:r>
            <a:r>
              <a:rPr lang="en-US" altLang="en-US" sz="2400" dirty="0"/>
              <a:t>and their classification. </a:t>
            </a:r>
            <a:r>
              <a:rPr lang="en-US" altLang="en-US" sz="2400" u="sng" dirty="0">
                <a:solidFill>
                  <a:srgbClr val="0070C0"/>
                </a:solidFill>
              </a:rPr>
              <a:t>https://github.com/MaciejDanko/UndercountMigScores</a:t>
            </a:r>
            <a:endParaRPr lang="en-US" altLang="en-US" sz="2400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40" y="180975"/>
            <a:ext cx="7268845" cy="1078865"/>
          </a:xfrm>
        </p:spPr>
        <p:txBody>
          <a:bodyPr>
            <a:normAutofit fontScale="90000"/>
          </a:bodyPr>
          <a:lstStyle/>
          <a:p>
            <a:r>
              <a:rPr lang="en-US"/>
              <a:t>Bilateral migration flows ratio model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70305" y="2557145"/>
            <a:ext cx="3364865" cy="690880"/>
            <a:chOff x="1407" y="3442"/>
            <a:chExt cx="5299" cy="10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302" y="3994"/>
              <a:ext cx="43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2429" y="3442"/>
              <a:ext cx="40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600"/>
                </a:spcBef>
              </a:pPr>
              <a:r>
                <a:rPr lang="en-US" altLang="en-US">
                  <a:latin typeface="Times New Roman" panose="02020603050405020304" charset="0"/>
                  <a:cs typeface="Times New Roman" panose="02020603050405020304" charset="0"/>
                </a:rPr>
                <a:t>Σ</a:t>
              </a:r>
              <a:r>
                <a:rPr lang="en-US" altLang="en-US" baseline="-25000">
                  <a:latin typeface="Times New Roman" panose="02020603050405020304" charset="0"/>
                  <a:cs typeface="Times New Roman" panose="02020603050405020304" charset="0"/>
                </a:rPr>
                <a:t>c </a:t>
              </a:r>
              <a:r>
                <a:rPr lang="en-US" altLang="en-US">
                  <a:solidFill>
                    <a:srgbClr val="0070C0"/>
                  </a:solidFill>
                </a:rPr>
                <a:t>M(X</a:t>
              </a:r>
              <a:r>
                <a:rPr lang="en-US" altLang="en-US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</a:rPr>
                <a:t>→Y</a:t>
              </a:r>
              <a:r>
                <a:rPr lang="en-US" altLang="en-US" baseline="-2500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r>
                <a:rPr lang="en-US" altLang="en-US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</a:rPr>
                <a:t>, X)</a:t>
              </a:r>
              <a:r>
                <a:rPr lang="en-US" altLang="en-US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>
                  <a:latin typeface="Arial" panose="020B0604020202020204" pitchFamily="34" charset="0"/>
                  <a:cs typeface="Times New Roman" panose="02020603050405020304" charset="0"/>
                </a:rPr>
                <a:t>× </a:t>
              </a:r>
              <a:r>
                <a:rPr lang="en-US" altLang="en-US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Times New Roman" panose="02020603050405020304" charset="0"/>
                </a:rPr>
                <a:t>R(X)</a:t>
              </a:r>
              <a:r>
                <a:rPr lang="en-US" altLang="en-US"/>
                <a:t>   </a:t>
              </a:r>
              <a:endParaRPr lang="en-US" alt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433" y="3950"/>
              <a:ext cx="427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600"/>
                </a:spcBef>
              </a:pPr>
              <a:r>
                <a:rPr lang="en-US" altLang="en-US">
                  <a:latin typeface="Times New Roman" panose="02020603050405020304" charset="0"/>
                  <a:cs typeface="Times New Roman" panose="02020603050405020304" charset="0"/>
                </a:rPr>
                <a:t>Σ</a:t>
              </a:r>
              <a:r>
                <a:rPr lang="en-US" altLang="en-US" baseline="-25000">
                  <a:latin typeface="Times New Roman" panose="02020603050405020304" charset="0"/>
                  <a:cs typeface="Times New Roman" panose="02020603050405020304" charset="0"/>
                </a:rPr>
                <a:t>c </a:t>
              </a:r>
              <a:r>
                <a:rPr lang="en-US" altLang="en-US">
                  <a:solidFill>
                    <a:schemeClr val="accent2">
                      <a:lumMod val="75000"/>
                    </a:schemeClr>
                  </a:solidFill>
                </a:rPr>
                <a:t>M(X</a:t>
              </a:r>
              <a:r>
                <a:rPr lang="en-US" altLang="en-US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→Y</a:t>
              </a:r>
              <a:r>
                <a:rPr lang="en-US" altLang="en-US" baseline="-2500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r>
                <a:rPr lang="en-US" altLang="en-US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altLang="en-US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</a:t>
              </a:r>
              <a:r>
                <a:rPr lang="en-US" altLang="en-US" baseline="-2500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</a:t>
              </a:r>
              <a:r>
                <a:rPr lang="en-US" altLang="en-US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r>
                <a:rPr lang="en-US" altLang="en-US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>
                  <a:latin typeface="Arial" panose="020B0604020202020204" pitchFamily="34" charset="0"/>
                  <a:cs typeface="Times New Roman" panose="02020603050405020304" charset="0"/>
                </a:rPr>
                <a:t>× </a:t>
              </a:r>
              <a:r>
                <a:rPr lang="en-US" altLang="en-US">
                  <a:solidFill>
                    <a:srgbClr val="7030A0"/>
                  </a:solidFill>
                  <a:latin typeface="Arial" panose="020B0604020202020204" pitchFamily="34" charset="0"/>
                  <a:cs typeface="Times New Roman" panose="02020603050405020304" charset="0"/>
                </a:rPr>
                <a:t>R(</a:t>
              </a:r>
              <a:r>
                <a:rPr lang="en-US" altLang="en-US">
                  <a:solidFill>
                    <a:srgbClr val="7030A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</a:t>
              </a:r>
              <a:r>
                <a:rPr lang="en-US" altLang="en-US" baseline="-25000">
                  <a:solidFill>
                    <a:srgbClr val="7030A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</a:t>
              </a:r>
              <a:r>
                <a:rPr lang="en-US" altLang="en-US">
                  <a:solidFill>
                    <a:srgbClr val="7030A0"/>
                  </a:solidFill>
                  <a:latin typeface="Arial" panose="020B0604020202020204" pitchFamily="34" charset="0"/>
                  <a:cs typeface="Times New Roman" panose="02020603050405020304" charset="0"/>
                </a:rPr>
                <a:t>)</a:t>
              </a:r>
              <a:r>
                <a:rPr lang="en-US" altLang="en-US">
                  <a:solidFill>
                    <a:srgbClr val="7030A0"/>
                  </a:solidFill>
                </a:rPr>
                <a:t> </a:t>
              </a:r>
              <a:r>
                <a:rPr lang="en-US" altLang="en-US"/>
                <a:t>  </a:t>
              </a:r>
              <a:endParaRPr lang="en-US" alt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407" y="3704"/>
              <a:ext cx="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600"/>
                </a:spcBef>
              </a:pPr>
              <a:r>
                <a:rPr lang="en-US" altLang="en-US">
                  <a:sym typeface="+mn-ea"/>
                </a:rPr>
                <a:t>U =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28650" y="3582670"/>
            <a:ext cx="776859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olidFill>
                  <a:srgbClr val="0070C0"/>
                </a:solidFill>
                <a:sym typeface="+mn-ea"/>
              </a:rPr>
              <a:t>M(</a:t>
            </a:r>
            <a:r>
              <a:rPr lang="en-US" altLang="en-US" dirty="0" err="1">
                <a:solidFill>
                  <a:srgbClr val="0070C0"/>
                </a:solidFill>
                <a:sym typeface="+mn-ea"/>
              </a:rPr>
              <a:t>X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→Y</a:t>
            </a:r>
            <a:r>
              <a:rPr lang="en-US" altLang="en-US" baseline="-250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X): </a:t>
            </a:r>
            <a:r>
              <a:rPr lang="en-US" altLang="en-US" dirty="0">
                <a:solidFill>
                  <a:srgbClr val="0070C0"/>
                </a:solidFill>
              </a:rPr>
              <a:t>Migration from country X to good data quality country Y</a:t>
            </a:r>
            <a:r>
              <a:rPr lang="en-US" altLang="en-US" baseline="-25000" dirty="0">
                <a:solidFill>
                  <a:srgbClr val="0070C0"/>
                </a:solidFill>
              </a:rPr>
              <a:t>c</a:t>
            </a:r>
            <a:r>
              <a:rPr lang="en-US" altLang="en-US" dirty="0">
                <a:solidFill>
                  <a:srgbClr val="0070C0"/>
                </a:solidFill>
              </a:rPr>
              <a:t> reported by country X</a:t>
            </a:r>
            <a:endParaRPr lang="en-US" altLang="en-US" dirty="0">
              <a:solidFill>
                <a:srgbClr val="0070C0"/>
              </a:solidFill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M(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→Y</a:t>
            </a:r>
            <a:r>
              <a:rPr lang="en-US" altLang="en-US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r>
              <a:rPr lang="en-US" altLang="en-US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):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Migration from country X to good data quality country Y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reported by country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Y</a:t>
            </a:r>
            <a:r>
              <a:rPr lang="en-US" altLang="en-US" baseline="-25000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c</a:t>
            </a:r>
            <a:endParaRPr lang="en-US" altLang="en-US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R(X): Correction for duration of stay different than 12 months in country X</a:t>
            </a:r>
            <a:endParaRPr lang="en-US" alt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R(Y</a:t>
            </a:r>
            <a:r>
              <a:rPr lang="en-US" altLang="en-US" baseline="-25000" dirty="0">
                <a:solidFill>
                  <a:srgbClr val="7030A0"/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): Correction for duration of stay different than 12 months in country </a:t>
            </a:r>
            <a:r>
              <a:rPr lang="en-US" altLang="en-US" dirty="0" err="1">
                <a:solidFill>
                  <a:srgbClr val="7030A0"/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Y</a:t>
            </a:r>
            <a:r>
              <a:rPr lang="en-US" altLang="en-US" baseline="-25000" dirty="0" err="1">
                <a:solidFill>
                  <a:srgbClr val="7030A0"/>
                </a:solidFill>
                <a:latin typeface="Arial" panose="020B0604020202020204" pitchFamily="34" charset="0"/>
                <a:cs typeface="Times New Roman" panose="02020603050405020304" charset="0"/>
                <a:sym typeface="+mn-ea"/>
              </a:rPr>
              <a:t>c</a:t>
            </a:r>
            <a:endParaRPr lang="en-US" altLang="en-US" baseline="-25000" dirty="0">
              <a:solidFill>
                <a:srgbClr val="7030A0"/>
              </a:solidFill>
              <a:latin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790" y="1787525"/>
            <a:ext cx="7316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/>
              <a:t>Measuring undercounting using migration flows ratio:</a:t>
            </a:r>
            <a:endParaRPr lang="en-US" alt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5279390" y="2590165"/>
            <a:ext cx="3470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600"/>
              <a:t>c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∈ </a:t>
            </a:r>
            <a:r>
              <a:rPr lang="en-US" altLang="en-US" sz="1600"/>
              <a:t>{Nordic countries, Netherlands, Belgium, and Switzerland}</a:t>
            </a: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40" y="180975"/>
            <a:ext cx="7206615" cy="1078865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Bilateral migration flows ratio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70" y="1517650"/>
            <a:ext cx="8614410" cy="71882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Examples of </a:t>
            </a:r>
            <a:r>
              <a:rPr lang="en-US" altLang="en-US" dirty="0"/>
              <a:t>results obtained using </a:t>
            </a:r>
            <a:r>
              <a:rPr lang="en-US" altLang="en-US" dirty="0">
                <a:solidFill>
                  <a:srgbClr val="0070C0"/>
                </a:solidFill>
              </a:rPr>
              <a:t>UndercountMigScores</a:t>
            </a:r>
            <a:r>
              <a:rPr lang="en-US" altLang="en-US" dirty="0"/>
              <a:t> app for immigration data</a:t>
            </a:r>
            <a:endParaRPr lang="en-US" altLang="en-US" dirty="0"/>
          </a:p>
        </p:txBody>
      </p:sp>
      <p:sp>
        <p:nvSpPr>
          <p:cNvPr id="9" name="Text Box 8"/>
          <p:cNvSpPr txBox="1"/>
          <p:nvPr/>
        </p:nvSpPr>
        <p:spPr>
          <a:xfrm>
            <a:off x="582930" y="2362200"/>
            <a:ext cx="355981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cs typeface="+mn-lt"/>
              </a:rPr>
              <a:t>No correction for differences in duration of stay</a:t>
            </a:r>
            <a:endParaRPr lang="en-US" altLang="en-US"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266690" y="2538730"/>
            <a:ext cx="355981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cs typeface="+mn-lt"/>
              </a:rPr>
              <a:t>Duration of stay adjusted flows</a:t>
            </a:r>
            <a:endParaRPr lang="en-US" altLang="en-US">
              <a:cs typeface="+mn-lt"/>
            </a:endParaRPr>
          </a:p>
        </p:txBody>
      </p:sp>
      <p:pic>
        <p:nvPicPr>
          <p:cNvPr id="13" name="Picture 12" descr="Immi_Undercounting_Ratio(3)"/>
          <p:cNvPicPr>
            <a:picLocks noChangeAspect="1"/>
          </p:cNvPicPr>
          <p:nvPr/>
        </p:nvPicPr>
        <p:blipFill>
          <a:blip r:embed="rId1"/>
          <a:srcRect t="4825"/>
          <a:stretch>
            <a:fillRect/>
          </a:stretch>
        </p:blipFill>
        <p:spPr>
          <a:xfrm>
            <a:off x="118745" y="2889885"/>
            <a:ext cx="4754880" cy="3394075"/>
          </a:xfrm>
          <a:prstGeom prst="rect">
            <a:avLst/>
          </a:prstGeom>
        </p:spPr>
      </p:pic>
      <p:pic>
        <p:nvPicPr>
          <p:cNvPr id="14" name="Picture 13" descr="Immi_Undercounting_Ratio(2)"/>
          <p:cNvPicPr>
            <a:picLocks noChangeAspect="1"/>
          </p:cNvPicPr>
          <p:nvPr/>
        </p:nvPicPr>
        <p:blipFill>
          <a:blip r:embed="rId2"/>
          <a:srcRect t="4808" r="18042"/>
          <a:stretch>
            <a:fillRect/>
          </a:stretch>
        </p:blipFill>
        <p:spPr>
          <a:xfrm>
            <a:off x="4900295" y="2889250"/>
            <a:ext cx="3896995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270" y="2370455"/>
            <a:ext cx="9049385" cy="3840480"/>
            <a:chOff x="-2" y="3887"/>
            <a:chExt cx="14251" cy="6048"/>
          </a:xfrm>
        </p:grpSpPr>
        <p:pic>
          <p:nvPicPr>
            <p:cNvPr id="8" name="Picture 7" descr="Immi_Model_Score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" y="3887"/>
              <a:ext cx="8061" cy="6048"/>
            </a:xfrm>
            <a:prstGeom prst="rect">
              <a:avLst/>
            </a:prstGeom>
          </p:spPr>
        </p:pic>
        <p:pic>
          <p:nvPicPr>
            <p:cNvPr id="9" name="Picture 8" descr="Emi_Model_Scores"/>
            <p:cNvPicPr>
              <a:picLocks noChangeAspect="1"/>
            </p:cNvPicPr>
            <p:nvPr/>
          </p:nvPicPr>
          <p:blipFill>
            <a:blip r:embed="rId2"/>
            <a:srcRect r="18750"/>
            <a:stretch>
              <a:fillRect/>
            </a:stretch>
          </p:blipFill>
          <p:spPr>
            <a:xfrm>
              <a:off x="7697" y="3887"/>
              <a:ext cx="6552" cy="60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040" y="180975"/>
            <a:ext cx="7294245" cy="1078865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Bilateral migration flows ratio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" y="1574165"/>
            <a:ext cx="8815705" cy="615315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altLang="en-US"/>
              <a:t>Undercounting scores obtained </a:t>
            </a:r>
            <a:r>
              <a:rPr lang="en-US" altLang="en-US">
                <a:sym typeface="+mn-ea"/>
              </a:rPr>
              <a:t>using </a:t>
            </a:r>
            <a:r>
              <a:rPr lang="en-US" altLang="en-US">
                <a:solidFill>
                  <a:srgbClr val="0070C0"/>
                </a:solidFill>
                <a:sym typeface="+mn-ea"/>
              </a:rPr>
              <a:t>UndercountMigScores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at default settings (</a:t>
            </a:r>
            <a:r>
              <a:rPr lang="en-US" altLang="en-US">
                <a:sym typeface="+mn-ea"/>
              </a:rPr>
              <a:t>projection of bilateral flow ratios into a discrete 0-1 scale). </a:t>
            </a:r>
            <a:endParaRPr lang="en-US" altLang="en-US"/>
          </a:p>
          <a:p>
            <a:pPr marL="0" indent="0">
              <a:buNone/>
            </a:pP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78610" y="223774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Immigration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154420" y="223774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Emigration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Q2022_Presentation (003)</Template>
  <TotalTime>0</TotalTime>
  <Words>6683</Words>
  <Application>WPS Presentation</Application>
  <PresentationFormat>On-screen Show (4:3)</PresentationFormat>
  <Paragraphs>157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 Light</vt:lpstr>
      <vt:lpstr>微软雅黑</vt:lpstr>
      <vt:lpstr>Droid Sans Fallback</vt:lpstr>
      <vt:lpstr/>
      <vt:lpstr>Arial Unicode MS</vt:lpstr>
      <vt:lpstr>Calibri</vt:lpstr>
      <vt:lpstr>Asana Math</vt:lpstr>
      <vt:lpstr>East Syriac Adiabene</vt:lpstr>
      <vt:lpstr>Office Theme</vt:lpstr>
      <vt:lpstr>Assessing the Level of Undercounting in the International Migration Flows Reported by Eurostat  Maciej J. Dańko, Arkadiusz Wiśniowski, Emanuele del Fava and Emilio Zagheni</vt:lpstr>
      <vt:lpstr>The importance of data and metadata assessment</vt:lpstr>
      <vt:lpstr>Definition of undercounting</vt:lpstr>
      <vt:lpstr>Sources of information on undercounting</vt:lpstr>
      <vt:lpstr>The novel approach to measure undercounting</vt:lpstr>
      <vt:lpstr>The novel approach to measure undercounting</vt:lpstr>
      <vt:lpstr>Bilateral migration flows ratio model</vt:lpstr>
      <vt:lpstr>Bilateral migration flows ratio model</vt:lpstr>
      <vt:lpstr>Bilateral migration flows ratio model</vt:lpstr>
      <vt:lpstr>Combining multiple undercounting scores</vt:lpstr>
      <vt:lpstr>Metadata scores and expert opinion scores</vt:lpstr>
      <vt:lpstr>Combining multiple undercounting scores</vt:lpstr>
      <vt:lpstr>Conclusion</vt:lpstr>
      <vt:lpstr>Conclusion</vt:lpstr>
      <vt:lpstr>PowerPoint 演示文稿</vt:lpstr>
      <vt:lpstr>Bilateral migration flows ratio model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Audronė Miškinienė</dc:creator>
  <cp:lastModifiedBy>Maciej Jan Dańko</cp:lastModifiedBy>
  <cp:revision>44</cp:revision>
  <dcterms:created xsi:type="dcterms:W3CDTF">2022-06-07T14:04:14Z</dcterms:created>
  <dcterms:modified xsi:type="dcterms:W3CDTF">2022-06-07T14:04:14Z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