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1E6D52-A974-47BF-84D7-F6130DF414E1}">
  <a:tblStyle styleId="{E31E6D52-A974-47BF-84D7-F6130DF414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1ad62035_0_26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51ad62035_0_26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2634a6e5d_0_3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d2634a6e5d_0_3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1ad62035_0_36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f51ad62035_0_36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1ad62035_0_37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51ad62035_0_37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51ad62035_0_37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f51ad62035_0_37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51ad62035_0_38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51ad62035_0_38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51ad62035_0_3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f51ad62035_0_38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51ad62035_0_3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f51ad62035_0_39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51ad62035_0_39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f51ad62035_0_39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1ad62035_0_40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f51ad62035_0_40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1ad62035_0_40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f51ad62035_0_40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1ad62035_0_34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f51ad62035_0_34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51ad62035_0_4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f51ad62035_0_41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51b42cac0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f51b42cac0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51ad62035_0_34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f51ad62035_0_34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51b42cac0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f51b42cac0_0_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b276e211a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db276e211a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2634a6e5d_0_2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d2634a6e5d_0_2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2634a6e5d_0_1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d2634a6e5d_0_1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2634a6e5d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d2634a6e5d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51ad62035_0_35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f51ad62035_0_35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60" y="744480"/>
            <a:ext cx="85197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675" y="4153550"/>
            <a:ext cx="1619325" cy="778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66880" y="224496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434343"/>
                </a:solidFill>
              </a:rPr>
              <a:t>Eksploracja danych tekstowych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pl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Operacje na ciągach znaków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Normalizacja te</a:t>
            </a:r>
            <a:r>
              <a:rPr b="1" lang="pl" sz="1600">
                <a:solidFill>
                  <a:schemeClr val="lt1"/>
                </a:solidFill>
              </a:rPr>
              <a:t>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308425" y="956600"/>
            <a:ext cx="60117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Elementy tekstu wymagające usunięcia lub normalizacji: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emotikony:  </a:t>
            </a:r>
            <a:r>
              <a:rPr lang="pl" sz="1700">
                <a:solidFill>
                  <a:srgbClr val="333333"/>
                </a:solidFill>
                <a:highlight>
                  <a:srgbClr val="FFFFFF"/>
                </a:highlight>
              </a:rPr>
              <a:t>😀 😁 😂 🤣 😃 😄 😅 😆 😉</a:t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daty: 2023/12/01, </a:t>
            </a: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2023/01/12, 2024-01-01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URL: </a:t>
            </a:r>
            <a:r>
              <a:rPr i="1"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https://www.cdv.pl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adres e-mail: </a:t>
            </a:r>
            <a:r>
              <a:rPr i="1"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imie.nazwisko@cdv.pl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neologizmy: crypto, 4U, U2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literówki: </a:t>
            </a:r>
            <a:r>
              <a:rPr i="1"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 going to, ooh my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hasztagi: #hashtag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wielkie</a:t>
            </a: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/małe litery: </a:t>
            </a:r>
            <a:r>
              <a:rPr i="1"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Go/go, Walk/walk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różne formy pisowni: </a:t>
            </a:r>
            <a:r>
              <a:rPr i="1"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be/are/were/was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52750" y="4422500"/>
            <a:ext cx="7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>
                <a:solidFill>
                  <a:schemeClr val="dk1"/>
                </a:solidFill>
              </a:rPr>
              <a:t>operacje na ciągach znaków pomagają przygotować tekst do analizy 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746000" y="2142000"/>
            <a:ext cx="5651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 sz="2000"/>
              <a:t>Jakie znasz o</a:t>
            </a:r>
            <a:r>
              <a:rPr b="1" i="1" lang="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peracje na ciągach znaków?</a:t>
            </a:r>
            <a:endParaRPr b="0" i="1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600" y="1545480"/>
            <a:ext cx="5380920" cy="124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 sekwencyjny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080" y="1813680"/>
            <a:ext cx="3533040" cy="10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Konkatenacja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080" y="1698840"/>
            <a:ext cx="3123360" cy="1046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Powielenie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000" y="1641240"/>
            <a:ext cx="2675880" cy="102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Przeszukiwanie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280" y="1603080"/>
            <a:ext cx="2332800" cy="103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Iterowanie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31"/>
          <p:cNvGraphicFramePr/>
          <p:nvPr/>
        </p:nvGraphicFramePr>
        <p:xfrm>
          <a:off x="174600" y="855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{E31E6D52-A974-47BF-84D7-F6130DF414E1}</a:tableStyleId>
              </a:tblPr>
              <a:tblGrid>
                <a:gridCol w="1643750"/>
                <a:gridCol w="7055650"/>
              </a:tblGrid>
              <a:tr h="37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str.center()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wyśrodkowuje napisy do podanej szerokości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str.ljust()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wyrównuje napisy do lewej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str.rjust()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wyrównuje napisy do prawej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str.startswith()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które napisy zaczynają się od podanego wzorca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str.endswith()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które napisy kończą sie podanym wzorcem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str.strip()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usuwa białe znaki z początku i końca każdego napisu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str.lstrip()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usuwa białe znaki z początku każdego napisu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str.rstrip()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usuwa białe znaki z końca każdego napisu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str.partition()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dzieli każdy napis względem pierwszego wystąpienia danego separatora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str.rparttion()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dzieli każdy napis względem ostatniego wystąpienia danego separatora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str.lower()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zamienia wszystkie litery na małe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31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Metody pomocnicze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2"/>
          <p:cNvGraphicFramePr/>
          <p:nvPr/>
        </p:nvGraphicFramePr>
        <p:xfrm>
          <a:off x="301320" y="766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{E31E6D52-A974-47BF-84D7-F6130DF414E1}</a:tableStyleId>
              </a:tblPr>
              <a:tblGrid>
                <a:gridCol w="1586525"/>
                <a:gridCol w="6854400"/>
              </a:tblGrid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str.upper()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zamienia wszystkie litery na wielkie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str.title()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zamienia pierwszą literę w każdym wyrazie na wielką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str.normalize()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dokonuje normalizacji tekstu do postaci NFC, NFD, NFKC lub NFKD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str.translate()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zamienia podane litery na inne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str.isalnum()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czy poszczególne napisy składają się tylko ze znaków alfanumerycznych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str.isalpha()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czy poszczególne napisy składają się tylko z liter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str.islower()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czy poszczególne napisy składają się tylko z małych liter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str.isnumeric()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czy poszczególne napisy składają się tylko z liczb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str.isspace()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czy poszczególne napisy składają się tylko z białych znaków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str.isupper()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sprawdza, czy poszczególne napisy składają się tylko z wielkich liter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32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Metody pomocnicze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33"/>
          <p:cNvGraphicFramePr/>
          <p:nvPr/>
        </p:nvGraphicFramePr>
        <p:xfrm>
          <a:off x="521640" y="79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{E31E6D52-A974-47BF-84D7-F6130DF414E1}</a:tableStyleId>
              </a:tblPr>
              <a:tblGrid>
                <a:gridCol w="1929950"/>
                <a:gridCol w="5711050"/>
              </a:tblGrid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str.len()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wyznacza długość każdego napisu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str.cat()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złącza wszystkie elementy w jeden napis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str.join()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złącza każdy element iterowalny w jeden napis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str.repeat()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powiela każdy napis zadaną liczbę razy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str.pad()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dodaje białe znaki na początku lub końcu każdego napisu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str.wrap()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zawija długi tekst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str.slice()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wydobywa wycinek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str.slice_replace()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zastępuje wycinek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str.get()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wydobywa element o podanym indeksie z każdego elementu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str.contains()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sprawdza czy podany napis pasuje do wzorca danego wyrażeniem regularnym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3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Metody pomocnicze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2226240" y="819720"/>
            <a:ext cx="4690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Jakie wyróżniamy typy danych?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40" y="1351440"/>
            <a:ext cx="6306841" cy="31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1876320" y="4510800"/>
            <a:ext cx="2999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https://www.kaggle.com/datasets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Typy danych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4"/>
          <p:cNvGraphicFramePr/>
          <p:nvPr/>
        </p:nvGraphicFramePr>
        <p:xfrm>
          <a:off x="435240" y="970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{E31E6D52-A974-47BF-84D7-F6130DF414E1}</a:tableStyleId>
              </a:tblPr>
              <a:tblGrid>
                <a:gridCol w="1722950"/>
                <a:gridCol w="5563450"/>
              </a:tblGrid>
              <a:tr h="39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str.count()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wyznacza liczbę dopasowań do wzorca danego wyrażeniem regularnym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str.find()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str.index()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znajduje pierwsze wystąpienie podanego wzorca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str.rfind()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str.rindex()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znajduje ostatnie wystąpienie podanego wzorca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str.findall()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zwraca wszystkie dopasowania wyrażenia regularnego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str.split()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rozdziela napisy względem dopasowania do danego wyrażenia regularnego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str.replace()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zastępuje dopasowane podnapisy innymi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str.extract()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zwraca pierwsze dopasowania do wydzielonych podwyraże” wyrażenia regularnego w postaci ramki danych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str.extractall()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zwraca wszystkie dopasowania do wydzielonych podwyrażeń wyrażenia regularnego w postaci ramki danych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34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Metody pomocnicze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1091825" y="1713550"/>
            <a:ext cx="708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Kilka przykładów:</a:t>
            </a:r>
            <a:br>
              <a:rPr lang="pl"/>
            </a:br>
            <a:r>
              <a:rPr lang="pl"/>
              <a:t>https://www.w3schools.com/python/python_ref_string.asp</a:t>
            </a:r>
            <a:br>
              <a:rPr lang="pl"/>
            </a:br>
            <a:br>
              <a:rPr lang="pl"/>
            </a:br>
            <a:br>
              <a:rPr lang="pl"/>
            </a:br>
            <a:r>
              <a:rPr lang="pl"/>
              <a:t>Zadania:</a:t>
            </a:r>
            <a:br>
              <a:rPr lang="pl"/>
            </a:br>
            <a:r>
              <a:rPr lang="pl"/>
              <a:t>https://docs.google.com/document/d/1S7X_N94Z0Ipdfks1JeGY_v-SWNKt6ytrmj19ZxgMNFU/edit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287990" y="942560"/>
            <a:ext cx="48384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dk1"/>
                </a:solidFill>
              </a:rPr>
              <a:t>Jakie wyróżniamy typy danych?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dane liczbowe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dane tekstowe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obrazy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dźwięk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dane z czujników pomiarowych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 aktywności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Typy danych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288008" y="942550"/>
            <a:ext cx="84723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Język naturalny lub język zwyczajny to dowolny język, który występuje naturalnie w społeczności ludzkiej w procesie użycia, powtarzania i zmiany bez świadomego planowania i premedytacji.</a:t>
            </a:r>
            <a:endParaRPr i="1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288000" y="0"/>
            <a:ext cx="4653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Tekst w języku naturalnym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288000" y="3198150"/>
            <a:ext cx="83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Wymień kilka przykładów tekstu w języku naturalnym, który jest dostępny w internecie.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288000" y="0"/>
            <a:ext cx="4653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Tekst w języku naturalnym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1332000" y="2286975"/>
            <a:ext cx="6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Co oznacza, że dane są zapisane w języku naturalnym?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288000" y="0"/>
            <a:ext cx="4653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Przyrost danych tekstowych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383200" y="4155675"/>
            <a:ext cx="74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https://explodingtopics.com/blog/data-generated-per-day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https://bernardmarr.com/how-much-data-do-we-create-every-day-the-mind-blowing-stats-everyone-should-read/</a:t>
            </a:r>
            <a:endParaRPr sz="9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50" y="1026063"/>
            <a:ext cx="3897300" cy="309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383200" y="4043200"/>
            <a:ext cx="74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https://explodingtopics.com/blog/data-generated-per-day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https://bernardmarr.com/how-much-data-do-we-create-every-day-the-mind-blowing-stats-everyone-should-read/</a:t>
            </a:r>
            <a:endParaRPr sz="11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100" y="877225"/>
            <a:ext cx="4271182" cy="31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/>
          <p:nvPr/>
        </p:nvSpPr>
        <p:spPr>
          <a:xfrm>
            <a:off x="288000" y="0"/>
            <a:ext cx="4653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Przyrost danych tekstowych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246950" y="4385600"/>
            <a:ext cx="74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https://explodingtopics.com/blog/data-generated-per-day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https://bernardmarr.com/how-much-data-do-we-create-every-day-the-mind-blowing-stats-everyone-should-read/</a:t>
            </a:r>
            <a:endParaRPr sz="11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250" y="799600"/>
            <a:ext cx="3871107" cy="34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288000" y="0"/>
            <a:ext cx="4653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Przyrost danych tekstowych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322495" y="2036355"/>
            <a:ext cx="73992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usunięcie pustych rekordów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ujednolicenie formatów i kodowania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usunięcie</a:t>
            </a: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zduplikowanych parametrów (redukcja wymiarów)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usunięcie elementów, które nie zawierają informacji (stopwords, szum, tło, ...)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skalowanie i ujednolicenie wartości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poprawa błędów (literówki, błędy przetwarzania wideo/obrazów)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Normalizacja te</a:t>
            </a:r>
            <a:r>
              <a:rPr b="1" lang="pl" sz="1600">
                <a:solidFill>
                  <a:schemeClr val="lt1"/>
                </a:solidFill>
              </a:rPr>
              <a:t>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488700" y="1050275"/>
            <a:ext cx="81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Analityk danych poświęca zwykle 80-90% czasu na przygotowanie danych: czyszczenie, normalizacja, ujednolicenie pisowni, poprawa </a:t>
            </a:r>
            <a:r>
              <a:rPr i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błędów</a:t>
            </a:r>
            <a:r>
              <a:rPr i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usunięcie </a:t>
            </a:r>
            <a:r>
              <a:rPr i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zbędnych</a:t>
            </a:r>
            <a:r>
              <a:rPr i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części</a:t>
            </a:r>
            <a:r>
              <a:rPr i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kodowanie, formatowanie, ...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