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5DE725-5EDF-4488-BED6-DC25ADDA301B}">
  <a:tblStyle styleId="{CC5DE725-5EDF-4488-BED6-DC25ADDA301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f51ad62062_0_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1f51ad62062_0_0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51ad62062_0_54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f51ad62062_0_54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51ad62062_0_59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f51ad62062_0_59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51ad62062_0_65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f51ad62062_0_65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51ad62062_0_7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f51ad62062_0_70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51ad62062_0_76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f51ad62062_0_76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f51ad62062_0_8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f51ad62062_0_81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f51ad62062_0_87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f51ad62062_0_87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51ad62062_0_93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f51ad62062_0_93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f51ad62062_0_99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f51ad62062_0_99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f51ad62062_0_104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f51ad62062_0_104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51ad62062_0_5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1f51ad62062_0_5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f51ad62062_0_11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f51ad62062_0_110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f51ad62062_0_117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f51ad62062_0_117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f51ad62062_0_122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f51ad62062_0_122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f51ad62062_0_127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f51ad62062_0_127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51ad62062_0_1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1f51ad62062_0_10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51ad62062_0_15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1f51ad62062_0_15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51ad62062_0_2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1f51ad62062_0_21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51ad62062_0_26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1f51ad62062_0_26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51ad62062_0_35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f51ad62062_0_35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51ad62062_0_44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f51ad62062_0_44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51ad62062_0_49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f51ad62062_0_49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 1">
  <p:cSld name="TITLE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311760" y="744480"/>
            <a:ext cx="8519700" cy="20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8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24675" y="4153550"/>
            <a:ext cx="1619325" cy="7783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regexone.com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egrafik.pl/kurs-regex-wyrazenia-regularn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866880" y="2244960"/>
            <a:ext cx="77691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3000">
                <a:solidFill>
                  <a:srgbClr val="434343"/>
                </a:solidFill>
              </a:rPr>
              <a:t>Eksploracja da</a:t>
            </a:r>
            <a:r>
              <a:rPr b="1" i="0" lang="pl" sz="3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nych tekstowych</a:t>
            </a:r>
            <a:br>
              <a:rPr b="0" i="0" lang="pl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lang="pl" sz="1800">
                <a:solidFill>
                  <a:srgbClr val="434343"/>
                </a:solidFill>
              </a:rPr>
              <a:t>W</a:t>
            </a:r>
            <a:r>
              <a:rPr b="1" i="0" lang="pl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yrażenia regularne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" name="Google Shape;122;p24"/>
          <p:cNvGraphicFramePr/>
          <p:nvPr/>
        </p:nvGraphicFramePr>
        <p:xfrm>
          <a:off x="362880" y="8755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{CC5DE725-5EDF-4488-BED6-DC25ADDA301B}</a:tableStyleId>
              </a:tblPr>
              <a:tblGrid>
                <a:gridCol w="623150"/>
                <a:gridCol w="7553150"/>
              </a:tblGrid>
              <a:tr h="588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\* \+ \?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53275" marL="53275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odpowiednio znaki: * + ?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53275" marL="53275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\d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53275" marL="53275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dowolna cyfra arabska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53275" marL="53275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\s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53275" marL="53275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dowolny tzw. znak biały (w kodzie wiki są to: tabulator, spacja lub „enter”)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53275" marL="53275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8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\w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53275" marL="53275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dowolny znak alfanumeryczny w rozumieniu: wielka litera łacińska lub mała litera łacińska, lub cyfra, lub znak podkreślnika, czyli [A-Za-z\d_], nie ma tu miejsca na znaki diakrytyczne, nie ma więc Ą, ł, Ç czy ě (ten sam zestaw znaków uwzględnia metaznak \b)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53275" marL="53275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\unnnn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53275" marL="53275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tak można podawać znaki w Unikodzie kodem szesnastkowym pełnym – czterocyfrowym, np. \u200B („cyfry” A–F można oczywiście pisać wielką lub małą literą)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53275" marL="53275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7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\xnn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53275" marL="53275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tak można podawać znaki w Unikodzie kodem szesnastkowym skrótowym – dwucyfrowym, ale tylko gdy pierwsze dwie cyfry kodu czterocyfrowego są zerami, np. \u00AD = \xAD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53275" marL="53275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3" name="Google Shape;123;p24"/>
          <p:cNvSpPr/>
          <p:nvPr/>
        </p:nvSpPr>
        <p:spPr>
          <a:xfrm>
            <a:off x="288000" y="0"/>
            <a:ext cx="22314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Metaznaki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/>
          <p:nvPr/>
        </p:nvSpPr>
        <p:spPr>
          <a:xfrm>
            <a:off x="2010240" y="1101960"/>
            <a:ext cx="51231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(wzór)		(?:wzór)		(?P&lt;named_group&gt;wzór)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4560" y="2060640"/>
            <a:ext cx="6990480" cy="139932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/>
          <p:nvPr/>
        </p:nvSpPr>
        <p:spPr>
          <a:xfrm>
            <a:off x="288000" y="0"/>
            <a:ext cx="22314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Grupowanie wzorów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200" y="1308600"/>
            <a:ext cx="8838360" cy="1368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/>
          <p:nvPr/>
        </p:nvSpPr>
        <p:spPr>
          <a:xfrm>
            <a:off x="288000" y="0"/>
            <a:ext cx="22314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Grupowanie wzorów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/>
          <p:nvPr/>
        </p:nvSpPr>
        <p:spPr>
          <a:xfrm>
            <a:off x="2618640" y="1028520"/>
            <a:ext cx="39060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(?=wzór)		 (?!wzór)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7"/>
          <p:cNvSpPr/>
          <p:nvPr/>
        </p:nvSpPr>
        <p:spPr>
          <a:xfrm>
            <a:off x="730440" y="1391040"/>
            <a:ext cx="8192100" cy="29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regexp(?=wzór)</a:t>
            </a:r>
            <a:br>
              <a:rPr b="0" i="0" lang="pl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dopasuje wyrażenie regexp i przechwyci je tylko gdy do razu za nim będzie dopasowany wzór.</a:t>
            </a:r>
            <a:br>
              <a:rPr b="0" i="0" lang="pl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regexp(?!wzór)</a:t>
            </a:r>
            <a:br>
              <a:rPr b="0" i="0" lang="pl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dopasuje wyrażenie regexp i przechwyci je tylko gdy do razu za nim nie będzie dopasowany wzór.</a:t>
            </a:r>
            <a:br>
              <a:rPr b="0" i="0" lang="pl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pl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pl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pl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1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Np: Win(?=98) pasuje do'Win' tylko gdy za 'Win' jest jeszcze '98'. Przechwyci tylko Win.</a:t>
            </a:r>
            <a:br>
              <a:rPr b="0" i="0" lang="pl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pl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Podaj przykład pasujący do </a:t>
            </a:r>
            <a:r>
              <a:rPr b="1" i="1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Win(?!98)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7"/>
          <p:cNvSpPr/>
          <p:nvPr/>
        </p:nvSpPr>
        <p:spPr>
          <a:xfrm>
            <a:off x="288000" y="0"/>
            <a:ext cx="22314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Lookahead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/>
          <p:nvPr/>
        </p:nvSpPr>
        <p:spPr>
          <a:xfrm>
            <a:off x="514080" y="1019520"/>
            <a:ext cx="8079000" cy="17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Alternatywa pasuje do tekstu gdy pasuje to co jest po lewej lub prawej stronie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Np: </a:t>
            </a:r>
            <a:r>
              <a:rPr b="1" i="1" lang="pl" sz="1400" u="none" cap="none" strike="noStrike">
                <a:solidFill>
                  <a:srgbClr val="000000"/>
                </a:solidFill>
              </a:rPr>
              <a:t>(a|b)a </a:t>
            </a:r>
            <a:r>
              <a:rPr b="0" i="1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pasuje do 'aa' w tekście "dseaas" i pasuje do 'ba' w tekście "acbab".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8"/>
          <p:cNvSpPr/>
          <p:nvPr/>
        </p:nvSpPr>
        <p:spPr>
          <a:xfrm>
            <a:off x="288000" y="0"/>
            <a:ext cx="22314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Alternatywa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/>
          <p:nvPr/>
        </p:nvSpPr>
        <p:spPr>
          <a:xfrm>
            <a:off x="2604960" y="726480"/>
            <a:ext cx="38415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[znaki]	 [^znaki]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9"/>
          <p:cNvSpPr/>
          <p:nvPr/>
        </p:nvSpPr>
        <p:spPr>
          <a:xfrm>
            <a:off x="160560" y="1462680"/>
            <a:ext cx="8730300" cy="29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Pasuje do jakiegokolwiek znaku zawartego w zbiorze. Używając myślnika (-) można zdefiniować przedział dla znaków. </a:t>
            </a:r>
            <a:br>
              <a:rPr b="0" i="0" lang="pl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pl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[znaki]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pasuje do jakiegokolwiek znaku zawartego w zbiorze znaki.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pl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[^znaki]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neguje zbiór znaków i pasuje do wszystkich znaków oprócz tych znajdujących się w zbiorze znaki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pl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1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Np: [abcd] pasuje do każdego znaku: 'a', 'b', 'c' lub 'd'. Wzór można także skrócić: [a-d]. Przedziały muszą być defifniowane w porządku rosnącym w przeciwnym wypadku wyrzucą błąd. (Np: [d-a] wyrzuci błąd.)</a:t>
            </a:r>
            <a:br>
              <a:rPr b="0" i="0" lang="pl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1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[^0-9] pasuje do wszystkich znaków oprócz liczb.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9"/>
          <p:cNvSpPr/>
          <p:nvPr/>
        </p:nvSpPr>
        <p:spPr>
          <a:xfrm>
            <a:off x="288000" y="0"/>
            <a:ext cx="22314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Zbiór znaków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/>
          <p:nvPr/>
        </p:nvSpPr>
        <p:spPr>
          <a:xfrm>
            <a:off x="1063080" y="2373840"/>
            <a:ext cx="73746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Są to znaki zwykłe które umieszczone takie jakie są mają dokładnie takie znaczenie. </a:t>
            </a:r>
            <a:br>
              <a:rPr b="0" i="0" lang="pl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pl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Np: a pasuje do 'a' w tekście "Any ancestor".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0"/>
          <p:cNvSpPr/>
          <p:nvPr/>
        </p:nvSpPr>
        <p:spPr>
          <a:xfrm>
            <a:off x="1063075" y="1072820"/>
            <a:ext cx="4987200" cy="18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Wszystkie znaki oprócz tych o specjalnym znaczeniu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0"/>
          <p:cNvSpPr/>
          <p:nvPr/>
        </p:nvSpPr>
        <p:spPr>
          <a:xfrm>
            <a:off x="288000" y="0"/>
            <a:ext cx="22314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Znaki dosłowne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/>
          <p:nvPr/>
        </p:nvSpPr>
        <p:spPr>
          <a:xfrm>
            <a:off x="3177360" y="772200"/>
            <a:ext cx="647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1"/>
          <p:cNvSpPr/>
          <p:nvPr/>
        </p:nvSpPr>
        <p:spPr>
          <a:xfrm>
            <a:off x="329400" y="1300680"/>
            <a:ext cx="8135700" cy="29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Odwołania wsteczne są odwołaniami do ciągu znaków wcześniej pasujących do wzoru w wyrażeniu regularnym. n jest liczbą całkowitą większą od zera informującą interpreter o tym do którego wzoru ma się odwołać, a konkretnie skąd ma wziąć ciąg znaków i umieścić w danym miejscu.</a:t>
            </a:r>
            <a:br>
              <a:rPr b="0" i="0" lang="pl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pl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(\S)\1(\1)+ g pasuje do wszystkich kombinacji trzech, lub więcej, kolejnych takich samych, nie białych, znaków.</a:t>
            </a:r>
            <a:br>
              <a:rPr b="0" i="0" lang="pl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&lt;(\S+).*&gt;(.*)&lt;\/\1&gt; pasuje do każdego znacznika - tagu.</a:t>
            </a:r>
            <a:br>
              <a:rPr b="0" i="0" lang="pl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pl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1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Np: &lt;(\S+).*&gt;(.*)&lt;\/\1&gt; pasuje do '&lt;div id="me"&gt;text&lt;/div&gt;' w tekście "text&lt;div id=\"me\"&gt;text&lt;/div&gt;text".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1"/>
          <p:cNvSpPr/>
          <p:nvPr/>
        </p:nvSpPr>
        <p:spPr>
          <a:xfrm>
            <a:off x="288000" y="0"/>
            <a:ext cx="3815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Odwołanie wsteczne: lookbehind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/>
          <p:nvPr/>
        </p:nvSpPr>
        <p:spPr>
          <a:xfrm>
            <a:off x="589620" y="1344695"/>
            <a:ext cx="6551700" cy="29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Znaki predefiniowane są to zamienniki, które można użyć zamiast wymieniania grupy odpowiednich znaków lub w przypadku znaków komend.</a:t>
            </a:r>
            <a:br>
              <a:rPr b="0" i="0" lang="pl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4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p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\f znak wysunięcia arkusza.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4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p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\r znak powrotu karetki.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4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p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\n znak nowej linii.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4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p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\t tabulator horyzontalny.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4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p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\v matches vertical tab.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4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p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\0 znak NUL.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4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p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[\b] znak backspace.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4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p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\s odstęp (skrót dla [\f\n\r\t\v\u00A0\u2028\u2029]).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4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p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\S znak inny niż odstęp (skrót dla [^\f\n\r\t\v\u00A0\u2028\u2029]).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4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p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\w znak wyrazu (skrót dla [a-zA-Z0-9_]).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4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p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\W znak inny niż znak wyrazu (skrót dla [^a-zA-Z0-9_]).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4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p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\d liczba (skrót dla [0-9]).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4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p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\D znak inny niż liczba (skrót dla [^0-9]).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4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p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\b znak pozycji między wyrazami a dokładnie między spacją a wyrazem.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4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p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\B znak inny niż znak pozycji między wyrazami (skrót dla [^\b]).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4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p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\cX znak ctrl+X. Np: \cm oznacza control-M.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4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p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\xhh znak o kodzie hh zapisany w systemie hexadecymalnym.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4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p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\uhhhh znak Unicode o kodzie hhhh zapisany w systemie hexadecymalnym.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2"/>
          <p:cNvSpPr/>
          <p:nvPr/>
        </p:nvSpPr>
        <p:spPr>
          <a:xfrm>
            <a:off x="288000" y="0"/>
            <a:ext cx="3239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Znaki predefiniowane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/>
          <p:nvPr/>
        </p:nvSpPr>
        <p:spPr>
          <a:xfrm>
            <a:off x="2316960" y="836280"/>
            <a:ext cx="35856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), (?: ), ?, +, *, ^, $, |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3"/>
          <p:cNvSpPr/>
          <p:nvPr/>
        </p:nvSpPr>
        <p:spPr>
          <a:xfrm>
            <a:off x="2452680" y="1409400"/>
            <a:ext cx="2999100" cy="29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316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Nawiasy: ( ), (?: ).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Powtórzenia: ?, +, *, {n, m},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??, +?, *?, {n, m}?.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Sekwencje i asercje: ^, $.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Alternatywa: |.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3"/>
          <p:cNvSpPr/>
          <p:nvPr/>
        </p:nvSpPr>
        <p:spPr>
          <a:xfrm>
            <a:off x="288000" y="0"/>
            <a:ext cx="3239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Kolejność priorytetów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>
            <a:off x="726480" y="2036520"/>
            <a:ext cx="77691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2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 to jest wyrażenie regularne?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/>
          <p:nvPr/>
        </p:nvSpPr>
        <p:spPr>
          <a:xfrm>
            <a:off x="2737800" y="763200"/>
            <a:ext cx="39513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greedy vs non greedy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4"/>
          <p:cNvSpPr/>
          <p:nvPr/>
        </p:nvSpPr>
        <p:spPr>
          <a:xfrm>
            <a:off x="2160000" y="1380240"/>
            <a:ext cx="44382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non-greedy qualifiers:</a:t>
            </a:r>
            <a:br>
              <a:rPr b="0" i="0" lang="pl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p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*?		 +?		 ??		 {m,n}?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9513" y="2667926"/>
            <a:ext cx="5964975" cy="18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4"/>
          <p:cNvSpPr/>
          <p:nvPr/>
        </p:nvSpPr>
        <p:spPr>
          <a:xfrm>
            <a:off x="288000" y="0"/>
            <a:ext cx="3239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Dopasowanie zachłanne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/>
          <p:nvPr/>
        </p:nvSpPr>
        <p:spPr>
          <a:xfrm>
            <a:off x="288000" y="1819975"/>
            <a:ext cx="74151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pl" sz="1800" u="none" cap="none" strike="noStrike">
                <a:solidFill>
                  <a:srgbClr val="000000"/>
                </a:solidFill>
              </a:rPr>
              <a:t>jupyter notebook: </a:t>
            </a:r>
            <a:br>
              <a:rPr i="0" lang="pl" sz="1800" u="none" cap="none" strike="noStrike">
                <a:solidFill>
                  <a:srgbClr val="000000"/>
                </a:solidFill>
              </a:rPr>
            </a:br>
            <a:r>
              <a:rPr i="0" lang="pl" sz="1800" u="none" cap="none" strike="noStrike">
                <a:solidFill>
                  <a:srgbClr val="000000"/>
                </a:solidFill>
              </a:rPr>
              <a:t>Eksploracja danych tekstowych - Jupyter 3 Wyrażenia regularne.ipynb</a:t>
            </a:r>
            <a:endParaRPr i="0" sz="1800" u="none" cap="none" strike="noStrike"/>
          </a:p>
        </p:txBody>
      </p:sp>
      <p:sp>
        <p:nvSpPr>
          <p:cNvPr id="197" name="Google Shape;197;p35"/>
          <p:cNvSpPr/>
          <p:nvPr/>
        </p:nvSpPr>
        <p:spPr>
          <a:xfrm>
            <a:off x="288000" y="0"/>
            <a:ext cx="3239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Wykorzystanie w Python</a:t>
            </a:r>
            <a:endParaRPr b="0" i="0" sz="1600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/>
          <p:nvPr/>
        </p:nvSpPr>
        <p:spPr>
          <a:xfrm>
            <a:off x="288000" y="1729850"/>
            <a:ext cx="47196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/>
              <a:t>Zrealizuj kurs online regexone.com</a:t>
            </a:r>
            <a:br>
              <a:rPr lang="pl" sz="1800"/>
            </a:br>
            <a:r>
              <a:rPr i="0" lang="pl" sz="1800" u="sng" cap="none" strike="noStrike">
                <a:solidFill>
                  <a:schemeClr val="hlink"/>
                </a:solidFill>
                <a:hlinkClick r:id="rId3"/>
              </a:rPr>
              <a:t>https://regexone.com/</a:t>
            </a:r>
            <a:endParaRPr i="0" sz="1800" u="none" cap="none" strike="noStrike"/>
          </a:p>
        </p:txBody>
      </p:sp>
      <p:sp>
        <p:nvSpPr>
          <p:cNvPr id="203" name="Google Shape;203;p36"/>
          <p:cNvSpPr/>
          <p:nvPr/>
        </p:nvSpPr>
        <p:spPr>
          <a:xfrm>
            <a:off x="288000" y="0"/>
            <a:ext cx="3239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Zadanie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/>
          <p:nvPr/>
        </p:nvSpPr>
        <p:spPr>
          <a:xfrm>
            <a:off x="904320" y="1058040"/>
            <a:ext cx="6297900" cy="24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w analizie danych, Wes McKinney, Helion 2018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l" sz="1400" u="sng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http://www.egrafik.pl/kurs-regex-wyrazenia-regularne/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Przetwarzanie i Analiza danych w języku Python, Marek Gągolewski, Maciej Bartoszuk, Anna Cena, PWN Warszawa 2016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https://pl.wikipedia.org/wiki/Pomoc:Wyrażenia_regularne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7"/>
          <p:cNvSpPr/>
          <p:nvPr/>
        </p:nvSpPr>
        <p:spPr>
          <a:xfrm>
            <a:off x="288000" y="0"/>
            <a:ext cx="3239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Źródła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>
            <a:off x="726480" y="2036520"/>
            <a:ext cx="77691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l" sz="2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Wyrażenia regularne są formą dopasowywania wzoru, który można stosować na tekście.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720" y="940680"/>
            <a:ext cx="6735600" cy="315144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8"/>
          <p:cNvSpPr/>
          <p:nvPr/>
        </p:nvSpPr>
        <p:spPr>
          <a:xfrm>
            <a:off x="1118880" y="4380840"/>
            <a:ext cx="73335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r’string’ - raw string, bez interpretowania znaków specjalnych np. \n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/>
          <p:nvPr/>
        </p:nvSpPr>
        <p:spPr>
          <a:xfrm>
            <a:off x="288000" y="0"/>
            <a:ext cx="22314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Budowa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524" y="1164626"/>
            <a:ext cx="7072452" cy="371985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/>
          <p:nvPr/>
        </p:nvSpPr>
        <p:spPr>
          <a:xfrm>
            <a:off x="288000" y="0"/>
            <a:ext cx="22314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regex101.com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/>
          <p:nvPr/>
        </p:nvSpPr>
        <p:spPr>
          <a:xfrm>
            <a:off x="649800" y="815640"/>
            <a:ext cx="26808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Wzór:</a:t>
            </a:r>
            <a:br>
              <a:rPr b="0" i="0" lang="pl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- dowolny znak</a:t>
            </a:r>
            <a:br>
              <a:rPr b="0" i="0" lang="pl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\s - dowolny “biały znak”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[a-z] - mała litera (\w)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[0-9] - cyfra (\d)</a:t>
            </a:r>
            <a:br>
              <a:rPr b="0" i="0" lang="pl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0"/>
          <p:cNvSpPr/>
          <p:nvPr/>
        </p:nvSpPr>
        <p:spPr>
          <a:xfrm>
            <a:off x="4261680" y="815640"/>
            <a:ext cx="41298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Kwalifikatory (liczba powtórzeń):</a:t>
            </a:r>
            <a:br>
              <a:rPr b="0" i="0" lang="pl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- dowolna ilość razy (0 również się kwalifikuje)</a:t>
            </a:r>
            <a:br>
              <a:rPr b="0" i="0" lang="pl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- minimum jedno wystąpienie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 - maksimum jedno wystąpienie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{n} - dokładnie n wystąpień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{n,} - n lub więcej wystąpień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{n,m} - od n do m wystąpień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pl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0"/>
          <p:cNvSpPr/>
          <p:nvPr/>
        </p:nvSpPr>
        <p:spPr>
          <a:xfrm>
            <a:off x="1555920" y="3936480"/>
            <a:ext cx="36000" cy="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0"/>
          <p:cNvSpPr/>
          <p:nvPr/>
        </p:nvSpPr>
        <p:spPr>
          <a:xfrm>
            <a:off x="2562480" y="3149520"/>
            <a:ext cx="5270700" cy="1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.?[a-z]+\s[0-9]{3}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rudy 102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1rudy 102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.rudy 102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xrudy 1328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xxx</a:t>
            </a:r>
            <a:endParaRPr sz="1800"/>
          </a:p>
          <a:p>
            <a:pPr indent="-316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rudy 102</a:t>
            </a:r>
            <a:br>
              <a:rPr b="0" i="0" lang="pl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0"/>
          <p:cNvSpPr/>
          <p:nvPr/>
        </p:nvSpPr>
        <p:spPr>
          <a:xfrm>
            <a:off x="7113600" y="3973200"/>
            <a:ext cx="15303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regex101.com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/>
          <p:nvPr/>
        </p:nvSpPr>
        <p:spPr>
          <a:xfrm>
            <a:off x="288000" y="0"/>
            <a:ext cx="22314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Budowa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/>
          <p:nvPr/>
        </p:nvSpPr>
        <p:spPr>
          <a:xfrm>
            <a:off x="291895" y="936540"/>
            <a:ext cx="26808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Flagi:</a:t>
            </a:r>
            <a:br>
              <a:rPr b="0" i="0" lang="pl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1"/>
          <p:cNvSpPr/>
          <p:nvPr/>
        </p:nvSpPr>
        <p:spPr>
          <a:xfrm>
            <a:off x="1632240" y="3860280"/>
            <a:ext cx="36000" cy="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1"/>
          <p:cNvSpPr/>
          <p:nvPr/>
        </p:nvSpPr>
        <p:spPr>
          <a:xfrm>
            <a:off x="3695895" y="2377695"/>
            <a:ext cx="5270700" cy="1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.?[a-z]+\s[0-9]{3}	iugm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RUDY 102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Rüdy 102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xxx</a:t>
            </a:r>
            <a:br>
              <a:rPr b="0" i="0" lang="pl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rudy 102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6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rudy 103</a:t>
            </a:r>
            <a:br>
              <a:rPr b="0" i="0" lang="pl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rudy 102</a:t>
            </a:r>
            <a:br>
              <a:rPr b="0" i="0" lang="pl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1750" y="964550"/>
            <a:ext cx="1951436" cy="42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/>
          <p:nvPr/>
        </p:nvSpPr>
        <p:spPr>
          <a:xfrm>
            <a:off x="3730600" y="986400"/>
            <a:ext cx="15303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regex101.com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1"/>
          <p:cNvSpPr/>
          <p:nvPr/>
        </p:nvSpPr>
        <p:spPr>
          <a:xfrm>
            <a:off x="288000" y="0"/>
            <a:ext cx="22314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Budowa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oogle Shape;110;p22"/>
          <p:cNvGraphicFramePr/>
          <p:nvPr/>
        </p:nvGraphicFramePr>
        <p:xfrm>
          <a:off x="867600" y="791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{CC5DE725-5EDF-4488-BED6-DC25ADDA301B}</a:tableStyleId>
              </a:tblPr>
              <a:tblGrid>
                <a:gridCol w="550450"/>
                <a:gridCol w="6468125"/>
              </a:tblGrid>
              <a:tr h="36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53275" marL="53275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służy do budowania metaznaków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53275" marL="53275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\\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53275" marL="53275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znak backslasha, czyli pojedynczy \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53275" marL="53275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53275" marL="53275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dowolny znak wewnątrz akapitu (czyli inny niż „enter”)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53275" marL="53275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\.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53275" marL="53275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znak kropki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53275" marL="53275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53275" marL="53275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alternatywa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53275" marL="53275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\|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53275" marL="53275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tzw. pipe, czyli |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53275" marL="53275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^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53275" marL="53275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miejsce początku frazy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53275" marL="53275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\^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53275" marL="53275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znak daszka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53275" marL="53275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53275" marL="53275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miejsce końca frazy (w polu Znajdź)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53275" marL="53275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$1...$9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53275" marL="53275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wywoływanie grup przechwytujących (w polu Zamień)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53275" marL="53275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\$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53275" marL="53275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znak dolara (w polu Zamień może być konieczne wpisanie znaku kodem: \x24 lub \u0024)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53275" marL="53275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1" name="Google Shape;111;p22"/>
          <p:cNvSpPr/>
          <p:nvPr/>
        </p:nvSpPr>
        <p:spPr>
          <a:xfrm>
            <a:off x="288000" y="0"/>
            <a:ext cx="22314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Metaznaki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Google Shape;116;p23"/>
          <p:cNvGraphicFramePr/>
          <p:nvPr/>
        </p:nvGraphicFramePr>
        <p:xfrm>
          <a:off x="225720" y="10195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{CC5DE725-5EDF-4488-BED6-DC25ADDA301B}</a:tableStyleId>
              </a:tblPr>
              <a:tblGrid>
                <a:gridCol w="1281600"/>
                <a:gridCol w="7338600"/>
              </a:tblGrid>
              <a:tr h="48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\b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53275" marL="53275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miejsce granicy słowa (początek lub koniec); jako znaki słowa rozumiana jest klasa [A-Za-z\d_] (ten sam zestaw znaków uwzględnia metaznak \w)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53275" marL="53275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\n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53275" marL="53275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niewidoczny znak „entera” stojący na końcu każdego akapitu, także pustego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53275" marL="53275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\t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53275" marL="53275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znak tabulatora (w kodzie artykułu raczej nie stosujemy tabulatorów, zastępując je spacjami)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53275" marL="53275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 ) [ ] { }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53275" marL="53275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elementy składniowe różnych poleceń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53275" marL="53275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\( \) \[ \] \{ \}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53275" marL="53275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odpowiednio znaki: ( ) [ ] { }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53275" marL="53275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\1...\9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53275" marL="53275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odwołania wsteczne w polu Znajdź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53275" marL="53275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 + ?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53275" marL="53275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polecenia powtórzeń: zachłanne kwantyfikatory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53275" marL="53275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*? +? ??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53275" marL="53275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polecenia powtórzeń: leniwe kwantyfikatory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53275" marL="53275">
                    <a:lnL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2A9B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7" name="Google Shape;117;p23"/>
          <p:cNvSpPr/>
          <p:nvPr/>
        </p:nvSpPr>
        <p:spPr>
          <a:xfrm>
            <a:off x="288000" y="0"/>
            <a:ext cx="22314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Metaznaki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