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 id="214748369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p:regular r:id="rId26"/>
      <p:bold r:id="rId27"/>
      <p:italic r:id="rId28"/>
      <p:boldItalic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4.xml"/><Relationship Id="rId33" Type="http://schemas.openxmlformats.org/officeDocument/2006/relationships/font" Target="fonts/SourceCodePro-boldItalic.fntdata"/><Relationship Id="rId10" Type="http://schemas.openxmlformats.org/officeDocument/2006/relationships/slide" Target="slides/slide3.xml"/><Relationship Id="rId32" Type="http://schemas.openxmlformats.org/officeDocument/2006/relationships/font" Target="fonts/SourceCodePr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51a00aff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f51a00aff1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f51a00aff1_0_4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f51a00aff1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51a00aff1_0_4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f51a00aff1_0_4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f51a00aff1_0_4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f51a00aff1_0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f51a00aff1_0_4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f51a00aff1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51a00aff1_0_4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f51a00aff1_0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51a00aff1_0_4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f51a00aff1_0_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f51a00aff1_0_4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f51a00aff1_0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f51a00aff1_0_5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f51a00aff1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f51a00aff1_0_5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f51a00aff1_0_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51a00aff1_0_3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f51a00aff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51a00aff1_0_3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f51a00aff1_0_3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51a00aff1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f51a00aff1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51a00aff1_0_3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f51a00aff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51a00aff1_0_3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f51a00aff1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51a00aff1_0_4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f51a00aff1_0_4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51a00aff1_0_4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f51a00aff1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51a00aff1_0_4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f51a00aff1_0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hyperlink" Target="https://support.aws.amazon.com/#/contacts/aws-training" TargetMode="Externa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5" name="Shape 95"/>
        <p:cNvGrpSpPr/>
        <p:nvPr/>
      </p:nvGrpSpPr>
      <p:grpSpPr>
        <a:xfrm>
          <a:off x="0" y="0"/>
          <a:ext cx="0" cy="0"/>
          <a:chOff x="0" y="0"/>
          <a:chExt cx="0" cy="0"/>
        </a:xfrm>
      </p:grpSpPr>
      <p:pic>
        <p:nvPicPr>
          <p:cNvPr id="96" name="Google Shape;96;p25"/>
          <p:cNvPicPr preferRelativeResize="0"/>
          <p:nvPr/>
        </p:nvPicPr>
        <p:blipFill rotWithShape="1">
          <a:blip r:embed="rId2">
            <a:alphaModFix/>
          </a:blip>
          <a:srcRect b="0" l="0" r="0" t="0"/>
          <a:stretch/>
        </p:blipFill>
        <p:spPr>
          <a:xfrm>
            <a:off x="-60767" y="-35939"/>
            <a:ext cx="9271322" cy="5218637"/>
          </a:xfrm>
          <a:prstGeom prst="rect">
            <a:avLst/>
          </a:prstGeom>
          <a:noFill/>
          <a:ln>
            <a:noFill/>
          </a:ln>
        </p:spPr>
      </p:pic>
      <p:pic>
        <p:nvPicPr>
          <p:cNvPr id="97" name="Google Shape;97;p25"/>
          <p:cNvPicPr preferRelativeResize="0"/>
          <p:nvPr/>
        </p:nvPicPr>
        <p:blipFill rotWithShape="1">
          <a:blip r:embed="rId3">
            <a:alphaModFix/>
          </a:blip>
          <a:srcRect b="0" l="0" r="0" t="0"/>
          <a:stretch/>
        </p:blipFill>
        <p:spPr>
          <a:xfrm>
            <a:off x="7448323" y="4567379"/>
            <a:ext cx="1329492" cy="336805"/>
          </a:xfrm>
          <a:prstGeom prst="rect">
            <a:avLst/>
          </a:prstGeom>
          <a:noFill/>
          <a:ln>
            <a:noFill/>
          </a:ln>
        </p:spPr>
      </p:pic>
      <p:sp>
        <p:nvSpPr>
          <p:cNvPr id="98" name="Google Shape;98;p25"/>
          <p:cNvSpPr txBox="1"/>
          <p:nvPr>
            <p:ph idx="1" type="body"/>
          </p:nvPr>
        </p:nvSpPr>
        <p:spPr>
          <a:xfrm>
            <a:off x="314325" y="1915767"/>
            <a:ext cx="6044700" cy="366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500"/>
              <a:buNone/>
              <a:defRPr b="0" sz="1500">
                <a:solidFill>
                  <a:schemeClr val="lt1"/>
                </a:solidFill>
                <a:latin typeface="Arial"/>
                <a:ea typeface="Arial"/>
                <a:cs typeface="Arial"/>
                <a:sym typeface="Arial"/>
              </a:defRPr>
            </a:lvl1pPr>
            <a:lvl2pPr indent="-342900" lvl="1" marL="914400" rtl="0" algn="l">
              <a:lnSpc>
                <a:spcPct val="90000"/>
              </a:lnSpc>
              <a:spcBef>
                <a:spcPts val="1200"/>
              </a:spcBef>
              <a:spcAft>
                <a:spcPts val="0"/>
              </a:spcAft>
              <a:buClr>
                <a:schemeClr val="lt1"/>
              </a:buClr>
              <a:buSzPts val="1800"/>
              <a:buChar char="○"/>
              <a:defRPr>
                <a:solidFill>
                  <a:schemeClr val="lt1"/>
                </a:solidFill>
              </a:defRPr>
            </a:lvl2pPr>
            <a:lvl3pPr indent="-323850" lvl="2" marL="1371600" rtl="0" algn="l">
              <a:lnSpc>
                <a:spcPct val="90000"/>
              </a:lnSpc>
              <a:spcBef>
                <a:spcPts val="1200"/>
              </a:spcBef>
              <a:spcAft>
                <a:spcPts val="0"/>
              </a:spcAft>
              <a:buClr>
                <a:schemeClr val="lt1"/>
              </a:buClr>
              <a:buSzPts val="1500"/>
              <a:buChar char="■"/>
              <a:defRPr>
                <a:solidFill>
                  <a:schemeClr val="lt1"/>
                </a:solidFill>
              </a:defRPr>
            </a:lvl3pPr>
            <a:lvl4pPr indent="-317500" lvl="3" marL="1828800" rtl="0" algn="l">
              <a:lnSpc>
                <a:spcPct val="90000"/>
              </a:lnSpc>
              <a:spcBef>
                <a:spcPts val="1200"/>
              </a:spcBef>
              <a:spcAft>
                <a:spcPts val="0"/>
              </a:spcAft>
              <a:buClr>
                <a:schemeClr val="lt1"/>
              </a:buClr>
              <a:buSzPts val="1400"/>
              <a:buChar char="●"/>
              <a:defRPr>
                <a:solidFill>
                  <a:schemeClr val="lt1"/>
                </a:solidFill>
              </a:defRPr>
            </a:lvl4pPr>
            <a:lvl5pPr indent="-317500" lvl="4" marL="2286000" rtl="0" algn="l">
              <a:lnSpc>
                <a:spcPct val="90000"/>
              </a:lnSpc>
              <a:spcBef>
                <a:spcPts val="1200"/>
              </a:spcBef>
              <a:spcAft>
                <a:spcPts val="0"/>
              </a:spcAft>
              <a:buClr>
                <a:schemeClr val="lt1"/>
              </a:buClr>
              <a:buSzPts val="1400"/>
              <a:buChar char="○"/>
              <a:defRPr>
                <a:solidFill>
                  <a:schemeClr val="lt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9" name="Google Shape;99;p25"/>
          <p:cNvSpPr txBox="1"/>
          <p:nvPr>
            <p:ph type="title"/>
          </p:nvPr>
        </p:nvSpPr>
        <p:spPr>
          <a:xfrm>
            <a:off x="314325" y="2393955"/>
            <a:ext cx="85155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4500"/>
              <a:buFont typeface="Arial"/>
              <a:buNone/>
              <a:defRPr sz="45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0" name="Google Shape;100;p25"/>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101" name="Shape 101"/>
        <p:cNvGrpSpPr/>
        <p:nvPr/>
      </p:nvGrpSpPr>
      <p:grpSpPr>
        <a:xfrm>
          <a:off x="0" y="0"/>
          <a:ext cx="0" cy="0"/>
          <a:chOff x="0" y="0"/>
          <a:chExt cx="0" cy="0"/>
        </a:xfrm>
      </p:grpSpPr>
      <p:pic>
        <p:nvPicPr>
          <p:cNvPr id="102" name="Google Shape;102;p26"/>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103" name="Google Shape;103;p26"/>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04" name="Google Shape;104;p26"/>
          <p:cNvPicPr preferRelativeResize="0"/>
          <p:nvPr/>
        </p:nvPicPr>
        <p:blipFill rotWithShape="1">
          <a:blip r:embed="rId3">
            <a:alphaModFix/>
          </a:blip>
          <a:srcRect b="0" l="0" r="0" t="0"/>
          <a:stretch/>
        </p:blipFill>
        <p:spPr>
          <a:xfrm>
            <a:off x="7431898" y="273844"/>
            <a:ext cx="1329492" cy="336805"/>
          </a:xfrm>
          <a:prstGeom prst="rect">
            <a:avLst/>
          </a:prstGeom>
          <a:noFill/>
          <a:ln>
            <a:noFill/>
          </a:ln>
        </p:spPr>
      </p:pic>
      <p:sp>
        <p:nvSpPr>
          <p:cNvPr id="105" name="Google Shape;105;p26"/>
          <p:cNvSpPr txBox="1"/>
          <p:nvPr>
            <p:ph idx="1" type="body"/>
          </p:nvPr>
        </p:nvSpPr>
        <p:spPr>
          <a:xfrm>
            <a:off x="314325" y="1146131"/>
            <a:ext cx="4128600" cy="3486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6"/>
          <p:cNvSpPr txBox="1"/>
          <p:nvPr>
            <p:ph idx="2" type="body"/>
          </p:nvPr>
        </p:nvSpPr>
        <p:spPr>
          <a:xfrm>
            <a:off x="4684734" y="1143171"/>
            <a:ext cx="4128600" cy="3486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7" name="Google Shape;107;p26"/>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8" name="Google Shape;108;p26"/>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ype="obj">
  <p:cSld name="OBJECT">
    <p:spTree>
      <p:nvGrpSpPr>
        <p:cNvPr id="109" name="Shape 109"/>
        <p:cNvGrpSpPr/>
        <p:nvPr/>
      </p:nvGrpSpPr>
      <p:grpSpPr>
        <a:xfrm>
          <a:off x="0" y="0"/>
          <a:ext cx="0" cy="0"/>
          <a:chOff x="0" y="0"/>
          <a:chExt cx="0" cy="0"/>
        </a:xfrm>
      </p:grpSpPr>
      <p:pic>
        <p:nvPicPr>
          <p:cNvPr id="110" name="Google Shape;110;p27"/>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111" name="Google Shape;111;p27"/>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12" name="Google Shape;112;p27"/>
          <p:cNvPicPr preferRelativeResize="0"/>
          <p:nvPr/>
        </p:nvPicPr>
        <p:blipFill rotWithShape="1">
          <a:blip r:embed="rId3">
            <a:alphaModFix/>
          </a:blip>
          <a:srcRect b="0" l="0" r="0" t="0"/>
          <a:stretch/>
        </p:blipFill>
        <p:spPr>
          <a:xfrm>
            <a:off x="7431898" y="273844"/>
            <a:ext cx="1329492" cy="336805"/>
          </a:xfrm>
          <a:prstGeom prst="rect">
            <a:avLst/>
          </a:prstGeom>
          <a:noFill/>
          <a:ln>
            <a:noFill/>
          </a:ln>
        </p:spPr>
      </p:pic>
      <p:sp>
        <p:nvSpPr>
          <p:cNvPr id="113" name="Google Shape;113;p27"/>
          <p:cNvSpPr txBox="1"/>
          <p:nvPr>
            <p:ph idx="1" type="body"/>
          </p:nvPr>
        </p:nvSpPr>
        <p:spPr>
          <a:xfrm>
            <a:off x="314325" y="1146131"/>
            <a:ext cx="8515500" cy="3486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4" name="Google Shape;114;p27"/>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15" name="Google Shape;115;p27"/>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16" name="Shape 116"/>
        <p:cNvGrpSpPr/>
        <p:nvPr/>
      </p:nvGrpSpPr>
      <p:grpSpPr>
        <a:xfrm>
          <a:off x="0" y="0"/>
          <a:ext cx="0" cy="0"/>
          <a:chOff x="0" y="0"/>
          <a:chExt cx="0" cy="0"/>
        </a:xfrm>
      </p:grpSpPr>
      <p:sp>
        <p:nvSpPr>
          <p:cNvPr id="117" name="Google Shape;117;p28"/>
          <p:cNvSpPr/>
          <p:nvPr/>
        </p:nvSpPr>
        <p:spPr>
          <a:xfrm>
            <a:off x="0" y="0"/>
            <a:ext cx="9144000" cy="5143500"/>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 name="Google Shape;118;p28"/>
          <p:cNvSpPr txBox="1"/>
          <p:nvPr>
            <p:ph idx="1" type="body"/>
          </p:nvPr>
        </p:nvSpPr>
        <p:spPr>
          <a:xfrm>
            <a:off x="314325" y="1915767"/>
            <a:ext cx="6044700" cy="366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6C2B4"/>
              </a:buClr>
              <a:buSzPts val="1500"/>
              <a:buNone/>
              <a:defRPr b="0" sz="1500">
                <a:solidFill>
                  <a:srgbClr val="36C2B4"/>
                </a:solidFill>
                <a:latin typeface="Arial"/>
                <a:ea typeface="Arial"/>
                <a:cs typeface="Arial"/>
                <a:sym typeface="Arial"/>
              </a:defRPr>
            </a:lvl1pPr>
            <a:lvl2pPr indent="-342900" lvl="1" marL="914400" rtl="0" algn="l">
              <a:lnSpc>
                <a:spcPct val="90000"/>
              </a:lnSpc>
              <a:spcBef>
                <a:spcPts val="1200"/>
              </a:spcBef>
              <a:spcAft>
                <a:spcPts val="0"/>
              </a:spcAft>
              <a:buClr>
                <a:schemeClr val="lt1"/>
              </a:buClr>
              <a:buSzPts val="1800"/>
              <a:buChar char="○"/>
              <a:defRPr>
                <a:solidFill>
                  <a:schemeClr val="lt1"/>
                </a:solidFill>
              </a:defRPr>
            </a:lvl2pPr>
            <a:lvl3pPr indent="-323850" lvl="2" marL="1371600" rtl="0" algn="l">
              <a:lnSpc>
                <a:spcPct val="90000"/>
              </a:lnSpc>
              <a:spcBef>
                <a:spcPts val="1200"/>
              </a:spcBef>
              <a:spcAft>
                <a:spcPts val="0"/>
              </a:spcAft>
              <a:buClr>
                <a:schemeClr val="lt1"/>
              </a:buClr>
              <a:buSzPts val="1500"/>
              <a:buChar char="■"/>
              <a:defRPr>
                <a:solidFill>
                  <a:schemeClr val="lt1"/>
                </a:solidFill>
              </a:defRPr>
            </a:lvl3pPr>
            <a:lvl4pPr indent="-317500" lvl="3" marL="1828800" rtl="0" algn="l">
              <a:lnSpc>
                <a:spcPct val="90000"/>
              </a:lnSpc>
              <a:spcBef>
                <a:spcPts val="1200"/>
              </a:spcBef>
              <a:spcAft>
                <a:spcPts val="0"/>
              </a:spcAft>
              <a:buClr>
                <a:schemeClr val="lt1"/>
              </a:buClr>
              <a:buSzPts val="1400"/>
              <a:buChar char="●"/>
              <a:defRPr>
                <a:solidFill>
                  <a:schemeClr val="lt1"/>
                </a:solidFill>
              </a:defRPr>
            </a:lvl4pPr>
            <a:lvl5pPr indent="-317500" lvl="4" marL="2286000" rtl="0" algn="l">
              <a:lnSpc>
                <a:spcPct val="90000"/>
              </a:lnSpc>
              <a:spcBef>
                <a:spcPts val="1200"/>
              </a:spcBef>
              <a:spcAft>
                <a:spcPts val="0"/>
              </a:spcAft>
              <a:buClr>
                <a:schemeClr val="lt1"/>
              </a:buClr>
              <a:buSzPts val="1400"/>
              <a:buChar char="○"/>
              <a:defRPr>
                <a:solidFill>
                  <a:schemeClr val="lt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9" name="Google Shape;119;p28"/>
          <p:cNvSpPr txBox="1"/>
          <p:nvPr>
            <p:ph type="title"/>
          </p:nvPr>
        </p:nvSpPr>
        <p:spPr>
          <a:xfrm>
            <a:off x="314325" y="2393955"/>
            <a:ext cx="85155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4500"/>
              <a:buFont typeface="Arial"/>
              <a:buNone/>
              <a:defRPr sz="45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0" name="Google Shape;120;p28"/>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pic>
        <p:nvPicPr>
          <p:cNvPr id="121" name="Google Shape;121;p28"/>
          <p:cNvPicPr preferRelativeResize="0"/>
          <p:nvPr/>
        </p:nvPicPr>
        <p:blipFill rotWithShape="1">
          <a:blip r:embed="rId2">
            <a:alphaModFix/>
          </a:blip>
          <a:srcRect b="0" l="0" r="0" t="0"/>
          <a:stretch/>
        </p:blipFill>
        <p:spPr>
          <a:xfrm>
            <a:off x="7448323" y="4567379"/>
            <a:ext cx="1329492" cy="33680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2" name="Shape 122"/>
        <p:cNvGrpSpPr/>
        <p:nvPr/>
      </p:nvGrpSpPr>
      <p:grpSpPr>
        <a:xfrm>
          <a:off x="0" y="0"/>
          <a:ext cx="0" cy="0"/>
          <a:chOff x="0" y="0"/>
          <a:chExt cx="0" cy="0"/>
        </a:xfrm>
      </p:grpSpPr>
      <p:pic>
        <p:nvPicPr>
          <p:cNvPr id="123" name="Google Shape;123;p29"/>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124" name="Google Shape;124;p29"/>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25" name="Google Shape;125;p29"/>
          <p:cNvPicPr preferRelativeResize="0"/>
          <p:nvPr/>
        </p:nvPicPr>
        <p:blipFill rotWithShape="1">
          <a:blip r:embed="rId3">
            <a:alphaModFix/>
          </a:blip>
          <a:srcRect b="0" l="0" r="0" t="0"/>
          <a:stretch/>
        </p:blipFill>
        <p:spPr>
          <a:xfrm>
            <a:off x="7431898" y="273845"/>
            <a:ext cx="1329492" cy="336805"/>
          </a:xfrm>
          <a:prstGeom prst="rect">
            <a:avLst/>
          </a:prstGeom>
          <a:noFill/>
          <a:ln>
            <a:noFill/>
          </a:ln>
        </p:spPr>
      </p:pic>
      <p:sp>
        <p:nvSpPr>
          <p:cNvPr id="126" name="Google Shape;126;p29"/>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27" name="Google Shape;127;p29"/>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Side by Side">
    <p:spTree>
      <p:nvGrpSpPr>
        <p:cNvPr id="128" name="Shape 128"/>
        <p:cNvGrpSpPr/>
        <p:nvPr/>
      </p:nvGrpSpPr>
      <p:grpSpPr>
        <a:xfrm>
          <a:off x="0" y="0"/>
          <a:ext cx="0" cy="0"/>
          <a:chOff x="0" y="0"/>
          <a:chExt cx="0" cy="0"/>
        </a:xfrm>
      </p:grpSpPr>
      <p:pic>
        <p:nvPicPr>
          <p:cNvPr id="129" name="Google Shape;129;p30"/>
          <p:cNvPicPr preferRelativeResize="0"/>
          <p:nvPr/>
        </p:nvPicPr>
        <p:blipFill rotWithShape="1">
          <a:blip r:embed="rId2">
            <a:alphaModFix/>
          </a:blip>
          <a:srcRect b="0" l="0" r="0" t="0"/>
          <a:stretch/>
        </p:blipFill>
        <p:spPr>
          <a:xfrm>
            <a:off x="7431900" y="273845"/>
            <a:ext cx="1329489" cy="336804"/>
          </a:xfrm>
          <a:prstGeom prst="rect">
            <a:avLst/>
          </a:prstGeom>
          <a:noFill/>
          <a:ln>
            <a:noFill/>
          </a:ln>
        </p:spPr>
      </p:pic>
      <p:sp>
        <p:nvSpPr>
          <p:cNvPr id="130" name="Google Shape;130;p30"/>
          <p:cNvSpPr/>
          <p:nvPr/>
        </p:nvSpPr>
        <p:spPr>
          <a:xfrm>
            <a:off x="-1" y="0"/>
            <a:ext cx="3844500" cy="5156400"/>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31" name="Google Shape;131;p30"/>
          <p:cNvPicPr preferRelativeResize="0"/>
          <p:nvPr/>
        </p:nvPicPr>
        <p:blipFill rotWithShape="1">
          <a:blip r:embed="rId3">
            <a:alphaModFix/>
          </a:blip>
          <a:srcRect b="0" l="0" r="0" t="0"/>
          <a:stretch/>
        </p:blipFill>
        <p:spPr>
          <a:xfrm>
            <a:off x="441534" y="2369520"/>
            <a:ext cx="3402787" cy="2787101"/>
          </a:xfrm>
          <a:prstGeom prst="rect">
            <a:avLst/>
          </a:prstGeom>
          <a:noFill/>
          <a:ln>
            <a:noFill/>
          </a:ln>
        </p:spPr>
      </p:pic>
      <p:sp>
        <p:nvSpPr>
          <p:cNvPr id="132" name="Google Shape;132;p30"/>
          <p:cNvSpPr txBox="1"/>
          <p:nvPr>
            <p:ph type="title"/>
          </p:nvPr>
        </p:nvSpPr>
        <p:spPr>
          <a:xfrm>
            <a:off x="314325" y="883782"/>
            <a:ext cx="32016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000"/>
              <a:buFont typeface="Arial"/>
              <a:buNone/>
              <a:defRPr>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3" name="Google Shape;133;p30"/>
          <p:cNvSpPr txBox="1"/>
          <p:nvPr>
            <p:ph idx="1" type="body"/>
          </p:nvPr>
        </p:nvSpPr>
        <p:spPr>
          <a:xfrm>
            <a:off x="4285855" y="883782"/>
            <a:ext cx="4325700" cy="36111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34" name="Google Shape;134;p30"/>
          <p:cNvSpPr txBox="1"/>
          <p:nvPr>
            <p:ph idx="12" type="sldNum"/>
          </p:nvPr>
        </p:nvSpPr>
        <p:spPr>
          <a:xfrm>
            <a:off x="317743" y="4767263"/>
            <a:ext cx="2057400" cy="273900"/>
          </a:xfrm>
          <a:prstGeom prst="rect">
            <a:avLst/>
          </a:prstGeom>
          <a:noFill/>
          <a:ln>
            <a:noFill/>
          </a:ln>
        </p:spPr>
        <p:txBody>
          <a:bodyPr anchorCtr="0" anchor="ctr" bIns="34275" lIns="68575" spcFirstLastPara="1" rIns="68575" wrap="square" tIns="34275">
            <a:normAutofit/>
          </a:bodyPr>
          <a:lstStyle>
            <a:lvl1pPr indent="0" lvl="0"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700"/>
              <a:buFont typeface="Arial"/>
              <a:buNone/>
              <a:defRPr b="0" i="0" sz="7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l"/>
              <a:t>‹#›</a:t>
            </a:fld>
            <a:endParaRPr/>
          </a:p>
        </p:txBody>
      </p:sp>
      <p:sp>
        <p:nvSpPr>
          <p:cNvPr id="135" name="Google Shape;135;p30"/>
          <p:cNvSpPr txBox="1"/>
          <p:nvPr>
            <p:ph idx="11" type="ftr"/>
          </p:nvPr>
        </p:nvSpPr>
        <p:spPr>
          <a:xfrm>
            <a:off x="5998296" y="4767263"/>
            <a:ext cx="28314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36" name="Shape 136"/>
        <p:cNvGrpSpPr/>
        <p:nvPr/>
      </p:nvGrpSpPr>
      <p:grpSpPr>
        <a:xfrm>
          <a:off x="0" y="0"/>
          <a:ext cx="0" cy="0"/>
          <a:chOff x="0" y="0"/>
          <a:chExt cx="0" cy="0"/>
        </a:xfrm>
      </p:grpSpPr>
      <p:pic>
        <p:nvPicPr>
          <p:cNvPr id="137" name="Google Shape;137;p31"/>
          <p:cNvPicPr preferRelativeResize="0"/>
          <p:nvPr/>
        </p:nvPicPr>
        <p:blipFill rotWithShape="1">
          <a:blip r:embed="rId2">
            <a:alphaModFix/>
          </a:blip>
          <a:srcRect b="0" l="0" r="0" t="0"/>
          <a:stretch/>
        </p:blipFill>
        <p:spPr>
          <a:xfrm>
            <a:off x="-60767" y="-35939"/>
            <a:ext cx="9271322" cy="5218637"/>
          </a:xfrm>
          <a:prstGeom prst="rect">
            <a:avLst/>
          </a:prstGeom>
          <a:noFill/>
          <a:ln>
            <a:noFill/>
          </a:ln>
        </p:spPr>
      </p:pic>
      <p:sp>
        <p:nvSpPr>
          <p:cNvPr id="138" name="Google Shape;138;p31"/>
          <p:cNvSpPr txBox="1"/>
          <p:nvPr>
            <p:ph type="title"/>
          </p:nvPr>
        </p:nvSpPr>
        <p:spPr>
          <a:xfrm>
            <a:off x="314325" y="2393955"/>
            <a:ext cx="85155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4500"/>
              <a:buFont typeface="Arial"/>
              <a:buNone/>
              <a:defRPr sz="45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9" name="Google Shape;139;p31"/>
          <p:cNvSpPr txBox="1"/>
          <p:nvPr/>
        </p:nvSpPr>
        <p:spPr>
          <a:xfrm>
            <a:off x="317976" y="4567379"/>
            <a:ext cx="66915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700"/>
              <a:buFont typeface="Arial"/>
              <a:buNone/>
            </a:pPr>
            <a:r>
              <a:rPr b="0" i="0" lang="pl" sz="700" u="none" cap="none" strike="noStrike">
                <a:solidFill>
                  <a:schemeClr val="lt1"/>
                </a:solidFill>
                <a:latin typeface="Arial"/>
                <a:ea typeface="Arial"/>
                <a:cs typeface="Arial"/>
                <a:sym typeface="Arial"/>
              </a:rPr>
              <a:t>© 2021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b="0" i="0" lang="pl" sz="700" u="sng" cap="none" strike="noStrike">
                <a:solidFill>
                  <a:schemeClr val="lt1"/>
                </a:solidFill>
                <a:latin typeface="Arial"/>
                <a:ea typeface="Arial"/>
                <a:cs typeface="Arial"/>
                <a:sym typeface="Arial"/>
                <a:hlinkClick r:id="rId3">
                  <a:extLst>
                    <a:ext uri="{A12FA001-AC4F-418D-AE19-62706E023703}">
                      <ahyp:hlinkClr val="tx"/>
                    </a:ext>
                  </a:extLst>
                </a:hlinkClick>
              </a:rPr>
              <a:t>https://support.aws.amazon.com/#/contacts/aws-training</a:t>
            </a:r>
            <a:r>
              <a:rPr b="0" i="0" lang="pl" sz="700" u="none" cap="none" strike="noStrike">
                <a:solidFill>
                  <a:schemeClr val="lt1"/>
                </a:solidFill>
                <a:latin typeface="Arial"/>
                <a:ea typeface="Arial"/>
                <a:cs typeface="Arial"/>
                <a:sym typeface="Arial"/>
              </a:rPr>
              <a:t>. All trademarks are the property of their owners.</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pic>
        <p:nvPicPr>
          <p:cNvPr id="140" name="Google Shape;140;p31"/>
          <p:cNvPicPr preferRelativeResize="0"/>
          <p:nvPr/>
        </p:nvPicPr>
        <p:blipFill rotWithShape="1">
          <a:blip r:embed="rId4">
            <a:alphaModFix/>
          </a:blip>
          <a:srcRect b="0" l="0" r="0" t="0"/>
          <a:stretch/>
        </p:blipFill>
        <p:spPr>
          <a:xfrm>
            <a:off x="7448323" y="4567379"/>
            <a:ext cx="1329492" cy="336805"/>
          </a:xfrm>
          <a:prstGeom prst="rect">
            <a:avLst/>
          </a:prstGeom>
          <a:noFill/>
          <a:ln>
            <a:noFill/>
          </a:ln>
        </p:spPr>
      </p:pic>
    </p:spTree>
  </p:cSld>
  <p:clrMapOvr>
    <a:masterClrMapping/>
  </p:clrMapOvr>
  <p:extLst>
    <p:ext uri="{DCECCB84-F9BA-43D5-87BE-67443E8EF086}">
      <p15:sldGuideLst>
        <p15:guide id="1" orient="horz" pos="1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141" name="Shape 141"/>
        <p:cNvGrpSpPr/>
        <p:nvPr/>
      </p:nvGrpSpPr>
      <p:grpSpPr>
        <a:xfrm>
          <a:off x="0" y="0"/>
          <a:ext cx="0" cy="0"/>
          <a:chOff x="0" y="0"/>
          <a:chExt cx="0" cy="0"/>
        </a:xfrm>
      </p:grpSpPr>
      <p:pic>
        <p:nvPicPr>
          <p:cNvPr id="142" name="Google Shape;142;p32"/>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143" name="Google Shape;143;p32"/>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144" name="Google Shape;144;p32"/>
          <p:cNvPicPr preferRelativeResize="0"/>
          <p:nvPr/>
        </p:nvPicPr>
        <p:blipFill rotWithShape="1">
          <a:blip r:embed="rId3">
            <a:alphaModFix/>
          </a:blip>
          <a:srcRect b="0" l="0" r="0" t="0"/>
          <a:stretch/>
        </p:blipFill>
        <p:spPr>
          <a:xfrm>
            <a:off x="7431898" y="273844"/>
            <a:ext cx="1329492" cy="336805"/>
          </a:xfrm>
          <a:prstGeom prst="rect">
            <a:avLst/>
          </a:prstGeom>
          <a:noFill/>
          <a:ln>
            <a:noFill/>
          </a:ln>
        </p:spPr>
      </p:pic>
      <p:sp>
        <p:nvSpPr>
          <p:cNvPr id="145" name="Google Shape;145;p32"/>
          <p:cNvSpPr txBox="1"/>
          <p:nvPr>
            <p:ph idx="1" type="body"/>
          </p:nvPr>
        </p:nvSpPr>
        <p:spPr>
          <a:xfrm>
            <a:off x="314325" y="1143000"/>
            <a:ext cx="8501700" cy="388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400"/>
              <a:buNone/>
              <a:defRPr b="0" sz="24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6" name="Google Shape;146;p32"/>
          <p:cNvSpPr txBox="1"/>
          <p:nvPr>
            <p:ph idx="2" type="body"/>
          </p:nvPr>
        </p:nvSpPr>
        <p:spPr>
          <a:xfrm>
            <a:off x="314324" y="1531449"/>
            <a:ext cx="8501700" cy="3098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7" name="Google Shape;147;p32"/>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8" name="Google Shape;148;p32"/>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3" name="Shape 153"/>
        <p:cNvGrpSpPr/>
        <p:nvPr/>
      </p:nvGrpSpPr>
      <p:grpSpPr>
        <a:xfrm>
          <a:off x="0" y="0"/>
          <a:ext cx="0" cy="0"/>
          <a:chOff x="0" y="0"/>
          <a:chExt cx="0" cy="0"/>
        </a:xfrm>
      </p:grpSpPr>
      <p:sp>
        <p:nvSpPr>
          <p:cNvPr id="154" name="Google Shape;154;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5" name="Google Shape;155;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6" name="Google Shape;15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7" name="Shape 157"/>
        <p:cNvGrpSpPr/>
        <p:nvPr/>
      </p:nvGrpSpPr>
      <p:grpSpPr>
        <a:xfrm>
          <a:off x="0" y="0"/>
          <a:ext cx="0" cy="0"/>
          <a:chOff x="0" y="0"/>
          <a:chExt cx="0" cy="0"/>
        </a:xfrm>
      </p:grpSpPr>
      <p:sp>
        <p:nvSpPr>
          <p:cNvPr id="158" name="Google Shape;158;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59" name="Google Shape;15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0" name="Shape 160"/>
        <p:cNvGrpSpPr/>
        <p:nvPr/>
      </p:nvGrpSpPr>
      <p:grpSpPr>
        <a:xfrm>
          <a:off x="0" y="0"/>
          <a:ext cx="0" cy="0"/>
          <a:chOff x="0" y="0"/>
          <a:chExt cx="0" cy="0"/>
        </a:xfrm>
      </p:grpSpPr>
      <p:sp>
        <p:nvSpPr>
          <p:cNvPr id="161" name="Google Shape;16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62" name="Google Shape;162;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63" name="Google Shape;16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4" name="Shape 164"/>
        <p:cNvGrpSpPr/>
        <p:nvPr/>
      </p:nvGrpSpPr>
      <p:grpSpPr>
        <a:xfrm>
          <a:off x="0" y="0"/>
          <a:ext cx="0" cy="0"/>
          <a:chOff x="0" y="0"/>
          <a:chExt cx="0" cy="0"/>
        </a:xfrm>
      </p:grpSpPr>
      <p:sp>
        <p:nvSpPr>
          <p:cNvPr id="165" name="Google Shape;165;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66" name="Google Shape;166;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67" name="Google Shape;167;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68" name="Google Shape;16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1" name="Google Shape;17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2" name="Shape 172"/>
        <p:cNvGrpSpPr/>
        <p:nvPr/>
      </p:nvGrpSpPr>
      <p:grpSpPr>
        <a:xfrm>
          <a:off x="0" y="0"/>
          <a:ext cx="0" cy="0"/>
          <a:chOff x="0" y="0"/>
          <a:chExt cx="0" cy="0"/>
        </a:xfrm>
      </p:grpSpPr>
      <p:sp>
        <p:nvSpPr>
          <p:cNvPr id="173" name="Google Shape;173;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74" name="Google Shape;174;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75" name="Google Shape;17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6" name="Shape 176"/>
        <p:cNvGrpSpPr/>
        <p:nvPr/>
      </p:nvGrpSpPr>
      <p:grpSpPr>
        <a:xfrm>
          <a:off x="0" y="0"/>
          <a:ext cx="0" cy="0"/>
          <a:chOff x="0" y="0"/>
          <a:chExt cx="0" cy="0"/>
        </a:xfrm>
      </p:grpSpPr>
      <p:sp>
        <p:nvSpPr>
          <p:cNvPr id="177" name="Google Shape;177;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78" name="Google Shape;17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9" name="Shape 179"/>
        <p:cNvGrpSpPr/>
        <p:nvPr/>
      </p:nvGrpSpPr>
      <p:grpSpPr>
        <a:xfrm>
          <a:off x="0" y="0"/>
          <a:ext cx="0" cy="0"/>
          <a:chOff x="0" y="0"/>
          <a:chExt cx="0" cy="0"/>
        </a:xfrm>
      </p:grpSpPr>
      <p:sp>
        <p:nvSpPr>
          <p:cNvPr id="180" name="Google Shape;180;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82" name="Google Shape;182;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84" name="Google Shape;18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5" name="Shape 185"/>
        <p:cNvGrpSpPr/>
        <p:nvPr/>
      </p:nvGrpSpPr>
      <p:grpSpPr>
        <a:xfrm>
          <a:off x="0" y="0"/>
          <a:ext cx="0" cy="0"/>
          <a:chOff x="0" y="0"/>
          <a:chExt cx="0" cy="0"/>
        </a:xfrm>
      </p:grpSpPr>
      <p:sp>
        <p:nvSpPr>
          <p:cNvPr id="186" name="Google Shape;186;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87" name="Google Shape;18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8" name="Shape 188"/>
        <p:cNvGrpSpPr/>
        <p:nvPr/>
      </p:nvGrpSpPr>
      <p:grpSpPr>
        <a:xfrm>
          <a:off x="0" y="0"/>
          <a:ext cx="0" cy="0"/>
          <a:chOff x="0" y="0"/>
          <a:chExt cx="0" cy="0"/>
        </a:xfrm>
      </p:grpSpPr>
      <p:sp>
        <p:nvSpPr>
          <p:cNvPr id="189" name="Google Shape;189;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90" name="Google Shape;190;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91" name="Google Shape;19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theme" Target="../theme/theme1.xml"/><Relationship Id="rId12" Type="http://schemas.openxmlformats.org/officeDocument/2006/relationships/slideLayout" Target="../slideLayouts/slideLayout41.xml"/><Relationship Id="rId1" Type="http://schemas.openxmlformats.org/officeDocument/2006/relationships/image" Target="../media/image8.jp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149" name="Shape 149"/>
        <p:cNvGrpSpPr/>
        <p:nvPr/>
      </p:nvGrpSpPr>
      <p:grpSpPr>
        <a:xfrm>
          <a:off x="0" y="0"/>
          <a:ext cx="0" cy="0"/>
          <a:chOff x="0" y="0"/>
          <a:chExt cx="0" cy="0"/>
        </a:xfrm>
      </p:grpSpPr>
      <p:sp>
        <p:nvSpPr>
          <p:cNvPr id="150" name="Google Shape;15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1" name="Google Shape;151;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2" name="Google Shape;15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5"/>
          <p:cNvSpPr txBox="1"/>
          <p:nvPr/>
        </p:nvSpPr>
        <p:spPr>
          <a:xfrm>
            <a:off x="627825" y="840150"/>
            <a:ext cx="7269000" cy="3559500"/>
          </a:xfrm>
          <a:prstGeom prst="rect">
            <a:avLst/>
          </a:prstGeom>
          <a:noFill/>
          <a:ln>
            <a:noFill/>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ten_words_list </a:t>
            </a:r>
            <a:r>
              <a:rPr b="0" i="0" lang="pl" sz="1100" u="none" cap="none" strike="noStrike">
                <a:solidFill>
                  <a:srgbClr val="333333"/>
                </a:solidFill>
                <a:latin typeface="Arial"/>
                <a:ea typeface="Arial"/>
                <a:cs typeface="Arial"/>
                <a:sym typeface="Arial"/>
              </a:rPr>
              <a:t>=</a:t>
            </a:r>
            <a:r>
              <a:rPr b="0" i="0" lang="pl"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"some"</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"very"</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"big"</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"list"</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"that"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"consists"</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"of"</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"exactly"</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"ten"</a:t>
            </a: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    </a:t>
            </a:r>
            <a:r>
              <a:rPr b="0" i="0" lang="pl" sz="1100" u="none" cap="none" strike="noStrike">
                <a:solidFill>
                  <a:schemeClr val="dk1"/>
                </a:solidFill>
                <a:highlight>
                  <a:srgbClr val="FFF0F0"/>
                </a:highlight>
                <a:latin typeface="Arial"/>
                <a:ea typeface="Arial"/>
                <a:cs typeface="Arial"/>
                <a:sym typeface="Arial"/>
              </a:rPr>
              <a:t>"words"</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rPr b="0" i="0" lang="pl" sz="1100" u="none" cap="none" strike="noStrike">
                <a:solidFill>
                  <a:srgbClr val="007020"/>
                </a:solidFill>
                <a:latin typeface="Arial"/>
                <a:ea typeface="Arial"/>
                <a:cs typeface="Arial"/>
                <a:sym typeface="Arial"/>
              </a:rPr>
              <a:t>len</a:t>
            </a:r>
            <a:r>
              <a:rPr b="0" i="0" lang="pl" sz="1100" u="none" cap="none" strike="noStrike">
                <a:solidFill>
                  <a:schemeClr val="dk1"/>
                </a:solidFill>
                <a:latin typeface="Arial"/>
                <a:ea typeface="Arial"/>
                <a:cs typeface="Arial"/>
                <a:sym typeface="Arial"/>
              </a:rPr>
              <a:t>(ten_words_list)</a:t>
            </a:r>
            <a:endParaRPr b="0" i="0" sz="11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Arial"/>
              <a:buNone/>
            </a:pPr>
            <a:r>
              <a:t/>
            </a:r>
            <a:endParaRPr b="1" i="0" sz="1100" u="none" cap="none" strike="noStrike">
              <a:solidFill>
                <a:srgbClr val="008800"/>
              </a:solidFill>
              <a:latin typeface="Arial"/>
              <a:ea typeface="Arial"/>
              <a:cs typeface="Arial"/>
              <a:sym typeface="Arial"/>
            </a:endParaRPr>
          </a:p>
          <a:p>
            <a:pPr indent="0" lvl="0" marL="0" marR="0" rtl="0" algn="l">
              <a:lnSpc>
                <a:spcPct val="110795"/>
              </a:lnSpc>
              <a:spcBef>
                <a:spcPts val="0"/>
              </a:spcBef>
              <a:spcAft>
                <a:spcPts val="0"/>
              </a:spcAft>
              <a:buClr>
                <a:srgbClr val="000000"/>
              </a:buClr>
              <a:buSzPts val="1300"/>
              <a:buFont typeface="Arial"/>
              <a:buNone/>
            </a:pPr>
            <a:r>
              <a:t/>
            </a:r>
            <a:endParaRPr b="1" i="0" sz="1300" u="none" cap="none" strike="noStrike">
              <a:solidFill>
                <a:srgbClr val="008800"/>
              </a:solidFill>
              <a:latin typeface="Source Code Pro"/>
              <a:ea typeface="Source Code Pro"/>
              <a:cs typeface="Source Code Pro"/>
              <a:sym typeface="Source Code Pro"/>
            </a:endParaRPr>
          </a:p>
        </p:txBody>
      </p:sp>
      <p:sp>
        <p:nvSpPr>
          <p:cNvPr id="199" name="Google Shape;199;p45"/>
          <p:cNvSpPr txBox="1"/>
          <p:nvPr/>
        </p:nvSpPr>
        <p:spPr>
          <a:xfrm>
            <a:off x="383025" y="137750"/>
            <a:ext cx="473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chemeClr val="lt1"/>
                </a:solidFill>
                <a:latin typeface="Arial"/>
                <a:ea typeface="Arial"/>
                <a:cs typeface="Arial"/>
                <a:sym typeface="Arial"/>
              </a:rPr>
              <a:t>Jaki będzie rezultat wykonania poniższego kodu?</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4"/>
          <p:cNvSpPr txBox="1"/>
          <p:nvPr>
            <p:ph type="ctrTitle"/>
          </p:nvPr>
        </p:nvSpPr>
        <p:spPr>
          <a:xfrm>
            <a:off x="69125" y="244825"/>
            <a:ext cx="18756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Zbiór (set)</a:t>
            </a:r>
            <a:endParaRPr sz="1800">
              <a:solidFill>
                <a:schemeClr val="lt1"/>
              </a:solidFill>
            </a:endParaRPr>
          </a:p>
        </p:txBody>
      </p:sp>
      <p:sp>
        <p:nvSpPr>
          <p:cNvPr id="259" name="Google Shape;259;p54"/>
          <p:cNvSpPr txBox="1"/>
          <p:nvPr/>
        </p:nvSpPr>
        <p:spPr>
          <a:xfrm>
            <a:off x="1662425" y="1054400"/>
            <a:ext cx="5290500" cy="1313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Zawiera unikalne elementy</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Nie zachowuje kolejności elementów</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“Słownik bez wartości”</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Rozmiar oraz elementy mogą być modyfikowane</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Można po nim iterować</a:t>
            </a:r>
            <a:endParaRPr b="0" i="0" sz="1400" u="none" cap="none" strike="noStrike">
              <a:solidFill>
                <a:srgbClr val="000000"/>
              </a:solidFill>
              <a:latin typeface="Arial"/>
              <a:ea typeface="Arial"/>
              <a:cs typeface="Arial"/>
              <a:sym typeface="Arial"/>
            </a:endParaRPr>
          </a:p>
        </p:txBody>
      </p:sp>
      <p:sp>
        <p:nvSpPr>
          <p:cNvPr id="260" name="Google Shape;260;p54"/>
          <p:cNvSpPr txBox="1"/>
          <p:nvPr/>
        </p:nvSpPr>
        <p:spPr>
          <a:xfrm>
            <a:off x="725600" y="2955675"/>
            <a:ext cx="3000000" cy="8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set([2, 2, 2, 1, 3, 3])</a:t>
            </a:r>
            <a:endParaRPr b="0" i="0" sz="1400" u="none" cap="none" strike="noStrike">
              <a:solidFill>
                <a:srgbClr val="000000"/>
              </a:solidFill>
              <a:latin typeface="Source Code Pro"/>
              <a:ea typeface="Source Code Pro"/>
              <a:cs typeface="Source Code Pro"/>
              <a:sym typeface="Source Code Pro"/>
            </a:endParaRPr>
          </a:p>
        </p:txBody>
      </p:sp>
      <p:sp>
        <p:nvSpPr>
          <p:cNvPr id="261" name="Google Shape;261;p54"/>
          <p:cNvSpPr txBox="1"/>
          <p:nvPr/>
        </p:nvSpPr>
        <p:spPr>
          <a:xfrm>
            <a:off x="4638325" y="2363325"/>
            <a:ext cx="3000000" cy="201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{2, 1, 3}</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5"/>
          <p:cNvSpPr txBox="1"/>
          <p:nvPr>
            <p:ph type="ctrTitle"/>
          </p:nvPr>
        </p:nvSpPr>
        <p:spPr>
          <a:xfrm>
            <a:off x="69125" y="244825"/>
            <a:ext cx="18756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Zastosowanie</a:t>
            </a:r>
            <a:endParaRPr sz="1800">
              <a:solidFill>
                <a:schemeClr val="lt1"/>
              </a:solidFill>
            </a:endParaRPr>
          </a:p>
        </p:txBody>
      </p:sp>
      <p:sp>
        <p:nvSpPr>
          <p:cNvPr id="267" name="Google Shape;267;p55"/>
          <p:cNvSpPr txBox="1"/>
          <p:nvPr/>
        </p:nvSpPr>
        <p:spPr>
          <a:xfrm>
            <a:off x="805450" y="1396775"/>
            <a:ext cx="596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W którym przypadku wykorzystasz krotkę, listę, zbiór lub słownik?</a:t>
            </a:r>
            <a:endParaRPr b="0" i="0" sz="1400" u="none" cap="none" strike="noStrike">
              <a:solidFill>
                <a:srgbClr val="000000"/>
              </a:solidFill>
              <a:latin typeface="Arial"/>
              <a:ea typeface="Arial"/>
              <a:cs typeface="Arial"/>
              <a:sym typeface="Arial"/>
            </a:endParaRPr>
          </a:p>
        </p:txBody>
      </p:sp>
      <p:sp>
        <p:nvSpPr>
          <p:cNvPr id="268" name="Google Shape;268;p55"/>
          <p:cNvSpPr txBox="1"/>
          <p:nvPr/>
        </p:nvSpPr>
        <p:spPr>
          <a:xfrm>
            <a:off x="805450" y="1940700"/>
            <a:ext cx="7153800" cy="19956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000000"/>
              </a:buClr>
              <a:buSzPts val="1300"/>
              <a:buFont typeface="Roboto"/>
              <a:buAutoNum type="arabicPeriod"/>
            </a:pPr>
            <a:r>
              <a:rPr i="0" lang="pl" sz="1300" u="none" cap="none" strike="noStrike">
                <a:solidFill>
                  <a:srgbClr val="000000"/>
                </a:solidFill>
                <a:latin typeface="Roboto"/>
                <a:ea typeface="Roboto"/>
                <a:cs typeface="Roboto"/>
                <a:sym typeface="Roboto"/>
              </a:rPr>
              <a:t>zmienna przechowująca kolejno obliczane wyrazy ciągu fibonacciego</a:t>
            </a:r>
            <a:endParaRPr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AutoNum type="arabicPeriod"/>
            </a:pPr>
            <a:r>
              <a:rPr i="0" lang="pl" sz="1300" u="none" cap="none" strike="noStrike">
                <a:solidFill>
                  <a:srgbClr val="000000"/>
                </a:solidFill>
                <a:latin typeface="Roboto"/>
                <a:ea typeface="Roboto"/>
                <a:cs typeface="Roboto"/>
                <a:sym typeface="Roboto"/>
              </a:rPr>
              <a:t>zmienna pomocnicza w pętli przechowująca liczby które pojawiły się w poprzednich iteracjach, żeby zgromadzić unikalne wartości</a:t>
            </a:r>
            <a:endParaRPr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AutoNum type="arabicPeriod"/>
            </a:pPr>
            <a:r>
              <a:rPr i="0" lang="pl" sz="1300" u="none" cap="none" strike="noStrike">
                <a:solidFill>
                  <a:srgbClr val="000000"/>
                </a:solidFill>
                <a:latin typeface="Roboto"/>
                <a:ea typeface="Roboto"/>
                <a:cs typeface="Roboto"/>
                <a:sym typeface="Roboto"/>
              </a:rPr>
              <a:t>zmienna przechowująca mapowanie nazw parametrów wykorzystanych w REST API na nazwy parametrów w bazie</a:t>
            </a:r>
            <a:endParaRPr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AutoNum type="arabicPeriod"/>
            </a:pPr>
            <a:r>
              <a:rPr i="0" lang="pl" sz="1300" u="none" cap="none" strike="noStrike">
                <a:solidFill>
                  <a:srgbClr val="000000"/>
                </a:solidFill>
                <a:latin typeface="Roboto"/>
                <a:ea typeface="Roboto"/>
                <a:cs typeface="Roboto"/>
                <a:sym typeface="Roboto"/>
              </a:rPr>
              <a:t>zmienna przechowująca 2 lub więcej elementów zwracanych jednocześnie przez funkcję (np. pole i obwód koła)</a:t>
            </a:r>
            <a:endParaRPr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AutoNum type="arabicPeriod"/>
            </a:pPr>
            <a:r>
              <a:rPr i="0" lang="pl" sz="1300" u="none" cap="none" strike="noStrike">
                <a:solidFill>
                  <a:srgbClr val="000000"/>
                </a:solidFill>
                <a:latin typeface="Roboto"/>
                <a:ea typeface="Roboto"/>
                <a:cs typeface="Roboto"/>
                <a:sym typeface="Roboto"/>
              </a:rPr>
              <a:t>zmienna przechowująca etykiety binarne dla zbioru treningowego generowane w locie</a:t>
            </a:r>
            <a:endParaRPr i="0" sz="13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6"/>
          <p:cNvSpPr txBox="1"/>
          <p:nvPr>
            <p:ph type="ctrTitle"/>
          </p:nvPr>
        </p:nvSpPr>
        <p:spPr>
          <a:xfrm>
            <a:off x="69125" y="244825"/>
            <a:ext cx="27945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Comprehensions </a:t>
            </a:r>
            <a:endParaRPr sz="1800">
              <a:solidFill>
                <a:schemeClr val="lt1"/>
              </a:solidFill>
            </a:endParaRPr>
          </a:p>
        </p:txBody>
      </p:sp>
      <p:sp>
        <p:nvSpPr>
          <p:cNvPr id="274" name="Google Shape;274;p56"/>
          <p:cNvSpPr txBox="1"/>
          <p:nvPr/>
        </p:nvSpPr>
        <p:spPr>
          <a:xfrm>
            <a:off x="1662425" y="1054400"/>
            <a:ext cx="6521400" cy="1313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Wyrażenia “składania list”, “tworzenia list”, “listowe”, “listotwórcze”</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Większa czytelność? …pod warunkiem braku zagnieżdżenia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Iteracja + filtrowanie</a:t>
            </a:r>
            <a:endParaRPr b="0" i="0" sz="1400" u="none" cap="none" strike="noStrike">
              <a:solidFill>
                <a:srgbClr val="000000"/>
              </a:solidFill>
              <a:latin typeface="Arial"/>
              <a:ea typeface="Arial"/>
              <a:cs typeface="Arial"/>
              <a:sym typeface="Arial"/>
            </a:endParaRPr>
          </a:p>
        </p:txBody>
      </p:sp>
      <p:sp>
        <p:nvSpPr>
          <p:cNvPr id="275" name="Google Shape;275;p56"/>
          <p:cNvSpPr txBox="1"/>
          <p:nvPr/>
        </p:nvSpPr>
        <p:spPr>
          <a:xfrm>
            <a:off x="156150" y="2571750"/>
            <a:ext cx="52905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a:t>
            </a:r>
            <a:r>
              <a:rPr b="1" i="1" lang="pl" sz="1400" u="none" cap="none" strike="noStrike">
                <a:solidFill>
                  <a:srgbClr val="000000"/>
                </a:solidFill>
                <a:latin typeface="Source Code Pro"/>
                <a:ea typeface="Source Code Pro"/>
                <a:cs typeface="Source Code Pro"/>
                <a:sym typeface="Source Code Pro"/>
              </a:rPr>
              <a:t>wyrażenie</a:t>
            </a:r>
            <a:r>
              <a:rPr b="0" i="0" lang="pl" sz="1400" u="none" cap="none" strike="noStrike">
                <a:solidFill>
                  <a:srgbClr val="000000"/>
                </a:solidFill>
                <a:latin typeface="Source Code Pro"/>
                <a:ea typeface="Source Code Pro"/>
                <a:cs typeface="Source Code Pro"/>
                <a:sym typeface="Source Code Pro"/>
              </a:rPr>
              <a:t> for </a:t>
            </a:r>
            <a:r>
              <a:rPr b="1" i="1" lang="pl" sz="1400" u="none" cap="none" strike="noStrike">
                <a:solidFill>
                  <a:srgbClr val="000000"/>
                </a:solidFill>
                <a:latin typeface="Source Code Pro"/>
                <a:ea typeface="Source Code Pro"/>
                <a:cs typeface="Source Code Pro"/>
                <a:sym typeface="Source Code Pro"/>
              </a:rPr>
              <a:t>wartość</a:t>
            </a:r>
            <a:r>
              <a:rPr b="0" i="1" lang="pl" sz="1400" u="none" cap="none" strike="noStrike">
                <a:solidFill>
                  <a:srgbClr val="000000"/>
                </a:solidFill>
                <a:latin typeface="Source Code Pro"/>
                <a:ea typeface="Source Code Pro"/>
                <a:cs typeface="Source Code Pro"/>
                <a:sym typeface="Source Code Pro"/>
              </a:rPr>
              <a:t> </a:t>
            </a:r>
            <a:r>
              <a:rPr b="0" i="0" lang="pl" sz="1400" u="none" cap="none" strike="noStrike">
                <a:solidFill>
                  <a:srgbClr val="000000"/>
                </a:solidFill>
                <a:latin typeface="Source Code Pro"/>
                <a:ea typeface="Source Code Pro"/>
                <a:cs typeface="Source Code Pro"/>
                <a:sym typeface="Source Code Pro"/>
              </a:rPr>
              <a:t>in </a:t>
            </a:r>
            <a:r>
              <a:rPr b="1" i="1" lang="pl" sz="1400" u="none" cap="none" strike="noStrike">
                <a:solidFill>
                  <a:srgbClr val="000000"/>
                </a:solidFill>
                <a:latin typeface="Source Code Pro"/>
                <a:ea typeface="Source Code Pro"/>
                <a:cs typeface="Source Code Pro"/>
                <a:sym typeface="Source Code Pro"/>
              </a:rPr>
              <a:t>lista</a:t>
            </a:r>
            <a:r>
              <a:rPr b="0" i="1" lang="pl" sz="1400" u="none" cap="none" strike="noStrike">
                <a:solidFill>
                  <a:srgbClr val="000000"/>
                </a:solidFill>
                <a:latin typeface="Source Code Pro"/>
                <a:ea typeface="Source Code Pro"/>
                <a:cs typeface="Source Code Pro"/>
                <a:sym typeface="Source Code Pro"/>
              </a:rPr>
              <a:t> </a:t>
            </a:r>
            <a:r>
              <a:rPr b="0" i="0" lang="pl" sz="1400" u="none" cap="none" strike="noStrike">
                <a:solidFill>
                  <a:srgbClr val="000000"/>
                </a:solidFill>
                <a:latin typeface="Source Code Pro"/>
                <a:ea typeface="Source Code Pro"/>
                <a:cs typeface="Source Code Pro"/>
                <a:sym typeface="Source Code Pro"/>
              </a:rPr>
              <a:t>if </a:t>
            </a:r>
            <a:r>
              <a:rPr b="1" i="1" lang="pl" sz="1400" u="none" cap="none" strike="noStrike">
                <a:solidFill>
                  <a:srgbClr val="000000"/>
                </a:solidFill>
                <a:latin typeface="Source Code Pro"/>
                <a:ea typeface="Source Code Pro"/>
                <a:cs typeface="Source Code Pro"/>
                <a:sym typeface="Source Code Pro"/>
              </a:rPr>
              <a:t>warunek</a:t>
            </a:r>
            <a:r>
              <a:rPr b="0" i="0" lang="pl"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276" name="Google Shape;276;p56"/>
          <p:cNvSpPr txBox="1"/>
          <p:nvPr/>
        </p:nvSpPr>
        <p:spPr>
          <a:xfrm>
            <a:off x="5052400" y="2367800"/>
            <a:ext cx="3645600" cy="12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pl" sz="1400" u="none" cap="none" strike="noStrike">
                <a:solidFill>
                  <a:srgbClr val="000000"/>
                </a:solidFill>
                <a:latin typeface="Source Code Pro"/>
                <a:ea typeface="Source Code Pro"/>
                <a:cs typeface="Source Code Pro"/>
                <a:sym typeface="Source Code Pro"/>
              </a:rPr>
              <a:t>wynik</a:t>
            </a:r>
            <a:r>
              <a:rPr b="0" i="0" lang="pl" sz="1400" u="none" cap="none" strike="noStrike">
                <a:solidFill>
                  <a:srgbClr val="000000"/>
                </a:solidFill>
                <a:latin typeface="Source Code Pro"/>
                <a:ea typeface="Source Code Pro"/>
                <a:cs typeface="Source Code Pro"/>
                <a:sym typeface="Source Code Pro"/>
              </a:rPr>
              <a:t> =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for </a:t>
            </a:r>
            <a:r>
              <a:rPr b="1" i="1" lang="pl" sz="1400" u="none" cap="none" strike="noStrike">
                <a:solidFill>
                  <a:srgbClr val="000000"/>
                </a:solidFill>
                <a:latin typeface="Source Code Pro"/>
                <a:ea typeface="Source Code Pro"/>
                <a:cs typeface="Source Code Pro"/>
                <a:sym typeface="Source Code Pro"/>
              </a:rPr>
              <a:t>wartość</a:t>
            </a:r>
            <a:r>
              <a:rPr b="0" i="0" lang="pl" sz="1400" u="none" cap="none" strike="noStrike">
                <a:solidFill>
                  <a:srgbClr val="000000"/>
                </a:solidFill>
                <a:latin typeface="Source Code Pro"/>
                <a:ea typeface="Source Code Pro"/>
                <a:cs typeface="Source Code Pro"/>
                <a:sym typeface="Source Code Pro"/>
              </a:rPr>
              <a:t> in </a:t>
            </a:r>
            <a:r>
              <a:rPr b="1" i="1" lang="pl" sz="1400" u="none" cap="none" strike="noStrike">
                <a:solidFill>
                  <a:srgbClr val="000000"/>
                </a:solidFill>
                <a:latin typeface="Source Code Pro"/>
                <a:ea typeface="Source Code Pro"/>
                <a:cs typeface="Source Code Pro"/>
                <a:sym typeface="Source Code Pro"/>
              </a:rPr>
              <a:t>lista</a:t>
            </a:r>
            <a:r>
              <a:rPr b="0" i="0" lang="pl"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	if </a:t>
            </a:r>
            <a:r>
              <a:rPr b="1" i="1" lang="pl" sz="1400" u="none" cap="none" strike="noStrike">
                <a:solidFill>
                  <a:srgbClr val="000000"/>
                </a:solidFill>
                <a:latin typeface="Source Code Pro"/>
                <a:ea typeface="Source Code Pro"/>
                <a:cs typeface="Source Code Pro"/>
                <a:sym typeface="Source Code Pro"/>
              </a:rPr>
              <a:t>warunek</a:t>
            </a:r>
            <a:r>
              <a:rPr b="0" i="0" lang="pl" sz="1400" u="none" cap="none" strike="noStrike">
                <a:solidFill>
                  <a:srgbClr val="000000"/>
                </a:solidFill>
                <a:latin typeface="Source Code Pro"/>
                <a:ea typeface="Source Code Pro"/>
                <a:cs typeface="Source Code Pro"/>
                <a:sym typeface="Source Code Pro"/>
              </a:rPr>
              <a:t>:	                   </a:t>
            </a:r>
            <a:r>
              <a:rPr b="0" i="0" lang="pl" sz="1400" u="none" cap="none" strike="noStrike">
                <a:solidFill>
                  <a:schemeClr val="dk1"/>
                </a:solidFill>
                <a:latin typeface="Source Code Pro"/>
                <a:ea typeface="Source Code Pro"/>
                <a:cs typeface="Source Code Pro"/>
                <a:sym typeface="Source Code Pro"/>
              </a:rPr>
              <a:t>		</a:t>
            </a:r>
            <a:r>
              <a:rPr b="1" i="1" lang="pl" sz="1400" u="none" cap="none" strike="noStrike">
                <a:solidFill>
                  <a:srgbClr val="000000"/>
                </a:solidFill>
                <a:latin typeface="Source Code Pro"/>
                <a:ea typeface="Source Code Pro"/>
                <a:cs typeface="Source Code Pro"/>
                <a:sym typeface="Source Code Pro"/>
              </a:rPr>
              <a:t>wynik</a:t>
            </a:r>
            <a:r>
              <a:rPr b="0" i="0" lang="pl" sz="1400" u="none" cap="none" strike="noStrike">
                <a:solidFill>
                  <a:srgbClr val="000000"/>
                </a:solidFill>
                <a:latin typeface="Source Code Pro"/>
                <a:ea typeface="Source Code Pro"/>
                <a:cs typeface="Source Code Pro"/>
                <a:sym typeface="Source Code Pro"/>
              </a:rPr>
              <a:t>.append(</a:t>
            </a:r>
            <a:r>
              <a:rPr b="1" i="1" lang="pl" sz="1400" u="none" cap="none" strike="noStrike">
                <a:solidFill>
                  <a:srgbClr val="000000"/>
                </a:solidFill>
                <a:latin typeface="Source Code Pro"/>
                <a:ea typeface="Source Code Pro"/>
                <a:cs typeface="Source Code Pro"/>
                <a:sym typeface="Source Code Pro"/>
              </a:rPr>
              <a:t>wyrażenie</a:t>
            </a:r>
            <a:r>
              <a:rPr b="0" i="0" lang="pl"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7"/>
          <p:cNvSpPr txBox="1"/>
          <p:nvPr>
            <p:ph type="ctrTitle"/>
          </p:nvPr>
        </p:nvSpPr>
        <p:spPr>
          <a:xfrm>
            <a:off x="69125" y="244825"/>
            <a:ext cx="27945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Comprehensions </a:t>
            </a:r>
            <a:endParaRPr sz="1800">
              <a:solidFill>
                <a:schemeClr val="lt1"/>
              </a:solidFill>
            </a:endParaRPr>
          </a:p>
        </p:txBody>
      </p:sp>
      <p:sp>
        <p:nvSpPr>
          <p:cNvPr id="282" name="Google Shape;282;p57"/>
          <p:cNvSpPr txBox="1"/>
          <p:nvPr/>
        </p:nvSpPr>
        <p:spPr>
          <a:xfrm>
            <a:off x="284750" y="1892075"/>
            <a:ext cx="87531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all_data = [['John', 'Emily', 'Michael', 'Mary', 'Steven'],</a:t>
            </a:r>
            <a:endParaRPr b="0" i="0" sz="1400" u="none" cap="none" strike="noStrike">
              <a:solidFill>
                <a:srgbClr val="000000"/>
              </a:solidFill>
              <a:latin typeface="Source Code Pro"/>
              <a:ea typeface="Source Code Pro"/>
              <a:cs typeface="Source Code Pro"/>
              <a:sym typeface="Source Code Pro"/>
            </a:endParaRPr>
          </a:p>
          <a:p>
            <a:pPr indent="0" lvl="0" marL="914400" marR="0" rtl="0" algn="l">
              <a:lnSpc>
                <a:spcPct val="15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  ['Maria', 'Juan', 'Javier', 'Natalia', 'Pilar']]</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5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result = [name for names in all_data for name in names  if name.count('e') &gt;= 2]</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5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result?</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
        <p:nvSpPr>
          <p:cNvPr id="283" name="Google Shape;283;p57"/>
          <p:cNvSpPr txBox="1"/>
          <p:nvPr/>
        </p:nvSpPr>
        <p:spPr>
          <a:xfrm>
            <a:off x="284750" y="345850"/>
            <a:ext cx="7136700" cy="1880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strings = ['a', 'as', 'bat', 'car', 'dove', 'python']</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[x.upper() for x in strings if len(x) &gt; 2]</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8"/>
          <p:cNvSpPr txBox="1"/>
          <p:nvPr>
            <p:ph type="ctrTitle"/>
          </p:nvPr>
        </p:nvSpPr>
        <p:spPr>
          <a:xfrm>
            <a:off x="69125" y="244825"/>
            <a:ext cx="18756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Zastosowanie</a:t>
            </a:r>
            <a:endParaRPr sz="1800">
              <a:solidFill>
                <a:schemeClr val="lt1"/>
              </a:solidFill>
            </a:endParaRPr>
          </a:p>
        </p:txBody>
      </p:sp>
      <p:sp>
        <p:nvSpPr>
          <p:cNvPr id="289" name="Google Shape;289;p58"/>
          <p:cNvSpPr txBox="1"/>
          <p:nvPr/>
        </p:nvSpPr>
        <p:spPr>
          <a:xfrm>
            <a:off x="1224950" y="1326175"/>
            <a:ext cx="5963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W którym przypadku wykorzystasz wyrażenie listotwórcze zamiast tradycyjnego zapisu pętli?</a:t>
            </a:r>
            <a:endParaRPr b="0" i="0" sz="1400" u="none" cap="none" strike="noStrike">
              <a:solidFill>
                <a:srgbClr val="000000"/>
              </a:solidFill>
              <a:latin typeface="Arial"/>
              <a:ea typeface="Arial"/>
              <a:cs typeface="Arial"/>
              <a:sym typeface="Arial"/>
            </a:endParaRPr>
          </a:p>
        </p:txBody>
      </p:sp>
      <p:sp>
        <p:nvSpPr>
          <p:cNvPr id="290" name="Google Shape;290;p58"/>
          <p:cNvSpPr txBox="1"/>
          <p:nvPr/>
        </p:nvSpPr>
        <p:spPr>
          <a:xfrm>
            <a:off x="1224950" y="2112375"/>
            <a:ext cx="67929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0" i="0" lang="pl" sz="1400" u="none" cap="none" strike="noStrike">
                <a:solidFill>
                  <a:srgbClr val="000000"/>
                </a:solidFill>
                <a:latin typeface="Arial"/>
                <a:ea typeface="Arial"/>
                <a:cs typeface="Arial"/>
                <a:sym typeface="Arial"/>
              </a:rPr>
              <a:t>1 poziom zagłębienia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pl" sz="1400" u="none" cap="none" strike="noStrike">
                <a:solidFill>
                  <a:srgbClr val="000000"/>
                </a:solidFill>
                <a:latin typeface="Arial"/>
                <a:ea typeface="Arial"/>
                <a:cs typeface="Arial"/>
                <a:sym typeface="Arial"/>
              </a:rPr>
              <a:t>2 poziomy zagłębienia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pl" sz="1400" u="none" cap="none" strike="noStrike">
                <a:solidFill>
                  <a:srgbClr val="000000"/>
                </a:solidFill>
                <a:latin typeface="Arial"/>
                <a:ea typeface="Arial"/>
                <a:cs typeface="Arial"/>
                <a:sym typeface="Arial"/>
              </a:rPr>
              <a:t>3 poziomy zagłębienia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pl" sz="1400" u="none" cap="none" strike="noStrike">
                <a:solidFill>
                  <a:srgbClr val="000000"/>
                </a:solidFill>
                <a:latin typeface="Arial"/>
                <a:ea typeface="Arial"/>
                <a:cs typeface="Arial"/>
                <a:sym typeface="Arial"/>
              </a:rPr>
              <a:t>2 poziomy zagłębienia i kilka linii logiki wewnątrz pętli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9"/>
          <p:cNvSpPr txBox="1"/>
          <p:nvPr>
            <p:ph type="ctrTitle"/>
          </p:nvPr>
        </p:nvSpPr>
        <p:spPr>
          <a:xfrm>
            <a:off x="69125" y="244825"/>
            <a:ext cx="36774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l" sz="1800">
                <a:solidFill>
                  <a:schemeClr val="lt1"/>
                </a:solidFill>
              </a:rPr>
              <a:t>Funkcja anonimowa - lambda</a:t>
            </a:r>
            <a:endParaRPr sz="1800">
              <a:solidFill>
                <a:schemeClr val="lt1"/>
              </a:solidFill>
            </a:endParaRPr>
          </a:p>
        </p:txBody>
      </p:sp>
      <p:sp>
        <p:nvSpPr>
          <p:cNvPr id="296" name="Google Shape;296;p59"/>
          <p:cNvSpPr txBox="1"/>
          <p:nvPr/>
        </p:nvSpPr>
        <p:spPr>
          <a:xfrm>
            <a:off x="1625725" y="1678975"/>
            <a:ext cx="6897900" cy="6171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9"/>
          <p:cNvSpPr txBox="1"/>
          <p:nvPr/>
        </p:nvSpPr>
        <p:spPr>
          <a:xfrm>
            <a:off x="551775" y="1441025"/>
            <a:ext cx="4280100" cy="191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pl" sz="1400" u="none" cap="none" strike="noStrike">
                <a:solidFill>
                  <a:schemeClr val="dk1"/>
                </a:solidFill>
                <a:latin typeface="Source Code Pro"/>
                <a:ea typeface="Source Code Pro"/>
                <a:cs typeface="Source Code Pro"/>
                <a:sym typeface="Source Code Pro"/>
              </a:rPr>
              <a:t>def short_function(x):</a:t>
            </a:r>
            <a:endParaRPr b="0" i="0" sz="1400" u="none" cap="none" strike="noStrike">
              <a:solidFill>
                <a:schemeClr val="dk1"/>
              </a:solidFill>
              <a:latin typeface="Source Code Pro"/>
              <a:ea typeface="Source Code Pro"/>
              <a:cs typeface="Source Code Pro"/>
              <a:sym typeface="Source Code Pro"/>
            </a:endParaRPr>
          </a:p>
          <a:p>
            <a:pPr indent="457200" lvl="0" marL="0" marR="0" rtl="0" algn="l">
              <a:lnSpc>
                <a:spcPct val="115000"/>
              </a:lnSpc>
              <a:spcBef>
                <a:spcPts val="0"/>
              </a:spcBef>
              <a:spcAft>
                <a:spcPts val="0"/>
              </a:spcAft>
              <a:buClr>
                <a:srgbClr val="000000"/>
              </a:buClr>
              <a:buSzPts val="1400"/>
              <a:buFont typeface="Arial"/>
              <a:buNone/>
            </a:pPr>
            <a:r>
              <a:rPr b="0" i="0" lang="pl" sz="1400" u="none" cap="none" strike="noStrike">
                <a:solidFill>
                  <a:schemeClr val="dk1"/>
                </a:solidFill>
                <a:latin typeface="Source Code Pro"/>
                <a:ea typeface="Source Code Pro"/>
                <a:cs typeface="Source Code Pro"/>
                <a:sym typeface="Source Code Pro"/>
              </a:rPr>
              <a:t>return x * 2</a:t>
            </a:r>
            <a:endParaRPr b="0" i="0" sz="1400" u="none" cap="none" strike="noStrike">
              <a:solidFill>
                <a:schemeClr val="dk1"/>
              </a:solidFill>
              <a:latin typeface="Source Code Pro"/>
              <a:ea typeface="Source Code Pro"/>
              <a:cs typeface="Source Code Pro"/>
              <a:sym typeface="Source Code Pro"/>
            </a:endParaRPr>
          </a:p>
        </p:txBody>
      </p:sp>
      <p:sp>
        <p:nvSpPr>
          <p:cNvPr id="298" name="Google Shape;298;p59"/>
          <p:cNvSpPr txBox="1"/>
          <p:nvPr/>
        </p:nvSpPr>
        <p:spPr>
          <a:xfrm>
            <a:off x="4956050" y="713550"/>
            <a:ext cx="36135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100"/>
              </a:spcBef>
              <a:spcAft>
                <a:spcPts val="0"/>
              </a:spcAft>
              <a:buClr>
                <a:srgbClr val="000000"/>
              </a:buClr>
              <a:buSzPts val="1400"/>
              <a:buFont typeface="Arial"/>
              <a:buNone/>
            </a:pPr>
            <a:r>
              <a:rPr b="0" i="0" lang="pl" sz="1400" u="none" cap="none" strike="noStrike">
                <a:solidFill>
                  <a:schemeClr val="dk1"/>
                </a:solidFill>
                <a:latin typeface="Source Code Pro"/>
                <a:ea typeface="Source Code Pro"/>
                <a:cs typeface="Source Code Pro"/>
                <a:sym typeface="Source Code Pro"/>
              </a:rPr>
              <a:t>equiv_anon = lambda x: x * 2</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0"/>
          <p:cNvSpPr txBox="1"/>
          <p:nvPr>
            <p:ph type="ctrTitle"/>
          </p:nvPr>
        </p:nvSpPr>
        <p:spPr>
          <a:xfrm>
            <a:off x="69125" y="244825"/>
            <a:ext cx="46242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Funkcja anonimowa - lambda</a:t>
            </a:r>
            <a:endParaRPr sz="1800">
              <a:solidFill>
                <a:schemeClr val="lt1"/>
              </a:solidFill>
            </a:endParaRPr>
          </a:p>
        </p:txBody>
      </p:sp>
      <p:sp>
        <p:nvSpPr>
          <p:cNvPr id="304" name="Google Shape;304;p60"/>
          <p:cNvSpPr txBox="1"/>
          <p:nvPr/>
        </p:nvSpPr>
        <p:spPr>
          <a:xfrm>
            <a:off x="1625725" y="1678975"/>
            <a:ext cx="6897900" cy="6171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0"/>
          <p:cNvSpPr txBox="1"/>
          <p:nvPr/>
        </p:nvSpPr>
        <p:spPr>
          <a:xfrm>
            <a:off x="1056250" y="1111350"/>
            <a:ext cx="66222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strings = ['foo', 'card', 'bar', 'aaaa', 'abab']</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strings.sort(key=lambda x: len(set(list(x))))</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Arial"/>
              <a:buNone/>
            </a:pPr>
            <a:r>
              <a:rPr b="0" i="0" lang="pl" sz="1400" u="none" cap="none" strike="noStrike">
                <a:solidFill>
                  <a:srgbClr val="000000"/>
                </a:solidFill>
                <a:latin typeface="Source Code Pro"/>
                <a:ea typeface="Source Code Pro"/>
                <a:cs typeface="Source Code Pro"/>
                <a:sym typeface="Source Code Pro"/>
              </a:rPr>
              <a:t>['aaaa', 'foo', 'abab', 'bar', 'card']</a:t>
            </a:r>
            <a:endParaRPr b="0" i="0" sz="1050" u="none" cap="none" strike="noStrike">
              <a:solidFill>
                <a:schemeClr val="dk1"/>
              </a:solidFill>
              <a:highlight>
                <a:srgbClr val="FFFFFF"/>
              </a:highlight>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1"/>
          <p:cNvSpPr txBox="1"/>
          <p:nvPr/>
        </p:nvSpPr>
        <p:spPr>
          <a:xfrm>
            <a:off x="101675" y="171675"/>
            <a:ext cx="3762900" cy="46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pl" sz="1800" u="none" cap="none" strike="noStrike">
                <a:solidFill>
                  <a:schemeClr val="lt1"/>
                </a:solidFill>
                <a:latin typeface="Arial"/>
                <a:ea typeface="Arial"/>
                <a:cs typeface="Arial"/>
                <a:sym typeface="Arial"/>
              </a:rPr>
              <a:t>Przykłady ch03_sequence_types</a:t>
            </a:r>
            <a:endParaRPr b="0" i="1" sz="1800" u="none" cap="none" strike="noStrike">
              <a:solidFill>
                <a:schemeClr val="lt1"/>
              </a:solidFill>
              <a:latin typeface="Arial"/>
              <a:ea typeface="Arial"/>
              <a:cs typeface="Arial"/>
              <a:sym typeface="Arial"/>
            </a:endParaRPr>
          </a:p>
        </p:txBody>
      </p:sp>
      <p:pic>
        <p:nvPicPr>
          <p:cNvPr id="311" name="Google Shape;311;p61"/>
          <p:cNvPicPr preferRelativeResize="0"/>
          <p:nvPr/>
        </p:nvPicPr>
        <p:blipFill rotWithShape="1">
          <a:blip r:embed="rId3">
            <a:alphaModFix/>
          </a:blip>
          <a:srcRect b="0" l="0" r="0" t="0"/>
          <a:stretch/>
        </p:blipFill>
        <p:spPr>
          <a:xfrm>
            <a:off x="152400" y="793575"/>
            <a:ext cx="8839203" cy="41895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2"/>
          <p:cNvSpPr txBox="1"/>
          <p:nvPr/>
        </p:nvSpPr>
        <p:spPr>
          <a:xfrm>
            <a:off x="699525" y="2268175"/>
            <a:ext cx="8308500" cy="46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pl" sz="1800" u="none" cap="none" strike="noStrike">
                <a:solidFill>
                  <a:srgbClr val="000000"/>
                </a:solidFill>
                <a:latin typeface="Arial"/>
                <a:ea typeface="Arial"/>
                <a:cs typeface="Arial"/>
                <a:sym typeface="Arial"/>
              </a:rPr>
              <a:t>4. Zadania - Uczenie maszynowe w Python - Wbudowane struktury danych funkcje pliki</a:t>
            </a:r>
            <a:endParaRPr b="0" i="1"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46"/>
          <p:cNvSpPr txBox="1"/>
          <p:nvPr>
            <p:ph type="ctrTitle"/>
          </p:nvPr>
        </p:nvSpPr>
        <p:spPr>
          <a:xfrm>
            <a:off x="898250" y="2454809"/>
            <a:ext cx="7772400" cy="702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l" sz="3300">
                <a:solidFill>
                  <a:schemeClr val="lt1"/>
                </a:solidFill>
              </a:rPr>
              <a:t>Eksploracja danych tekstowych</a:t>
            </a:r>
            <a:endParaRPr sz="3300">
              <a:solidFill>
                <a:schemeClr val="lt1"/>
              </a:solidFill>
            </a:endParaRPr>
          </a:p>
          <a:p>
            <a:pPr indent="0" lvl="0" marL="0" rtl="0" algn="ctr">
              <a:lnSpc>
                <a:spcPct val="100000"/>
              </a:lnSpc>
              <a:spcBef>
                <a:spcPts val="0"/>
              </a:spcBef>
              <a:spcAft>
                <a:spcPts val="0"/>
              </a:spcAft>
              <a:buSzPts val="990"/>
              <a:buNone/>
            </a:pPr>
            <a:r>
              <a:rPr lang="pl" sz="2760">
                <a:solidFill>
                  <a:schemeClr val="lt1"/>
                </a:solidFill>
              </a:rPr>
              <a:t>Typy sekwencyjne w Python</a:t>
            </a:r>
            <a:endParaRPr sz="276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7"/>
          <p:cNvSpPr txBox="1"/>
          <p:nvPr>
            <p:ph type="ctrTitle"/>
          </p:nvPr>
        </p:nvSpPr>
        <p:spPr>
          <a:xfrm>
            <a:off x="730425" y="1459136"/>
            <a:ext cx="7772400" cy="1717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sz="3000">
              <a:solidFill>
                <a:srgbClr val="434343"/>
              </a:solidFill>
            </a:endParaRPr>
          </a:p>
          <a:p>
            <a:pPr indent="0" lvl="0" marL="0" rtl="0" algn="ctr">
              <a:lnSpc>
                <a:spcPct val="100000"/>
              </a:lnSpc>
              <a:spcBef>
                <a:spcPts val="0"/>
              </a:spcBef>
              <a:spcAft>
                <a:spcPts val="0"/>
              </a:spcAft>
              <a:buSzPts val="5200"/>
              <a:buNone/>
            </a:pPr>
            <a:r>
              <a:rPr lang="pl" sz="1800">
                <a:solidFill>
                  <a:srgbClr val="434343"/>
                </a:solidFill>
              </a:rPr>
              <a:t>Dokumentacja:</a:t>
            </a:r>
            <a:br>
              <a:rPr lang="pl" sz="3000">
                <a:solidFill>
                  <a:srgbClr val="434343"/>
                </a:solidFill>
              </a:rPr>
            </a:br>
            <a:r>
              <a:rPr lang="pl" sz="3000">
                <a:solidFill>
                  <a:srgbClr val="434343"/>
                </a:solidFill>
              </a:rPr>
              <a:t>https://docs.python.org</a:t>
            </a:r>
            <a:endParaRPr sz="24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8"/>
          <p:cNvSpPr txBox="1"/>
          <p:nvPr>
            <p:ph idx="1" type="subTitle"/>
          </p:nvPr>
        </p:nvSpPr>
        <p:spPr>
          <a:xfrm>
            <a:off x="606825" y="1497403"/>
            <a:ext cx="7772400" cy="784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pl" sz="1810"/>
              <a:t>bisect.insort?</a:t>
            </a:r>
            <a:endParaRPr sz="1810"/>
          </a:p>
          <a:p>
            <a:pPr indent="0" lvl="0" marL="0" rtl="0" algn="ctr">
              <a:lnSpc>
                <a:spcPct val="80000"/>
              </a:lnSpc>
              <a:spcBef>
                <a:spcPts val="0"/>
              </a:spcBef>
              <a:spcAft>
                <a:spcPts val="0"/>
              </a:spcAft>
              <a:buSzPts val="358"/>
              <a:buNone/>
            </a:pPr>
            <a:r>
              <a:t/>
            </a:r>
            <a:endParaRPr sz="1810"/>
          </a:p>
          <a:p>
            <a:pPr indent="0" lvl="0" marL="0" rtl="0" algn="ctr">
              <a:lnSpc>
                <a:spcPct val="80000"/>
              </a:lnSpc>
              <a:spcBef>
                <a:spcPts val="0"/>
              </a:spcBef>
              <a:spcAft>
                <a:spcPts val="0"/>
              </a:spcAft>
              <a:buSzPts val="358"/>
              <a:buNone/>
            </a:pPr>
            <a:r>
              <a:t/>
            </a:r>
            <a:endParaRPr sz="18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9"/>
          <p:cNvSpPr txBox="1"/>
          <p:nvPr/>
        </p:nvSpPr>
        <p:spPr>
          <a:xfrm>
            <a:off x="995525" y="890800"/>
            <a:ext cx="7215900" cy="4045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Arial"/>
              <a:buAutoNum type="arabicPeriod"/>
            </a:pPr>
            <a:r>
              <a:rPr b="0" i="0" lang="pl" sz="1400" u="none" cap="none" strike="noStrike">
                <a:solidFill>
                  <a:srgbClr val="000000"/>
                </a:solidFill>
                <a:latin typeface="Arial"/>
                <a:ea typeface="Arial"/>
                <a:cs typeface="Arial"/>
                <a:sym typeface="Arial"/>
              </a:rPr>
              <a:t>Typy sekwencyjne:</a:t>
            </a:r>
            <a:endParaRPr b="0" i="0" sz="1400" u="none" cap="none" strike="noStrike">
              <a:solidFill>
                <a:srgbClr val="000000"/>
              </a:solidFill>
              <a:latin typeface="Arial"/>
              <a:ea typeface="Arial"/>
              <a:cs typeface="Arial"/>
              <a:sym typeface="Arial"/>
            </a:endParaRPr>
          </a:p>
          <a:p>
            <a:pPr indent="-317500" lvl="0" marL="914400" marR="0" rtl="0" algn="l">
              <a:lnSpc>
                <a:spcPct val="150000"/>
              </a:lnSpc>
              <a:spcBef>
                <a:spcPts val="0"/>
              </a:spcBef>
              <a:spcAft>
                <a:spcPts val="0"/>
              </a:spcAft>
              <a:buClr>
                <a:schemeClr val="dk1"/>
              </a:buClr>
              <a:buSzPts val="1400"/>
              <a:buFont typeface="Arial"/>
              <a:buChar char="●"/>
            </a:pPr>
            <a:r>
              <a:rPr b="0" i="0" lang="pl" sz="1400" u="none" cap="none" strike="noStrike">
                <a:solidFill>
                  <a:schemeClr val="dk1"/>
                </a:solidFill>
                <a:latin typeface="Arial"/>
                <a:ea typeface="Arial"/>
                <a:cs typeface="Arial"/>
                <a:sym typeface="Arial"/>
              </a:rPr>
              <a:t>Krotka (tuple)</a:t>
            </a:r>
            <a:endParaRPr b="0" i="0" sz="1400" u="none" cap="none" strike="noStrike">
              <a:solidFill>
                <a:schemeClr val="dk1"/>
              </a:solidFill>
              <a:latin typeface="Arial"/>
              <a:ea typeface="Arial"/>
              <a:cs typeface="Arial"/>
              <a:sym typeface="Arial"/>
            </a:endParaRPr>
          </a:p>
          <a:p>
            <a:pPr indent="-317500" lvl="0" marL="914400" marR="0" rtl="0" algn="l">
              <a:lnSpc>
                <a:spcPct val="150000"/>
              </a:lnSpc>
              <a:spcBef>
                <a:spcPts val="0"/>
              </a:spcBef>
              <a:spcAft>
                <a:spcPts val="0"/>
              </a:spcAft>
              <a:buClr>
                <a:schemeClr val="dk1"/>
              </a:buClr>
              <a:buSzPts val="1400"/>
              <a:buFont typeface="Arial"/>
              <a:buChar char="●"/>
            </a:pPr>
            <a:r>
              <a:rPr b="0" i="0" lang="pl" sz="1400" u="none" cap="none" strike="noStrike">
                <a:solidFill>
                  <a:schemeClr val="dk1"/>
                </a:solidFill>
                <a:latin typeface="Arial"/>
                <a:ea typeface="Arial"/>
                <a:cs typeface="Arial"/>
                <a:sym typeface="Arial"/>
              </a:rPr>
              <a:t>Lista (list)</a:t>
            </a:r>
            <a:endParaRPr b="0" i="0" sz="1400" u="none" cap="none" strike="noStrike">
              <a:solidFill>
                <a:schemeClr val="dk1"/>
              </a:solidFill>
              <a:latin typeface="Arial"/>
              <a:ea typeface="Arial"/>
              <a:cs typeface="Arial"/>
              <a:sym typeface="Arial"/>
            </a:endParaRPr>
          </a:p>
          <a:p>
            <a:pPr indent="-317500" lvl="0" marL="914400" marR="0" rtl="0" algn="l">
              <a:lnSpc>
                <a:spcPct val="150000"/>
              </a:lnSpc>
              <a:spcBef>
                <a:spcPts val="0"/>
              </a:spcBef>
              <a:spcAft>
                <a:spcPts val="0"/>
              </a:spcAft>
              <a:buClr>
                <a:schemeClr val="dk1"/>
              </a:buClr>
              <a:buSzPts val="1400"/>
              <a:buFont typeface="Arial"/>
              <a:buChar char="●"/>
            </a:pPr>
            <a:r>
              <a:rPr b="0" i="0" lang="pl" sz="1400" u="none" cap="none" strike="noStrike">
                <a:solidFill>
                  <a:schemeClr val="dk1"/>
                </a:solidFill>
                <a:latin typeface="Arial"/>
                <a:ea typeface="Arial"/>
                <a:cs typeface="Arial"/>
                <a:sym typeface="Arial"/>
              </a:rPr>
              <a:t>Słownik (dictionary)</a:t>
            </a:r>
            <a:endParaRPr b="0" i="0" sz="1400" u="none" cap="none" strike="noStrike">
              <a:solidFill>
                <a:schemeClr val="dk1"/>
              </a:solidFill>
              <a:latin typeface="Arial"/>
              <a:ea typeface="Arial"/>
              <a:cs typeface="Arial"/>
              <a:sym typeface="Arial"/>
            </a:endParaRPr>
          </a:p>
          <a:p>
            <a:pPr indent="-317500" lvl="0" marL="914400" marR="0" rtl="0" algn="l">
              <a:lnSpc>
                <a:spcPct val="150000"/>
              </a:lnSpc>
              <a:spcBef>
                <a:spcPts val="0"/>
              </a:spcBef>
              <a:spcAft>
                <a:spcPts val="0"/>
              </a:spcAft>
              <a:buClr>
                <a:schemeClr val="dk1"/>
              </a:buClr>
              <a:buSzPts val="1400"/>
              <a:buFont typeface="Arial"/>
              <a:buChar char="●"/>
            </a:pPr>
            <a:r>
              <a:rPr b="0" i="0" lang="pl" sz="1400" u="none" cap="none" strike="noStrike">
                <a:solidFill>
                  <a:schemeClr val="dk1"/>
                </a:solidFill>
                <a:latin typeface="Arial"/>
                <a:ea typeface="Arial"/>
                <a:cs typeface="Arial"/>
                <a:sym typeface="Arial"/>
              </a:rPr>
              <a:t>Zbiór (set)</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pl" sz="1400" u="none" cap="none" strike="noStrike">
                <a:solidFill>
                  <a:schemeClr val="dk1"/>
                </a:solidFill>
                <a:latin typeface="Arial"/>
                <a:ea typeface="Arial"/>
                <a:cs typeface="Arial"/>
                <a:sym typeface="Arial"/>
              </a:rPr>
              <a:t>2. Lista, słownik i zbiór - składanie</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3. Funkcje</a:t>
            </a:r>
            <a:endParaRPr b="0" i="0" sz="1400" u="none" cap="none" strike="noStrike">
              <a:solidFill>
                <a:srgbClr val="000000"/>
              </a:solidFill>
              <a:latin typeface="Arial"/>
              <a:ea typeface="Arial"/>
              <a:cs typeface="Arial"/>
              <a:sym typeface="Arial"/>
            </a:endParaRPr>
          </a:p>
          <a:p>
            <a:pPr indent="-317500" lvl="0" marL="9144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funkcja jako obiekt</a:t>
            </a:r>
            <a:endParaRPr b="0" i="0" sz="1400" u="none" cap="none" strike="noStrike">
              <a:solidFill>
                <a:srgbClr val="000000"/>
              </a:solidFill>
              <a:latin typeface="Arial"/>
              <a:ea typeface="Arial"/>
              <a:cs typeface="Arial"/>
              <a:sym typeface="Arial"/>
            </a:endParaRPr>
          </a:p>
          <a:p>
            <a:pPr indent="-317500" lvl="0" marL="9144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funkcje anonimowe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4. Podstawowe operacje na plikach</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9"/>
          <p:cNvSpPr txBox="1"/>
          <p:nvPr/>
        </p:nvSpPr>
        <p:spPr>
          <a:xfrm>
            <a:off x="119425" y="200225"/>
            <a:ext cx="1524600" cy="49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pl" sz="1800" u="none" cap="none" strike="noStrike">
                <a:solidFill>
                  <a:schemeClr val="lt1"/>
                </a:solidFill>
                <a:latin typeface="Arial"/>
                <a:ea typeface="Arial"/>
                <a:cs typeface="Arial"/>
                <a:sym typeface="Arial"/>
              </a:rPr>
              <a:t>Plan</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0"/>
          <p:cNvSpPr txBox="1"/>
          <p:nvPr>
            <p:ph type="ctrTitle"/>
          </p:nvPr>
        </p:nvSpPr>
        <p:spPr>
          <a:xfrm>
            <a:off x="304175" y="208550"/>
            <a:ext cx="18756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pl" sz="1800">
                <a:solidFill>
                  <a:schemeClr val="lt1"/>
                </a:solidFill>
              </a:rPr>
              <a:t>Krotka (tuple)</a:t>
            </a:r>
            <a:endParaRPr sz="1800">
              <a:solidFill>
                <a:schemeClr val="lt1"/>
              </a:solidFill>
            </a:endParaRPr>
          </a:p>
        </p:txBody>
      </p:sp>
      <p:sp>
        <p:nvSpPr>
          <p:cNvPr id="226" name="Google Shape;226;p50"/>
          <p:cNvSpPr txBox="1"/>
          <p:nvPr/>
        </p:nvSpPr>
        <p:spPr>
          <a:xfrm>
            <a:off x="1673450" y="905125"/>
            <a:ext cx="5290500" cy="1313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Niemodyfikowalna sekwencja obiektów</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Ma stałą długość</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Jest typem “haszowalnym”</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Może przechowywać dowolne typy</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Zachowuje indeksy (kolejność)</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Można po niej iterować</a:t>
            </a:r>
            <a:endParaRPr b="0" i="0" sz="1400" u="none" cap="none" strike="noStrike">
              <a:solidFill>
                <a:srgbClr val="000000"/>
              </a:solidFill>
              <a:latin typeface="Arial"/>
              <a:ea typeface="Arial"/>
              <a:cs typeface="Arial"/>
              <a:sym typeface="Arial"/>
            </a:endParaRPr>
          </a:p>
        </p:txBody>
      </p:sp>
      <p:sp>
        <p:nvSpPr>
          <p:cNvPr id="227" name="Google Shape;227;p50"/>
          <p:cNvSpPr txBox="1"/>
          <p:nvPr/>
        </p:nvSpPr>
        <p:spPr>
          <a:xfrm>
            <a:off x="1941900" y="3226675"/>
            <a:ext cx="3696000" cy="12015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110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nested_tup = (4, 5, 6), (7, 8)</a:t>
            </a:r>
            <a:endParaRPr b="0" i="0" sz="1400" u="none" cap="none" strike="noStrike">
              <a:solidFill>
                <a:srgbClr val="000000"/>
              </a:solidFill>
              <a:latin typeface="Source Code Pro"/>
              <a:ea typeface="Source Code Pro"/>
              <a:cs typeface="Source Code Pro"/>
              <a:sym typeface="Source Code Pro"/>
            </a:endParaRPr>
          </a:p>
        </p:txBody>
      </p:sp>
      <p:sp>
        <p:nvSpPr>
          <p:cNvPr id="228" name="Google Shape;228;p50"/>
          <p:cNvSpPr txBox="1"/>
          <p:nvPr/>
        </p:nvSpPr>
        <p:spPr>
          <a:xfrm>
            <a:off x="1941900" y="3083325"/>
            <a:ext cx="3000000" cy="7278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110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tup </a:t>
            </a:r>
            <a:r>
              <a:rPr b="0" i="0" lang="pl" sz="1400" u="none" cap="none" strike="noStrike">
                <a:solidFill>
                  <a:srgbClr val="303336"/>
                </a:solidFill>
                <a:latin typeface="Source Code Pro"/>
                <a:ea typeface="Source Code Pro"/>
                <a:cs typeface="Source Code Pro"/>
                <a:sym typeface="Source Code Pro"/>
              </a:rPr>
              <a:t>=</a:t>
            </a:r>
            <a:r>
              <a:rPr b="0" i="0" lang="pl" sz="1400" u="none" cap="none" strike="noStrike">
                <a:solidFill>
                  <a:srgbClr val="000000"/>
                </a:solidFill>
                <a:latin typeface="Source Code Pro"/>
                <a:ea typeface="Source Code Pro"/>
                <a:cs typeface="Source Code Pro"/>
                <a:sym typeface="Source Code Pro"/>
              </a:rPr>
              <a:t> 4</a:t>
            </a:r>
            <a:r>
              <a:rPr b="0" i="0" lang="pl" sz="1400" u="none" cap="none" strike="noStrike">
                <a:solidFill>
                  <a:srgbClr val="303336"/>
                </a:solidFill>
                <a:latin typeface="Source Code Pro"/>
                <a:ea typeface="Source Code Pro"/>
                <a:cs typeface="Source Code Pro"/>
                <a:sym typeface="Source Code Pro"/>
              </a:rPr>
              <a:t>,</a:t>
            </a:r>
            <a:r>
              <a:rPr b="0" i="0" lang="pl" sz="1400" u="none" cap="none" strike="noStrike">
                <a:solidFill>
                  <a:srgbClr val="000000"/>
                </a:solidFill>
                <a:latin typeface="Source Code Pro"/>
                <a:ea typeface="Source Code Pro"/>
                <a:cs typeface="Source Code Pro"/>
                <a:sym typeface="Source Code Pro"/>
              </a:rPr>
              <a:t> 5, 6</a:t>
            </a:r>
            <a:endParaRPr b="0" i="0" sz="1400" u="none" cap="none" strike="noStrike">
              <a:solidFill>
                <a:srgbClr val="000000"/>
              </a:solidFill>
              <a:latin typeface="Source Code Pro"/>
              <a:ea typeface="Source Code Pro"/>
              <a:cs typeface="Source Code Pro"/>
              <a:sym typeface="Source Code Pro"/>
            </a:endParaRPr>
          </a:p>
        </p:txBody>
      </p:sp>
      <p:sp>
        <p:nvSpPr>
          <p:cNvPr id="229" name="Google Shape;229;p50"/>
          <p:cNvSpPr txBox="1"/>
          <p:nvPr/>
        </p:nvSpPr>
        <p:spPr>
          <a:xfrm>
            <a:off x="1970350" y="3871150"/>
            <a:ext cx="2178600" cy="41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tuple([4, 0, 2])</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1"/>
          <p:cNvSpPr txBox="1"/>
          <p:nvPr>
            <p:ph type="ctrTitle"/>
          </p:nvPr>
        </p:nvSpPr>
        <p:spPr>
          <a:xfrm>
            <a:off x="69125" y="244825"/>
            <a:ext cx="18756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Krotka (tuple)</a:t>
            </a:r>
            <a:endParaRPr sz="1800">
              <a:solidFill>
                <a:schemeClr val="lt1"/>
              </a:solidFill>
            </a:endParaRPr>
          </a:p>
        </p:txBody>
      </p:sp>
      <p:sp>
        <p:nvSpPr>
          <p:cNvPr id="235" name="Google Shape;235;p51"/>
          <p:cNvSpPr txBox="1"/>
          <p:nvPr/>
        </p:nvSpPr>
        <p:spPr>
          <a:xfrm>
            <a:off x="4371950" y="1605500"/>
            <a:ext cx="4592400" cy="24141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a = [</a:t>
            </a:r>
            <a:r>
              <a:rPr b="0" i="0" lang="pl" sz="1400" u="none" cap="none" strike="noStrike">
                <a:solidFill>
                  <a:srgbClr val="7D2727"/>
                </a:solidFill>
                <a:latin typeface="Source Code Pro"/>
                <a:ea typeface="Source Code Pro"/>
                <a:cs typeface="Source Code Pro"/>
                <a:sym typeface="Source Code Pro"/>
              </a:rPr>
              <a:t>1</a:t>
            </a:r>
            <a:r>
              <a:rPr b="0" i="0" lang="pl" sz="1400" u="none" cap="none" strike="noStrike">
                <a:solidFill>
                  <a:srgbClr val="303336"/>
                </a:solidFill>
                <a:latin typeface="Source Code Pro"/>
                <a:ea typeface="Source Code Pro"/>
                <a:cs typeface="Source Code Pro"/>
                <a:sym typeface="Source Code Pro"/>
              </a:rPr>
              <a:t>,</a:t>
            </a:r>
            <a:r>
              <a:rPr b="0" i="0" lang="pl" sz="1400" u="none" cap="none" strike="noStrike">
                <a:solidFill>
                  <a:srgbClr val="7D2727"/>
                </a:solidFill>
                <a:latin typeface="Source Code Pro"/>
                <a:ea typeface="Source Code Pro"/>
                <a:cs typeface="Source Code Pro"/>
                <a:sym typeface="Source Code Pro"/>
              </a:rPr>
              <a:t>2</a:t>
            </a:r>
            <a:r>
              <a:rPr b="0" i="0" lang="pl" sz="1400" u="none" cap="none" strike="noStrike">
                <a:solidFill>
                  <a:srgbClr val="303336"/>
                </a:solidFill>
                <a:latin typeface="Source Code Pro"/>
                <a:ea typeface="Source Code Pro"/>
                <a:cs typeface="Source Code Pro"/>
                <a:sym typeface="Source Code Pro"/>
              </a:rPr>
              <a:t>,</a:t>
            </a:r>
            <a:r>
              <a:rPr b="0" i="0" lang="pl" sz="1400" u="none" cap="none" strike="noStrike">
                <a:solidFill>
                  <a:srgbClr val="7D2727"/>
                </a:solidFill>
                <a:latin typeface="Source Code Pro"/>
                <a:ea typeface="Source Code Pro"/>
                <a:cs typeface="Source Code Pro"/>
                <a:sym typeface="Source Code Pro"/>
              </a:rPr>
              <a:t>3</a:t>
            </a:r>
            <a:r>
              <a:rPr b="0" i="0" lang="pl" sz="1400" u="none" cap="none" strike="noStrike">
                <a:solidFill>
                  <a:srgbClr val="303336"/>
                </a:solidFill>
                <a:latin typeface="Source Code Pro"/>
                <a:ea typeface="Source Code Pro"/>
                <a:cs typeface="Source Code Pro"/>
                <a:sym typeface="Source Code Pro"/>
              </a:rPr>
              <a:t>]</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b = [</a:t>
            </a:r>
            <a:r>
              <a:rPr b="0" i="0" lang="pl" sz="1400" u="none" cap="none" strike="noStrike">
                <a:solidFill>
                  <a:srgbClr val="7D2727"/>
                </a:solidFill>
                <a:latin typeface="Source Code Pro"/>
                <a:ea typeface="Source Code Pro"/>
                <a:cs typeface="Source Code Pro"/>
                <a:sym typeface="Source Code Pro"/>
              </a:rPr>
              <a:t>4</a:t>
            </a:r>
            <a:r>
              <a:rPr b="0" i="0" lang="pl" sz="1400" u="none" cap="none" strike="noStrike">
                <a:solidFill>
                  <a:srgbClr val="303336"/>
                </a:solidFill>
                <a:latin typeface="Source Code Pro"/>
                <a:ea typeface="Source Code Pro"/>
                <a:cs typeface="Source Code Pro"/>
                <a:sym typeface="Source Code Pro"/>
              </a:rPr>
              <a:t>,</a:t>
            </a:r>
            <a:r>
              <a:rPr b="0" i="0" lang="pl" sz="1400" u="none" cap="none" strike="noStrike">
                <a:solidFill>
                  <a:srgbClr val="7D2727"/>
                </a:solidFill>
                <a:latin typeface="Source Code Pro"/>
                <a:ea typeface="Source Code Pro"/>
                <a:cs typeface="Source Code Pro"/>
                <a:sym typeface="Source Code Pro"/>
              </a:rPr>
              <a:t>5</a:t>
            </a:r>
            <a:r>
              <a:rPr b="0" i="0" lang="pl" sz="1400" u="none" cap="none" strike="noStrike">
                <a:solidFill>
                  <a:srgbClr val="303336"/>
                </a:solidFill>
                <a:latin typeface="Source Code Pro"/>
                <a:ea typeface="Source Code Pro"/>
                <a:cs typeface="Source Code Pro"/>
                <a:sym typeface="Source Code Pro"/>
              </a:rPr>
              <a:t>,</a:t>
            </a:r>
            <a:r>
              <a:rPr b="0" i="0" lang="pl" sz="1400" u="none" cap="none" strike="noStrike">
                <a:solidFill>
                  <a:srgbClr val="7D2727"/>
                </a:solidFill>
                <a:latin typeface="Source Code Pro"/>
                <a:ea typeface="Source Code Pro"/>
                <a:cs typeface="Source Code Pro"/>
                <a:sym typeface="Source Code Pro"/>
              </a:rPr>
              <a:t>6</a:t>
            </a:r>
            <a:r>
              <a:rPr b="0" i="0" lang="pl" sz="1400" u="none" cap="none" strike="noStrike">
                <a:solidFill>
                  <a:srgbClr val="303336"/>
                </a:solidFill>
                <a:latin typeface="Source Code Pro"/>
                <a:ea typeface="Source Code Pro"/>
                <a:cs typeface="Source Code Pro"/>
                <a:sym typeface="Source Code Pro"/>
              </a:rPr>
              <a:t>] </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t = (a,b) </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t ([</a:t>
            </a:r>
            <a:r>
              <a:rPr b="0" i="0" lang="pl" sz="1400" u="none" cap="none" strike="noStrike">
                <a:solidFill>
                  <a:srgbClr val="7D2727"/>
                </a:solidFill>
                <a:latin typeface="Source Code Pro"/>
                <a:ea typeface="Source Code Pro"/>
                <a:cs typeface="Source Code Pro"/>
                <a:sym typeface="Source Code Pro"/>
              </a:rPr>
              <a:t>1</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2</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3</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4</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5</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6</a:t>
            </a:r>
            <a:r>
              <a:rPr b="0" i="0" lang="pl" sz="1400" u="none" cap="none" strike="noStrike">
                <a:solidFill>
                  <a:srgbClr val="303336"/>
                </a:solidFill>
                <a:latin typeface="Source Code Pro"/>
                <a:ea typeface="Source Code Pro"/>
                <a:cs typeface="Source Code Pro"/>
                <a:sym typeface="Source Code Pro"/>
              </a:rPr>
              <a:t>])</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0"/>
              </a:spcAft>
              <a:buClr>
                <a:srgbClr val="000000"/>
              </a:buClr>
              <a:buSzPts val="1400"/>
              <a:buFont typeface="Arial"/>
              <a:buNone/>
            </a:pPr>
            <a:r>
              <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t[</a:t>
            </a:r>
            <a:r>
              <a:rPr b="0" i="0" lang="pl" sz="1400" u="none" cap="none" strike="noStrike">
                <a:solidFill>
                  <a:srgbClr val="7D2727"/>
                </a:solidFill>
                <a:latin typeface="Source Code Pro"/>
                <a:ea typeface="Source Code Pro"/>
                <a:cs typeface="Source Code Pro"/>
                <a:sym typeface="Source Code Pro"/>
              </a:rPr>
              <a:t>0</a:t>
            </a:r>
            <a:r>
              <a:rPr b="0" i="0" lang="pl" sz="1400" u="none" cap="none" strike="noStrike">
                <a:solidFill>
                  <a:srgbClr val="303336"/>
                </a:solidFill>
                <a:latin typeface="Source Code Pro"/>
                <a:ea typeface="Source Code Pro"/>
                <a:cs typeface="Source Code Pro"/>
                <a:sym typeface="Source Code Pro"/>
              </a:rPr>
              <a:t>][</a:t>
            </a:r>
            <a:r>
              <a:rPr b="0" i="0" lang="pl" sz="1400" u="none" cap="none" strike="noStrike">
                <a:solidFill>
                  <a:srgbClr val="7D2727"/>
                </a:solidFill>
                <a:latin typeface="Source Code Pro"/>
                <a:ea typeface="Source Code Pro"/>
                <a:cs typeface="Source Code Pro"/>
                <a:sym typeface="Source Code Pro"/>
              </a:rPr>
              <a:t>0</a:t>
            </a:r>
            <a:r>
              <a:rPr b="0" i="0" lang="pl" sz="1400" u="none" cap="none" strike="noStrike">
                <a:solidFill>
                  <a:srgbClr val="303336"/>
                </a:solidFill>
                <a:latin typeface="Source Code Pro"/>
                <a:ea typeface="Source Code Pro"/>
                <a:cs typeface="Source Code Pro"/>
                <a:sym typeface="Source Code Pro"/>
              </a:rPr>
              <a:t>] = </a:t>
            </a:r>
            <a:r>
              <a:rPr b="0" i="0" lang="pl" sz="1400" u="none" cap="none" strike="noStrike">
                <a:solidFill>
                  <a:srgbClr val="7D2727"/>
                </a:solidFill>
                <a:latin typeface="Source Code Pro"/>
                <a:ea typeface="Source Code Pro"/>
                <a:cs typeface="Source Code Pro"/>
                <a:sym typeface="Source Code Pro"/>
              </a:rPr>
              <a:t>5</a:t>
            </a:r>
            <a:r>
              <a:rPr b="0" i="0" lang="pl" sz="1400" u="none" cap="none" strike="noStrike">
                <a:solidFill>
                  <a:srgbClr val="303336"/>
                </a:solidFill>
                <a:latin typeface="Source Code Pro"/>
                <a:ea typeface="Source Code Pro"/>
                <a:cs typeface="Source Code Pro"/>
                <a:sym typeface="Source Code Pro"/>
              </a:rPr>
              <a:t> </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t ([</a:t>
            </a:r>
            <a:r>
              <a:rPr b="0" i="0" lang="pl" sz="1400" u="none" cap="none" strike="noStrike">
                <a:solidFill>
                  <a:srgbClr val="7D2727"/>
                </a:solidFill>
                <a:latin typeface="Source Code Pro"/>
                <a:ea typeface="Source Code Pro"/>
                <a:cs typeface="Source Code Pro"/>
                <a:sym typeface="Source Code Pro"/>
              </a:rPr>
              <a:t>5</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2</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3</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4</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5</a:t>
            </a:r>
            <a:r>
              <a:rPr b="0" i="0" lang="pl" sz="1400" u="none" cap="none" strike="noStrike">
                <a:solidFill>
                  <a:srgbClr val="303336"/>
                </a:solidFill>
                <a:latin typeface="Source Code Pro"/>
                <a:ea typeface="Source Code Pro"/>
                <a:cs typeface="Source Code Pro"/>
                <a:sym typeface="Source Code Pro"/>
              </a:rPr>
              <a:t>, </a:t>
            </a:r>
            <a:r>
              <a:rPr b="0" i="0" lang="pl" sz="1400" u="none" cap="none" strike="noStrike">
                <a:solidFill>
                  <a:srgbClr val="7D2727"/>
                </a:solidFill>
                <a:latin typeface="Source Code Pro"/>
                <a:ea typeface="Source Code Pro"/>
                <a:cs typeface="Source Code Pro"/>
                <a:sym typeface="Source Code Pro"/>
              </a:rPr>
              <a:t>6</a:t>
            </a:r>
            <a:r>
              <a:rPr b="0" i="0" lang="pl" sz="1400" u="none" cap="none" strike="noStrike">
                <a:solidFill>
                  <a:srgbClr val="303336"/>
                </a:solidFill>
                <a:latin typeface="Source Code Pro"/>
                <a:ea typeface="Source Code Pro"/>
                <a:cs typeface="Source Code Pro"/>
                <a:sym typeface="Source Code Pro"/>
              </a:rPr>
              <a:t>])</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1100"/>
              </a:spcAft>
              <a:buClr>
                <a:srgbClr val="000000"/>
              </a:buClr>
              <a:buSzPts val="1400"/>
              <a:buFont typeface="Arial"/>
              <a:buNone/>
            </a:pPr>
            <a:r>
              <a:t/>
            </a:r>
            <a:endParaRPr b="0" i="0" sz="1400" u="none" cap="none" strike="noStrike">
              <a:solidFill>
                <a:srgbClr val="303336"/>
              </a:solidFill>
              <a:latin typeface="Source Code Pro"/>
              <a:ea typeface="Source Code Pro"/>
              <a:cs typeface="Source Code Pro"/>
              <a:sym typeface="Source Code Pro"/>
            </a:endParaRPr>
          </a:p>
        </p:txBody>
      </p:sp>
      <p:sp>
        <p:nvSpPr>
          <p:cNvPr id="236" name="Google Shape;236;p51"/>
          <p:cNvSpPr txBox="1"/>
          <p:nvPr/>
        </p:nvSpPr>
        <p:spPr>
          <a:xfrm>
            <a:off x="1607350" y="806450"/>
            <a:ext cx="52905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możliwa “pośrednia modyfikacja”</a:t>
            </a:r>
            <a:endParaRPr b="0" i="0" sz="1400" u="none" cap="none" strike="noStrike">
              <a:solidFill>
                <a:srgbClr val="000000"/>
              </a:solidFill>
              <a:latin typeface="Arial"/>
              <a:ea typeface="Arial"/>
              <a:cs typeface="Arial"/>
              <a:sym typeface="Arial"/>
            </a:endParaRPr>
          </a:p>
        </p:txBody>
      </p:sp>
      <p:sp>
        <p:nvSpPr>
          <p:cNvPr id="237" name="Google Shape;237;p51"/>
          <p:cNvSpPr txBox="1"/>
          <p:nvPr/>
        </p:nvSpPr>
        <p:spPr>
          <a:xfrm>
            <a:off x="303100" y="854200"/>
            <a:ext cx="3903600" cy="30000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y = tuple([1,2,3])</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y (1, 2, 3)</a:t>
            </a:r>
            <a:endParaRPr b="0" i="0" sz="1400" u="none" cap="none" strike="noStrike">
              <a:solidFill>
                <a:srgbClr val="303336"/>
              </a:solidFill>
              <a:latin typeface="Source Code Pro"/>
              <a:ea typeface="Source Code Pro"/>
              <a:cs typeface="Source Code Pro"/>
              <a:sym typeface="Source Code Pro"/>
            </a:endParaRPr>
          </a:p>
          <a:p>
            <a:pPr indent="0" lvl="0" marL="50800" marR="50800" rtl="0" algn="l">
              <a:lnSpc>
                <a:spcPct val="115000"/>
              </a:lnSpc>
              <a:spcBef>
                <a:spcPts val="1100"/>
              </a:spcBef>
              <a:spcAft>
                <a:spcPts val="1100"/>
              </a:spcAft>
              <a:buClr>
                <a:srgbClr val="000000"/>
              </a:buClr>
              <a:buSzPts val="1400"/>
              <a:buFont typeface="Arial"/>
              <a:buNone/>
            </a:pPr>
            <a:r>
              <a:rPr b="0" i="0" lang="pl" sz="1400" u="none" cap="none" strike="noStrike">
                <a:solidFill>
                  <a:srgbClr val="303336"/>
                </a:solidFill>
                <a:latin typeface="Source Code Pro"/>
                <a:ea typeface="Source Code Pro"/>
                <a:cs typeface="Source Code Pro"/>
                <a:sym typeface="Source Code Pro"/>
              </a:rPr>
              <a:t>&gt;&gt;&gt; y[0] = 5 # Not allowed!</a:t>
            </a:r>
            <a:endParaRPr b="0" i="0" sz="1400" u="none" cap="none" strike="noStrike">
              <a:solidFill>
                <a:srgbClr val="303336"/>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2"/>
          <p:cNvSpPr txBox="1"/>
          <p:nvPr>
            <p:ph type="ctrTitle"/>
          </p:nvPr>
        </p:nvSpPr>
        <p:spPr>
          <a:xfrm>
            <a:off x="69125" y="244825"/>
            <a:ext cx="18756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Lista (list)</a:t>
            </a:r>
            <a:endParaRPr sz="1800">
              <a:solidFill>
                <a:schemeClr val="lt1"/>
              </a:solidFill>
            </a:endParaRPr>
          </a:p>
        </p:txBody>
      </p:sp>
      <p:sp>
        <p:nvSpPr>
          <p:cNvPr id="243" name="Google Shape;243;p52"/>
          <p:cNvSpPr txBox="1"/>
          <p:nvPr/>
        </p:nvSpPr>
        <p:spPr>
          <a:xfrm>
            <a:off x="1662425" y="1054400"/>
            <a:ext cx="5290500" cy="1313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Ma zmienną długość</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Elementy mogą być modyfikowane</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Zachowuje kolejność elementów</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Można po niej iterować</a:t>
            </a:r>
            <a:endParaRPr b="0" i="0" sz="1400" u="none" cap="none" strike="noStrike">
              <a:solidFill>
                <a:srgbClr val="000000"/>
              </a:solidFill>
              <a:latin typeface="Arial"/>
              <a:ea typeface="Arial"/>
              <a:cs typeface="Arial"/>
              <a:sym typeface="Arial"/>
            </a:endParaRPr>
          </a:p>
        </p:txBody>
      </p:sp>
      <p:sp>
        <p:nvSpPr>
          <p:cNvPr id="244" name="Google Shape;244;p52"/>
          <p:cNvSpPr txBox="1"/>
          <p:nvPr/>
        </p:nvSpPr>
        <p:spPr>
          <a:xfrm>
            <a:off x="1037950" y="2571750"/>
            <a:ext cx="3000000" cy="191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a_list = [2, 3, 7, None]</a:t>
            </a:r>
            <a:endParaRPr b="0" i="0" sz="1400" u="none" cap="none" strike="noStrike">
              <a:solidFill>
                <a:srgbClr val="000000"/>
              </a:solidFill>
              <a:latin typeface="Source Code Pro"/>
              <a:ea typeface="Source Code Pro"/>
              <a:cs typeface="Source Code Pro"/>
              <a:sym typeface="Source Code Pro"/>
            </a:endParaRPr>
          </a:p>
        </p:txBody>
      </p:sp>
      <p:sp>
        <p:nvSpPr>
          <p:cNvPr id="245" name="Google Shape;245;p52"/>
          <p:cNvSpPr txBox="1"/>
          <p:nvPr/>
        </p:nvSpPr>
        <p:spPr>
          <a:xfrm>
            <a:off x="5042800" y="2062050"/>
            <a:ext cx="3462900" cy="254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gen = range(10)</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gen</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pl" sz="1400" u="none" cap="none" strike="noStrike">
                <a:solidFill>
                  <a:srgbClr val="000000"/>
                </a:solidFill>
                <a:latin typeface="Source Code Pro"/>
                <a:ea typeface="Source Code Pro"/>
                <a:cs typeface="Source Code Pro"/>
                <a:sym typeface="Source Code Pro"/>
              </a:rPr>
              <a:t>list(gen)</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pl" sz="1400" u="none" cap="none" strike="noStrike">
                <a:solidFill>
                  <a:srgbClr val="000000"/>
                </a:solidFill>
                <a:latin typeface="Source Code Pro"/>
                <a:ea typeface="Source Code Pro"/>
                <a:cs typeface="Source Code Pro"/>
                <a:sym typeface="Source Code Pro"/>
              </a:rPr>
              <a:t>[0, 1, 2, 3, 4, 5, 6, 7, 8, 9]</a:t>
            </a:r>
            <a:endParaRPr b="0" i="0" sz="1050" u="none" cap="none" strike="noStrike">
              <a:solidFill>
                <a:schemeClr val="dk1"/>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3"/>
          <p:cNvSpPr txBox="1"/>
          <p:nvPr>
            <p:ph type="ctrTitle"/>
          </p:nvPr>
        </p:nvSpPr>
        <p:spPr>
          <a:xfrm>
            <a:off x="69125" y="244825"/>
            <a:ext cx="2469300" cy="3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pl" sz="1800">
                <a:solidFill>
                  <a:schemeClr val="lt1"/>
                </a:solidFill>
              </a:rPr>
              <a:t>Słownik (dictionary)</a:t>
            </a:r>
            <a:endParaRPr sz="1800">
              <a:solidFill>
                <a:schemeClr val="lt1"/>
              </a:solidFill>
            </a:endParaRPr>
          </a:p>
        </p:txBody>
      </p:sp>
      <p:sp>
        <p:nvSpPr>
          <p:cNvPr id="251" name="Google Shape;251;p53"/>
          <p:cNvSpPr txBox="1"/>
          <p:nvPr/>
        </p:nvSpPr>
        <p:spPr>
          <a:xfrm>
            <a:off x="1662425" y="1054400"/>
            <a:ext cx="5290500" cy="1313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Określany również tablicą asocjacyjną lub mapą</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Zbiór par klucz-wartość</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Klucz oraz wartość są obiektami Pythona</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Rozmiar oraz elementy mogą być modyfikowane</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pl" sz="1400" u="none" cap="none" strike="noStrike">
                <a:solidFill>
                  <a:srgbClr val="000000"/>
                </a:solidFill>
                <a:latin typeface="Arial"/>
                <a:ea typeface="Arial"/>
                <a:cs typeface="Arial"/>
                <a:sym typeface="Arial"/>
              </a:rPr>
              <a:t>Można po nim iterować</a:t>
            </a:r>
            <a:endParaRPr b="0" i="0" sz="1400" u="none" cap="none" strike="noStrike">
              <a:solidFill>
                <a:srgbClr val="000000"/>
              </a:solidFill>
              <a:latin typeface="Arial"/>
              <a:ea typeface="Arial"/>
              <a:cs typeface="Arial"/>
              <a:sym typeface="Arial"/>
            </a:endParaRPr>
          </a:p>
        </p:txBody>
      </p:sp>
      <p:sp>
        <p:nvSpPr>
          <p:cNvPr id="252" name="Google Shape;252;p53"/>
          <p:cNvSpPr txBox="1"/>
          <p:nvPr/>
        </p:nvSpPr>
        <p:spPr>
          <a:xfrm>
            <a:off x="1028700" y="2821875"/>
            <a:ext cx="3000000" cy="98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empty_dict = {}</a:t>
            </a:r>
            <a:endParaRPr b="0" i="0" sz="1400" u="none" cap="none" strike="noStrike">
              <a:solidFill>
                <a:srgbClr val="000000"/>
              </a:solidFill>
              <a:latin typeface="Source Code Pro"/>
              <a:ea typeface="Source Code Pro"/>
              <a:cs typeface="Source Code Pro"/>
              <a:sym typeface="Source Code Pro"/>
            </a:endParaRPr>
          </a:p>
        </p:txBody>
      </p:sp>
      <p:sp>
        <p:nvSpPr>
          <p:cNvPr id="253" name="Google Shape;253;p53"/>
          <p:cNvSpPr txBox="1"/>
          <p:nvPr/>
        </p:nvSpPr>
        <p:spPr>
          <a:xfrm>
            <a:off x="3062275" y="2687175"/>
            <a:ext cx="5195100" cy="125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Source Code Pro"/>
                <a:ea typeface="Source Code Pro"/>
                <a:cs typeface="Source Code Pro"/>
                <a:sym typeface="Source Code Pro"/>
              </a:rPr>
              <a:t>d1 = {'a' : 'some value', 'b' : [1, 2, 3, 4]}</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