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51ace4334_0_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1f51ace4334_0_0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51ace4334_0_4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f51ace4334_0_40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51ace4334_0_4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f51ace4334_0_45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51ace4334_0_5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f51ace4334_0_50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51ace4334_0_5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f51ace4334_0_55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51ace4334_0_6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f51ace4334_0_60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88712bc1e_0_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c88712bc1e_0_1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88712bc1e_0_1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c88712bc1e_0_10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51ace4334_0_6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f51ace4334_0_65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51ace4334_0_7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f51ace4334_0_71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51ace4334_0_7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f51ace4334_0_76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51ace4334_0_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f51ace4334_0_5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51ace4334_0_8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f51ace4334_0_81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f51ace4334_0_8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f51ace4334_0_86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f51ace4334_0_9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f51ace4334_0_91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f51ace4334_0_9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f51ace4334_0_96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f51ace4334_0_10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f51ace4334_0_101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f51ace4334_0_10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f51ace4334_0_106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51ace4334_0_11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f51ace4334_0_111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f51ace4334_0_11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f51ace4334_0_117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f51ace4334_0_12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f51ace4334_0_123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f51ace4334_0_21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f51ace4334_0_212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51bd06ecd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51bd06ec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51ace4334_0_1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f51ace4334_0_10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51ace4334_0_1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f51ace4334_0_15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51ace4334_0_2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f51ace4334_0_20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51ace4334_0_2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f51ace4334_0_25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51ace4334_0_3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f51ace4334_0_30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51ace4334_0_3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f51ace4334_0_35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 1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311760" y="744480"/>
            <a:ext cx="85197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5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24675" y="4153550"/>
            <a:ext cx="1619325" cy="7783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866880" y="2244960"/>
            <a:ext cx="77691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000">
                <a:solidFill>
                  <a:srgbClr val="434343"/>
                </a:solidFill>
              </a:rPr>
              <a:t>Eksploracja danych tekstowych</a:t>
            </a: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lang="pl" sz="1800">
                <a:solidFill>
                  <a:srgbClr val="434343"/>
                </a:solidFill>
              </a:rPr>
              <a:t>Normalizacja danych tekstowych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360" y="838800"/>
            <a:ext cx="5385241" cy="361404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/>
          <p:nvPr/>
        </p:nvSpPr>
        <p:spPr>
          <a:xfrm>
            <a:off x="288000" y="0"/>
            <a:ext cx="3023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Liczba słów ze stop-listy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880" y="1168560"/>
            <a:ext cx="8838359" cy="22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/>
          <p:nvPr/>
        </p:nvSpPr>
        <p:spPr>
          <a:xfrm>
            <a:off x="288000" y="0"/>
            <a:ext cx="3023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Liczba znaków specjalnych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0" y="995760"/>
            <a:ext cx="8838361" cy="239616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/>
          <p:nvPr/>
        </p:nvSpPr>
        <p:spPr>
          <a:xfrm>
            <a:off x="288000" y="0"/>
            <a:ext cx="4103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Liczba danych numerycznych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0" y="779400"/>
            <a:ext cx="8838359" cy="240948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/>
          <p:nvPr/>
        </p:nvSpPr>
        <p:spPr>
          <a:xfrm>
            <a:off x="288000" y="0"/>
            <a:ext cx="4247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Liczba słów tylko z wielkimi literami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>
            <a:off x="211790" y="814770"/>
            <a:ext cx="4443600" cy="28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Przygotowanie tekstu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zmiana wielkości liter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usuwanie znaków interpunkcyjnych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usuwanie słów ze “stop-listy”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usuwanie często występujących słów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usuwanie rzadko występujących słów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poprawa pisowni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tokenizacja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stemming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lematyzacja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288000" y="0"/>
            <a:ext cx="3023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/>
          <p:nvPr/>
        </p:nvSpPr>
        <p:spPr>
          <a:xfrm>
            <a:off x="288000" y="0"/>
            <a:ext cx="3023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chemeClr val="lt1"/>
                </a:solidFill>
              </a:rPr>
              <a:t>Emotikony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27" y="981225"/>
            <a:ext cx="4903775" cy="389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 txBox="1"/>
          <p:nvPr/>
        </p:nvSpPr>
        <p:spPr>
          <a:xfrm>
            <a:off x="5253825" y="44875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/>
              <a:t>https://en.wikipedia.org/wiki/List_of_emoticons</a:t>
            </a:r>
            <a:endParaRPr sz="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/>
          <p:nvPr/>
        </p:nvSpPr>
        <p:spPr>
          <a:xfrm>
            <a:off x="288000" y="0"/>
            <a:ext cx="3023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chemeClr val="lt1"/>
                </a:solidFill>
              </a:rPr>
              <a:t>HTML entities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5253825" y="44875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/>
              <a:t>https://www.freeformatter.com/html-entities.html</a:t>
            </a:r>
            <a:endParaRPr sz="800"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74" y="756150"/>
            <a:ext cx="4834350" cy="418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/>
          <p:nvPr/>
        </p:nvSpPr>
        <p:spPr>
          <a:xfrm>
            <a:off x="2554200" y="493920"/>
            <a:ext cx="29991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‘Mielonka’  vs  ‘mielonka’</a:t>
            </a:r>
            <a:r>
              <a:rPr b="0" i="0" lang="pl" sz="1150" u="none" cap="none" strike="noStrike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1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0" y="1819800"/>
            <a:ext cx="8838361" cy="187524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/>
          <p:nvPr/>
        </p:nvSpPr>
        <p:spPr>
          <a:xfrm>
            <a:off x="288000" y="0"/>
            <a:ext cx="3023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Zmiana wielkości liter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840" y="1283040"/>
            <a:ext cx="8200440" cy="235188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2"/>
          <p:cNvSpPr/>
          <p:nvPr/>
        </p:nvSpPr>
        <p:spPr>
          <a:xfrm>
            <a:off x="288000" y="0"/>
            <a:ext cx="4031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Usunięcie znaków interpunkcyjnych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0" y="1504080"/>
            <a:ext cx="8838361" cy="191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3"/>
          <p:cNvSpPr/>
          <p:nvPr/>
        </p:nvSpPr>
        <p:spPr>
          <a:xfrm>
            <a:off x="288000" y="0"/>
            <a:ext cx="3023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Usunięcie słów ze stop-listy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288005" y="1156830"/>
            <a:ext cx="4137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16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Ekstrakcja parametrów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Przygotowanie tekstu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/>
          <p:nvPr/>
        </p:nvSpPr>
        <p:spPr>
          <a:xfrm>
            <a:off x="288000" y="0"/>
            <a:ext cx="3023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0" y="779400"/>
            <a:ext cx="8838360" cy="3293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Usunięcie słów często występujących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0" y="1595880"/>
            <a:ext cx="8838359" cy="183312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5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Usunięcie słów często występujących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0" y="779400"/>
            <a:ext cx="8838360" cy="348984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6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Usunięcie słów rzadko występujących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0" y="1429560"/>
            <a:ext cx="8838361" cy="184968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7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Usunięcie słów rzadko występujących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240" y="779400"/>
            <a:ext cx="6578281" cy="4210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8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Poprawa pisowni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20" y="832200"/>
            <a:ext cx="8724240" cy="24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9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Poprawa pisowni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/>
          <p:nvPr/>
        </p:nvSpPr>
        <p:spPr>
          <a:xfrm>
            <a:off x="1056600" y="866880"/>
            <a:ext cx="66870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tokenizacja - zamiana tekstu na listy znormalizowanych wyrazów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080" y="1799640"/>
            <a:ext cx="8838360" cy="127044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0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Tokenizacja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/>
          <p:nvPr/>
        </p:nvSpPr>
        <p:spPr>
          <a:xfrm>
            <a:off x="1033200" y="971280"/>
            <a:ext cx="66870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stemming - ujednolicenie formy/przypadku (np. poprzez usunięcie “ing”, “ly”, “s”...)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0" y="1695240"/>
            <a:ext cx="8838360" cy="217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1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Stemming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/>
          <p:nvPr/>
        </p:nvSpPr>
        <p:spPr>
          <a:xfrm>
            <a:off x="1567440" y="924840"/>
            <a:ext cx="66870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lematyzacja - wyciągnięcie trzonu słów, ujednolicenie słów jednoznacznych</a:t>
            </a: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preferowana metoda - stemming mniej efektywny niż lematyzacja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0" y="1857600"/>
            <a:ext cx="8838359" cy="236988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2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Lematyzacja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/>
          <p:nvPr/>
        </p:nvSpPr>
        <p:spPr>
          <a:xfrm>
            <a:off x="1704960" y="1042200"/>
            <a:ext cx="55164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16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w analizie danych, Wes McKinney, Helion 2018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Przetwarzanie i Analiza danych w języku Python, Marek Gągolewski, Maciej Bartoszuk, Anna Cena, PWN Warszawa 2016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https://www.analyticsvidhya.com/blog/2018/04/a-comprehensive-guide-to-understand-and-implement-text-classification-in-python/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3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Źródła</a:t>
            </a:r>
            <a:endParaRPr b="0" i="0" sz="1600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2766450" y="3271650"/>
            <a:ext cx="5018400" cy="1563300"/>
          </a:xfrm>
          <a:prstGeom prst="rect">
            <a:avLst/>
          </a:prstGeom>
          <a:noFill/>
          <a:ln cap="flat" cmpd="sng" w="38100">
            <a:solidFill>
              <a:srgbClr val="38761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7"/>
          <p:cNvSpPr/>
          <p:nvPr/>
        </p:nvSpPr>
        <p:spPr>
          <a:xfrm>
            <a:off x="133600" y="3271650"/>
            <a:ext cx="2530800" cy="1563300"/>
          </a:xfrm>
          <a:prstGeom prst="rect">
            <a:avLst/>
          </a:prstGeom>
          <a:noFill/>
          <a:ln cap="flat" cmpd="sng" w="38100">
            <a:solidFill>
              <a:srgbClr val="38761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/>
        </p:nvSpPr>
        <p:spPr>
          <a:xfrm>
            <a:off x="377226" y="198100"/>
            <a:ext cx="4659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Proces przetwarzania języka naturalnego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424553" y="2323968"/>
            <a:ext cx="1084800" cy="673800"/>
          </a:xfrm>
          <a:prstGeom prst="rect">
            <a:avLst/>
          </a:prstGeom>
          <a:solidFill>
            <a:srgbClr val="BDC7C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2. zgromadź i oznacz dane</a:t>
            </a:r>
            <a:endParaRPr sz="1000"/>
          </a:p>
        </p:txBody>
      </p:sp>
      <p:sp>
        <p:nvSpPr>
          <p:cNvPr id="77" name="Google Shape;77;p17"/>
          <p:cNvSpPr/>
          <p:nvPr/>
        </p:nvSpPr>
        <p:spPr>
          <a:xfrm>
            <a:off x="428868" y="3336193"/>
            <a:ext cx="1084800" cy="673800"/>
          </a:xfrm>
          <a:prstGeom prst="rect">
            <a:avLst/>
          </a:prstGeom>
          <a:solidFill>
            <a:srgbClr val="BDC7C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3. przeanalizuj i oceń dane</a:t>
            </a:r>
            <a:endParaRPr sz="1000"/>
          </a:p>
        </p:txBody>
      </p:sp>
      <p:sp>
        <p:nvSpPr>
          <p:cNvPr id="78" name="Google Shape;78;p17"/>
          <p:cNvSpPr/>
          <p:nvPr/>
        </p:nvSpPr>
        <p:spPr>
          <a:xfrm>
            <a:off x="1608990" y="3336193"/>
            <a:ext cx="1084800" cy="673800"/>
          </a:xfrm>
          <a:prstGeom prst="rect">
            <a:avLst/>
          </a:prstGeom>
          <a:solidFill>
            <a:srgbClr val="BDC7C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4. dokanaj inżynierii cech</a:t>
            </a:r>
            <a:endParaRPr sz="1000"/>
          </a:p>
        </p:txBody>
      </p:sp>
      <p:sp>
        <p:nvSpPr>
          <p:cNvPr id="79" name="Google Shape;79;p17"/>
          <p:cNvSpPr/>
          <p:nvPr/>
        </p:nvSpPr>
        <p:spPr>
          <a:xfrm>
            <a:off x="3993319" y="3336193"/>
            <a:ext cx="1084800" cy="673800"/>
          </a:xfrm>
          <a:prstGeom prst="rect">
            <a:avLst/>
          </a:prstGeom>
          <a:solidFill>
            <a:srgbClr val="BDC7C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6. wybierz model i utwórz model</a:t>
            </a:r>
            <a:endParaRPr sz="1000"/>
          </a:p>
        </p:txBody>
      </p:sp>
      <p:sp>
        <p:nvSpPr>
          <p:cNvPr id="80" name="Google Shape;80;p17"/>
          <p:cNvSpPr/>
          <p:nvPr/>
        </p:nvSpPr>
        <p:spPr>
          <a:xfrm>
            <a:off x="6500468" y="3336193"/>
            <a:ext cx="1084800" cy="673800"/>
          </a:xfrm>
          <a:prstGeom prst="rect">
            <a:avLst/>
          </a:prstGeom>
          <a:solidFill>
            <a:srgbClr val="BDC7C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8. oceń model</a:t>
            </a:r>
            <a:endParaRPr sz="1000"/>
          </a:p>
        </p:txBody>
      </p:sp>
      <p:sp>
        <p:nvSpPr>
          <p:cNvPr id="81" name="Google Shape;81;p17"/>
          <p:cNvSpPr/>
          <p:nvPr/>
        </p:nvSpPr>
        <p:spPr>
          <a:xfrm>
            <a:off x="7837995" y="2323955"/>
            <a:ext cx="1084800" cy="673800"/>
          </a:xfrm>
          <a:prstGeom prst="rect">
            <a:avLst/>
          </a:prstGeom>
          <a:solidFill>
            <a:srgbClr val="BDC7C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9. wyeksportuj model</a:t>
            </a:r>
            <a:endParaRPr sz="1000"/>
          </a:p>
        </p:txBody>
      </p:sp>
      <p:sp>
        <p:nvSpPr>
          <p:cNvPr id="82" name="Google Shape;82;p17"/>
          <p:cNvSpPr/>
          <p:nvPr/>
        </p:nvSpPr>
        <p:spPr>
          <a:xfrm>
            <a:off x="7837992" y="4348446"/>
            <a:ext cx="1084800" cy="673800"/>
          </a:xfrm>
          <a:prstGeom prst="rect">
            <a:avLst/>
          </a:prstGeom>
          <a:solidFill>
            <a:srgbClr val="BDC7C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10. popraw model</a:t>
            </a:r>
            <a:endParaRPr sz="1000"/>
          </a:p>
        </p:txBody>
      </p:sp>
      <p:cxnSp>
        <p:nvCxnSpPr>
          <p:cNvPr id="83" name="Google Shape;83;p17"/>
          <p:cNvCxnSpPr>
            <a:stCxn id="77" idx="3"/>
            <a:endCxn id="78" idx="1"/>
          </p:cNvCxnSpPr>
          <p:nvPr/>
        </p:nvCxnSpPr>
        <p:spPr>
          <a:xfrm>
            <a:off x="1513668" y="3673093"/>
            <a:ext cx="95400" cy="0"/>
          </a:xfrm>
          <a:prstGeom prst="straightConnector1">
            <a:avLst/>
          </a:prstGeom>
          <a:noFill/>
          <a:ln cap="flat" cmpd="sng" w="12700">
            <a:solidFill>
              <a:srgbClr val="FFAB4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4" name="Google Shape;84;p17"/>
          <p:cNvCxnSpPr>
            <a:stCxn id="78" idx="3"/>
            <a:endCxn id="85" idx="1"/>
          </p:cNvCxnSpPr>
          <p:nvPr/>
        </p:nvCxnSpPr>
        <p:spPr>
          <a:xfrm>
            <a:off x="2693790" y="3673093"/>
            <a:ext cx="92700" cy="0"/>
          </a:xfrm>
          <a:prstGeom prst="straightConnector1">
            <a:avLst/>
          </a:prstGeom>
          <a:noFill/>
          <a:ln cap="flat" cmpd="sng" w="12700">
            <a:solidFill>
              <a:srgbClr val="FFAB4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6" name="Google Shape;86;p17"/>
          <p:cNvCxnSpPr>
            <a:stCxn id="79" idx="3"/>
            <a:endCxn id="87" idx="1"/>
          </p:cNvCxnSpPr>
          <p:nvPr/>
        </p:nvCxnSpPr>
        <p:spPr>
          <a:xfrm>
            <a:off x="5078119" y="3673093"/>
            <a:ext cx="168900" cy="0"/>
          </a:xfrm>
          <a:prstGeom prst="straightConnector1">
            <a:avLst/>
          </a:prstGeom>
          <a:noFill/>
          <a:ln cap="flat" cmpd="sng" w="12700">
            <a:solidFill>
              <a:srgbClr val="FFAB4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8" name="Google Shape;88;p17"/>
          <p:cNvCxnSpPr>
            <a:stCxn id="80" idx="3"/>
            <a:endCxn id="89" idx="1"/>
          </p:cNvCxnSpPr>
          <p:nvPr/>
        </p:nvCxnSpPr>
        <p:spPr>
          <a:xfrm>
            <a:off x="7585268" y="3673093"/>
            <a:ext cx="79500" cy="0"/>
          </a:xfrm>
          <a:prstGeom prst="straightConnector1">
            <a:avLst/>
          </a:prstGeom>
          <a:noFill/>
          <a:ln cap="flat" cmpd="sng" w="12700">
            <a:solidFill>
              <a:srgbClr val="FFAB4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90" name="Google Shape;90;p17"/>
          <p:cNvSpPr/>
          <p:nvPr/>
        </p:nvSpPr>
        <p:spPr>
          <a:xfrm>
            <a:off x="428920" y="1366475"/>
            <a:ext cx="1084800" cy="673800"/>
          </a:xfrm>
          <a:prstGeom prst="rect">
            <a:avLst/>
          </a:prstGeom>
          <a:solidFill>
            <a:srgbClr val="BDC7C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1. zdefiniuj problem</a:t>
            </a:r>
            <a:endParaRPr sz="1000"/>
          </a:p>
        </p:txBody>
      </p:sp>
      <p:sp>
        <p:nvSpPr>
          <p:cNvPr id="91" name="Google Shape;91;p17"/>
          <p:cNvSpPr txBox="1"/>
          <p:nvPr/>
        </p:nvSpPr>
        <p:spPr>
          <a:xfrm>
            <a:off x="300484" y="823741"/>
            <a:ext cx="1333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problem biznesowy</a:t>
            </a:r>
            <a:endParaRPr sz="1100"/>
          </a:p>
        </p:txBody>
      </p:sp>
      <p:cxnSp>
        <p:nvCxnSpPr>
          <p:cNvPr id="92" name="Google Shape;92;p17"/>
          <p:cNvCxnSpPr>
            <a:stCxn id="90" idx="2"/>
            <a:endCxn id="76" idx="0"/>
          </p:cNvCxnSpPr>
          <p:nvPr/>
        </p:nvCxnSpPr>
        <p:spPr>
          <a:xfrm flipH="1">
            <a:off x="966820" y="2040275"/>
            <a:ext cx="4500" cy="283800"/>
          </a:xfrm>
          <a:prstGeom prst="straightConnector1">
            <a:avLst/>
          </a:prstGeom>
          <a:noFill/>
          <a:ln cap="flat" cmpd="sng" w="12700">
            <a:solidFill>
              <a:srgbClr val="FFAB4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93" name="Google Shape;93;p17"/>
          <p:cNvCxnSpPr>
            <a:stCxn id="91" idx="2"/>
            <a:endCxn id="90" idx="0"/>
          </p:cNvCxnSpPr>
          <p:nvPr/>
        </p:nvCxnSpPr>
        <p:spPr>
          <a:xfrm>
            <a:off x="967084" y="1262341"/>
            <a:ext cx="4200" cy="104100"/>
          </a:xfrm>
          <a:prstGeom prst="straightConnector1">
            <a:avLst/>
          </a:prstGeom>
          <a:noFill/>
          <a:ln cap="flat" cmpd="sng" w="12700">
            <a:solidFill>
              <a:srgbClr val="FFAB4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94" name="Google Shape;94;p17"/>
          <p:cNvCxnSpPr>
            <a:stCxn id="89" idx="0"/>
            <a:endCxn id="81" idx="2"/>
          </p:cNvCxnSpPr>
          <p:nvPr/>
        </p:nvCxnSpPr>
        <p:spPr>
          <a:xfrm rot="10800000">
            <a:off x="8380459" y="2997818"/>
            <a:ext cx="0" cy="212700"/>
          </a:xfrm>
          <a:prstGeom prst="straightConnector1">
            <a:avLst/>
          </a:prstGeom>
          <a:noFill/>
          <a:ln cap="flat" cmpd="sng" w="12700">
            <a:solidFill>
              <a:srgbClr val="FFAB4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95" name="Google Shape;95;p17"/>
          <p:cNvSpPr txBox="1"/>
          <p:nvPr/>
        </p:nvSpPr>
        <p:spPr>
          <a:xfrm>
            <a:off x="8392754" y="3017723"/>
            <a:ext cx="456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100"/>
          </a:p>
        </p:txBody>
      </p:sp>
      <p:sp>
        <p:nvSpPr>
          <p:cNvPr id="89" name="Google Shape;89;p17"/>
          <p:cNvSpPr/>
          <p:nvPr/>
        </p:nvSpPr>
        <p:spPr>
          <a:xfrm>
            <a:off x="7664619" y="3210518"/>
            <a:ext cx="1431680" cy="925146"/>
          </a:xfrm>
          <a:prstGeom prst="flowChartDecision">
            <a:avLst/>
          </a:prstGeom>
          <a:solidFill>
            <a:srgbClr val="BDC7C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/>
              <a:t>spełnia wymagania?</a:t>
            </a:r>
            <a:endParaRPr sz="700"/>
          </a:p>
        </p:txBody>
      </p:sp>
      <p:sp>
        <p:nvSpPr>
          <p:cNvPr id="96" name="Google Shape;96;p17"/>
          <p:cNvSpPr txBox="1"/>
          <p:nvPr/>
        </p:nvSpPr>
        <p:spPr>
          <a:xfrm>
            <a:off x="8441927" y="4067280"/>
            <a:ext cx="456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100"/>
          </a:p>
        </p:txBody>
      </p:sp>
      <p:cxnSp>
        <p:nvCxnSpPr>
          <p:cNvPr id="97" name="Google Shape;97;p17"/>
          <p:cNvCxnSpPr>
            <a:stCxn id="76" idx="2"/>
            <a:endCxn id="77" idx="0"/>
          </p:cNvCxnSpPr>
          <p:nvPr/>
        </p:nvCxnSpPr>
        <p:spPr>
          <a:xfrm>
            <a:off x="966953" y="2997768"/>
            <a:ext cx="4200" cy="338400"/>
          </a:xfrm>
          <a:prstGeom prst="straightConnector1">
            <a:avLst/>
          </a:prstGeom>
          <a:noFill/>
          <a:ln cap="flat" cmpd="sng" w="12700">
            <a:solidFill>
              <a:srgbClr val="FFAB4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98" name="Google Shape;98;p17"/>
          <p:cNvCxnSpPr>
            <a:stCxn id="89" idx="2"/>
            <a:endCxn id="82" idx="0"/>
          </p:cNvCxnSpPr>
          <p:nvPr/>
        </p:nvCxnSpPr>
        <p:spPr>
          <a:xfrm>
            <a:off x="8380459" y="4135664"/>
            <a:ext cx="0" cy="212700"/>
          </a:xfrm>
          <a:prstGeom prst="straightConnector1">
            <a:avLst/>
          </a:prstGeom>
          <a:noFill/>
          <a:ln cap="flat" cmpd="sng" w="12700">
            <a:solidFill>
              <a:srgbClr val="FFAB4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85" name="Google Shape;85;p17"/>
          <p:cNvSpPr/>
          <p:nvPr/>
        </p:nvSpPr>
        <p:spPr>
          <a:xfrm>
            <a:off x="2786457" y="3336217"/>
            <a:ext cx="1084800" cy="673800"/>
          </a:xfrm>
          <a:prstGeom prst="rect">
            <a:avLst/>
          </a:prstGeom>
          <a:solidFill>
            <a:srgbClr val="BDC7C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5. podziel dane na </a:t>
            </a:r>
            <a:endParaRPr sz="1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trening / test / walidacja</a:t>
            </a:r>
            <a:endParaRPr sz="1000"/>
          </a:p>
        </p:txBody>
      </p:sp>
      <p:cxnSp>
        <p:nvCxnSpPr>
          <p:cNvPr id="99" name="Google Shape;99;p17"/>
          <p:cNvCxnSpPr>
            <a:stCxn id="85" idx="3"/>
            <a:endCxn id="79" idx="1"/>
          </p:cNvCxnSpPr>
          <p:nvPr/>
        </p:nvCxnSpPr>
        <p:spPr>
          <a:xfrm>
            <a:off x="3871257" y="3673117"/>
            <a:ext cx="122100" cy="0"/>
          </a:xfrm>
          <a:prstGeom prst="straightConnector1">
            <a:avLst/>
          </a:prstGeom>
          <a:noFill/>
          <a:ln cap="flat" cmpd="sng" w="12700">
            <a:solidFill>
              <a:srgbClr val="FFAB4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87" name="Google Shape;87;p17"/>
          <p:cNvSpPr/>
          <p:nvPr/>
        </p:nvSpPr>
        <p:spPr>
          <a:xfrm>
            <a:off x="5246893" y="3336243"/>
            <a:ext cx="1084800" cy="673800"/>
          </a:xfrm>
          <a:prstGeom prst="rect">
            <a:avLst/>
          </a:prstGeom>
          <a:solidFill>
            <a:srgbClr val="BDC7C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7. trenuj model</a:t>
            </a:r>
            <a:endParaRPr sz="1000"/>
          </a:p>
        </p:txBody>
      </p:sp>
      <p:cxnSp>
        <p:nvCxnSpPr>
          <p:cNvPr id="100" name="Google Shape;100;p17"/>
          <p:cNvCxnSpPr/>
          <p:nvPr/>
        </p:nvCxnSpPr>
        <p:spPr>
          <a:xfrm>
            <a:off x="6331694" y="3668518"/>
            <a:ext cx="168900" cy="0"/>
          </a:xfrm>
          <a:prstGeom prst="straightConnector1">
            <a:avLst/>
          </a:prstGeom>
          <a:noFill/>
          <a:ln cap="flat" cmpd="sng" w="12700">
            <a:solidFill>
              <a:srgbClr val="FFAB4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01" name="Google Shape;101;p17"/>
          <p:cNvSpPr/>
          <p:nvPr/>
        </p:nvSpPr>
        <p:spPr>
          <a:xfrm>
            <a:off x="133600" y="2220588"/>
            <a:ext cx="4455600" cy="1048500"/>
          </a:xfrm>
          <a:prstGeom prst="rect">
            <a:avLst/>
          </a:prstGeom>
          <a:noFill/>
          <a:ln cap="flat" cmpd="sng" w="38100">
            <a:solidFill>
              <a:srgbClr val="38761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1957200" y="2418125"/>
            <a:ext cx="25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38761D"/>
                </a:solidFill>
              </a:rPr>
              <a:t>preprocesowanie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97525" y="4107700"/>
            <a:ext cx="194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38761D"/>
                </a:solidFill>
              </a:rPr>
              <a:t>normalizacja i tokenizacja tekstu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171727" y="4118125"/>
            <a:ext cx="294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38761D"/>
                </a:solidFill>
              </a:rPr>
              <a:t>wyodrębnienie znaczenie tekstu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288000" y="986965"/>
            <a:ext cx="4826400" cy="31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16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Ekstrakcja parametrów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liczba słów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liczba liter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średnia długość słowa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liczba słów ze “stop-listy“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liczba znaków specjalnych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liczba danych numerycznych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liczba słów tylko z wielkimi literami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288000" y="0"/>
            <a:ext cx="3023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2400" y="868800"/>
            <a:ext cx="5216400" cy="4149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>
            <a:off x="288000" y="0"/>
            <a:ext cx="3023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Twitter sentiment dataset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960" y="914400"/>
            <a:ext cx="8927999" cy="278172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>
            <a:off x="288000" y="0"/>
            <a:ext cx="3023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Liczba słów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60" y="1042200"/>
            <a:ext cx="7929359" cy="2541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288000" y="0"/>
            <a:ext cx="3023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Liczba liter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000" y="758160"/>
            <a:ext cx="7890841" cy="3878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288000" y="0"/>
            <a:ext cx="3023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Średnia długość słowa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0" y="779400"/>
            <a:ext cx="8838362" cy="351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288000" y="0"/>
            <a:ext cx="3023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Liczba słów ze stop-listy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