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f51bb2b7a2_0_134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g1f51bb2b7a2_0_134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f51bb2b7a2_0_16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1f51bb2b7a2_0_16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f51bb2b7a2_0_23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f51bb2b7a2_0_23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f51bb2b7a2_0_29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1f51bb2b7a2_0_29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f51bb2b7a2_0_2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f51bb2b7a2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f51bb2b7a2_0_52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1f51bb2b7a2_0_52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f51bb2b7a2_0_57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1f51bb2b7a2_0_57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f51bb2b7a2_0_63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1f51bb2b7a2_0_63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f51bb2b7a2_0_68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1f51bb2b7a2_0_68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f51bb2b7a2_0_73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1f51bb2b7a2_0_73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f51bb2b7a2_0_78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1f51bb2b7a2_0_78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51bb2b7a2_0_0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1f51bb2b7a2_0_0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f51bb2b7a2_0_3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f51bb2b7a2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f51bb2b7a2_0_34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1f51bb2b7a2_0_34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f51bb2b7a2_0_4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f51bb2b7a2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f51bb2b7a2_0_2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f51bb2b7a2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f51bb2b7a2_0_5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1f51bb2b7a2_0_5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f51bb2b7a2_0_4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f51bb2b7a2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f51bb2b7a2_0_11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1f51bb2b7a2_0_11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ajd tytułowy 1">
  <p:cSld name="TITLE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311760" y="744480"/>
            <a:ext cx="8519700" cy="20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3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24675" y="4153550"/>
            <a:ext cx="1619325" cy="7783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/>
          <p:nvPr/>
        </p:nvSpPr>
        <p:spPr>
          <a:xfrm>
            <a:off x="866880" y="2244960"/>
            <a:ext cx="77691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3000">
                <a:solidFill>
                  <a:srgbClr val="434343"/>
                </a:solidFill>
              </a:rPr>
              <a:t>Eksploracja danych tekstowych</a:t>
            </a:r>
            <a:br>
              <a:rPr b="0" i="0" lang="pl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lang="pl" sz="1800">
                <a:solidFill>
                  <a:srgbClr val="434343"/>
                </a:solidFill>
              </a:rPr>
              <a:t>Tokenizacja tekstu</a:t>
            </a:r>
            <a:endParaRPr b="1"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/>
          <p:nvPr/>
        </p:nvSpPr>
        <p:spPr>
          <a:xfrm>
            <a:off x="152280" y="727560"/>
            <a:ext cx="78591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IDF = log(N/n)	,gdzie N - liczba wierszy, n - liczba wierszy w których słowo wystąpiło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600" y="1389600"/>
            <a:ext cx="6698881" cy="274032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/>
          <p:nvPr/>
        </p:nvSpPr>
        <p:spPr>
          <a:xfrm>
            <a:off x="2958840" y="2536920"/>
            <a:ext cx="4880100" cy="15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16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zbiór zawiera 1000000 dokumentów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6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słowo występuje się w 1000 dokumentów 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6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IDF = log(1000000 / 1000) = 3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4"/>
          <p:cNvSpPr/>
          <p:nvPr/>
        </p:nvSpPr>
        <p:spPr>
          <a:xfrm>
            <a:off x="288000" y="0"/>
            <a:ext cx="45357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Odwrotna częstotliwość fraz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0240" y="762480"/>
            <a:ext cx="3963600" cy="394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5"/>
          <p:cNvSpPr/>
          <p:nvPr/>
        </p:nvSpPr>
        <p:spPr>
          <a:xfrm>
            <a:off x="4263480" y="1997640"/>
            <a:ext cx="4880100" cy="15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6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TF-IDF = 0.03 * 3 = 0.09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5"/>
          <p:cNvSpPr/>
          <p:nvPr/>
        </p:nvSpPr>
        <p:spPr>
          <a:xfrm>
            <a:off x="288000" y="0"/>
            <a:ext cx="57597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Term frequency: Inverse Document Fraquency (TF-IDF)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280" y="779400"/>
            <a:ext cx="8838359" cy="218988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/>
          <p:nvPr/>
        </p:nvSpPr>
        <p:spPr>
          <a:xfrm>
            <a:off x="288000" y="0"/>
            <a:ext cx="45357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TF-IDF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/>
        </p:nvSpPr>
        <p:spPr>
          <a:xfrm>
            <a:off x="133350" y="88075"/>
            <a:ext cx="580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1"/>
                </a:solidFill>
              </a:rPr>
              <a:t>WORD EMBEDDING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71" name="Google Shape;171;p27"/>
          <p:cNvCxnSpPr/>
          <p:nvPr/>
        </p:nvCxnSpPr>
        <p:spPr>
          <a:xfrm rot="10800000">
            <a:off x="380375" y="1072939"/>
            <a:ext cx="0" cy="287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27"/>
          <p:cNvCxnSpPr/>
          <p:nvPr/>
        </p:nvCxnSpPr>
        <p:spPr>
          <a:xfrm>
            <a:off x="380375" y="3951739"/>
            <a:ext cx="454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27"/>
          <p:cNvCxnSpPr>
            <a:endCxn id="174" idx="1"/>
          </p:cNvCxnSpPr>
          <p:nvPr/>
        </p:nvCxnSpPr>
        <p:spPr>
          <a:xfrm flipH="1" rot="10800000">
            <a:off x="380775" y="1514438"/>
            <a:ext cx="1384500" cy="2437200"/>
          </a:xfrm>
          <a:prstGeom prst="straightConnector1">
            <a:avLst/>
          </a:prstGeom>
          <a:noFill/>
          <a:ln cap="flat" cmpd="sng" w="38100">
            <a:solidFill>
              <a:srgbClr val="0B539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7"/>
          <p:cNvCxnSpPr/>
          <p:nvPr/>
        </p:nvCxnSpPr>
        <p:spPr>
          <a:xfrm flipH="1" rot="10800000">
            <a:off x="380798" y="2998778"/>
            <a:ext cx="901200" cy="928800"/>
          </a:xfrm>
          <a:prstGeom prst="straightConnector1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7"/>
          <p:cNvCxnSpPr/>
          <p:nvPr/>
        </p:nvCxnSpPr>
        <p:spPr>
          <a:xfrm flipH="1" rot="10800000">
            <a:off x="380798" y="2630481"/>
            <a:ext cx="3066600" cy="1321200"/>
          </a:xfrm>
          <a:prstGeom prst="straightConnector1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27"/>
          <p:cNvCxnSpPr/>
          <p:nvPr/>
        </p:nvCxnSpPr>
        <p:spPr>
          <a:xfrm flipH="1" rot="10800000">
            <a:off x="380798" y="3742525"/>
            <a:ext cx="1786800" cy="217200"/>
          </a:xfrm>
          <a:prstGeom prst="straightConnector1">
            <a:avLst/>
          </a:prstGeom>
          <a:noFill/>
          <a:ln cap="flat" cmpd="sng" w="38100">
            <a:solidFill>
              <a:srgbClr val="BF9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27"/>
          <p:cNvSpPr txBox="1"/>
          <p:nvPr/>
        </p:nvSpPr>
        <p:spPr>
          <a:xfrm>
            <a:off x="1765275" y="1314338"/>
            <a:ext cx="398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0B5394"/>
                </a:solidFill>
              </a:rPr>
              <a:t>król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178" name="Google Shape;178;p27"/>
          <p:cNvSpPr txBox="1"/>
          <p:nvPr/>
        </p:nvSpPr>
        <p:spPr>
          <a:xfrm>
            <a:off x="2623675" y="2540600"/>
            <a:ext cx="398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7"/>
          <p:cNvSpPr txBox="1"/>
          <p:nvPr/>
        </p:nvSpPr>
        <p:spPr>
          <a:xfrm>
            <a:off x="3488950" y="2388450"/>
            <a:ext cx="398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38761D"/>
                </a:solidFill>
              </a:rPr>
              <a:t>królowa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80" name="Google Shape;180;p27"/>
          <p:cNvSpPr txBox="1"/>
          <p:nvPr/>
        </p:nvSpPr>
        <p:spPr>
          <a:xfrm>
            <a:off x="2152900" y="3559525"/>
            <a:ext cx="398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BF9000"/>
                </a:solidFill>
              </a:rPr>
              <a:t>kobieta</a:t>
            </a:r>
            <a:endParaRPr>
              <a:solidFill>
                <a:srgbClr val="BF9000"/>
              </a:solidFill>
            </a:endParaRPr>
          </a:p>
        </p:txBody>
      </p:sp>
      <p:sp>
        <p:nvSpPr>
          <p:cNvPr id="181" name="Google Shape;181;p27"/>
          <p:cNvSpPr txBox="1"/>
          <p:nvPr/>
        </p:nvSpPr>
        <p:spPr>
          <a:xfrm>
            <a:off x="1197450" y="2526650"/>
            <a:ext cx="398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990000"/>
                </a:solidFill>
              </a:rPr>
              <a:t>mężczyzna</a:t>
            </a:r>
            <a:endParaRPr>
              <a:solidFill>
                <a:srgbClr val="990000"/>
              </a:solidFill>
            </a:endParaRPr>
          </a:p>
        </p:txBody>
      </p:sp>
      <p:sp>
        <p:nvSpPr>
          <p:cNvPr id="182" name="Google Shape;182;p27"/>
          <p:cNvSpPr txBox="1"/>
          <p:nvPr/>
        </p:nvSpPr>
        <p:spPr>
          <a:xfrm>
            <a:off x="5486825" y="1235475"/>
            <a:ext cx="32883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król - mężczyzna + kobieta = królowa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>
                <a:solidFill>
                  <a:schemeClr val="dk1"/>
                </a:solidFill>
              </a:rPr>
              <a:t>szedłem - idę = biegłem - biegnę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dk1"/>
                </a:solidFill>
              </a:rPr>
              <a:t>pływamy - my = pływam - ja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l">
                <a:solidFill>
                  <a:schemeClr val="dk1"/>
                </a:solidFill>
              </a:rPr>
              <a:t>zaproponuj swój przykład?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5160" y="258480"/>
            <a:ext cx="4367880" cy="483803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8"/>
          <p:cNvSpPr/>
          <p:nvPr/>
        </p:nvSpPr>
        <p:spPr>
          <a:xfrm>
            <a:off x="288000" y="0"/>
            <a:ext cx="45357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Wektoryzacja tekstu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/>
          <p:nvPr/>
        </p:nvSpPr>
        <p:spPr>
          <a:xfrm>
            <a:off x="199995" y="1029895"/>
            <a:ext cx="1334400" cy="7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*dane Wiki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280" y="1613880"/>
            <a:ext cx="8838360" cy="172584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9"/>
          <p:cNvSpPr/>
          <p:nvPr/>
        </p:nvSpPr>
        <p:spPr>
          <a:xfrm>
            <a:off x="288000" y="0"/>
            <a:ext cx="45357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Wektoryzacja tekstu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280" y="1812600"/>
            <a:ext cx="8838360" cy="117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0"/>
          <p:cNvSpPr/>
          <p:nvPr/>
        </p:nvSpPr>
        <p:spPr>
          <a:xfrm>
            <a:off x="288000" y="0"/>
            <a:ext cx="45357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Wektoryzacja tekstu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280" y="779400"/>
            <a:ext cx="8262720" cy="421092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1"/>
          <p:cNvSpPr/>
          <p:nvPr/>
        </p:nvSpPr>
        <p:spPr>
          <a:xfrm>
            <a:off x="288000" y="0"/>
            <a:ext cx="45357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Wektoryzacja tekstu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040" y="627120"/>
            <a:ext cx="8109000" cy="421092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2"/>
          <p:cNvSpPr/>
          <p:nvPr/>
        </p:nvSpPr>
        <p:spPr>
          <a:xfrm>
            <a:off x="288000" y="0"/>
            <a:ext cx="45357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Wektoryzacja tekstu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280" y="779400"/>
            <a:ext cx="7477560" cy="421092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3"/>
          <p:cNvSpPr/>
          <p:nvPr/>
        </p:nvSpPr>
        <p:spPr>
          <a:xfrm>
            <a:off x="288000" y="0"/>
            <a:ext cx="45357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Wektoryzacja tekstu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/>
          <p:nvPr/>
        </p:nvSpPr>
        <p:spPr>
          <a:xfrm>
            <a:off x="1704960" y="1105920"/>
            <a:ext cx="5631000" cy="29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Zaawansowane przetwarzanie tekstu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6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l">
                <a:solidFill>
                  <a:schemeClr val="dk1"/>
                </a:solidFill>
              </a:rPr>
              <a:t>Bag of words</a:t>
            </a:r>
            <a:endParaRPr/>
          </a:p>
          <a:p>
            <a:pPr indent="-316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N-gramy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6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Term Frequency-Inverse Document Frequency (TF-IDF)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6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pl"/>
              <a:t>Word embeddings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6"/>
          <p:cNvSpPr/>
          <p:nvPr/>
        </p:nvSpPr>
        <p:spPr>
          <a:xfrm>
            <a:off x="288000" y="0"/>
            <a:ext cx="45357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Plan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 </a:t>
            </a:r>
            <a:endParaRPr/>
          </a:p>
        </p:txBody>
      </p:sp>
      <p:sp>
        <p:nvSpPr>
          <p:cNvPr id="70" name="Google Shape;70;p16"/>
          <p:cNvSpPr txBox="1"/>
          <p:nvPr/>
        </p:nvSpPr>
        <p:spPr>
          <a:xfrm>
            <a:off x="152400" y="152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/>
          <p:nvPr/>
        </p:nvSpPr>
        <p:spPr>
          <a:xfrm>
            <a:off x="2766450" y="3271650"/>
            <a:ext cx="5018400" cy="1563300"/>
          </a:xfrm>
          <a:prstGeom prst="rect">
            <a:avLst/>
          </a:prstGeom>
          <a:noFill/>
          <a:ln cap="flat" cmpd="sng" w="38100">
            <a:solidFill>
              <a:srgbClr val="38761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7"/>
          <p:cNvSpPr/>
          <p:nvPr/>
        </p:nvSpPr>
        <p:spPr>
          <a:xfrm>
            <a:off x="133600" y="3271650"/>
            <a:ext cx="2530800" cy="1563300"/>
          </a:xfrm>
          <a:prstGeom prst="rect">
            <a:avLst/>
          </a:prstGeom>
          <a:noFill/>
          <a:ln cap="flat" cmpd="sng" w="38100">
            <a:solidFill>
              <a:srgbClr val="38761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7"/>
          <p:cNvSpPr txBox="1"/>
          <p:nvPr/>
        </p:nvSpPr>
        <p:spPr>
          <a:xfrm>
            <a:off x="377226" y="198100"/>
            <a:ext cx="46593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Proces przetwarzania języka naturalnego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7"/>
          <p:cNvSpPr/>
          <p:nvPr/>
        </p:nvSpPr>
        <p:spPr>
          <a:xfrm>
            <a:off x="424553" y="2323968"/>
            <a:ext cx="1084800" cy="673800"/>
          </a:xfrm>
          <a:prstGeom prst="rect">
            <a:avLst/>
          </a:prstGeom>
          <a:solidFill>
            <a:srgbClr val="BDC7C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2. zgromadź i oznacz dane</a:t>
            </a:r>
            <a:endParaRPr sz="1000"/>
          </a:p>
        </p:txBody>
      </p:sp>
      <p:sp>
        <p:nvSpPr>
          <p:cNvPr id="79" name="Google Shape;79;p17"/>
          <p:cNvSpPr/>
          <p:nvPr/>
        </p:nvSpPr>
        <p:spPr>
          <a:xfrm>
            <a:off x="428868" y="3336193"/>
            <a:ext cx="1084800" cy="673800"/>
          </a:xfrm>
          <a:prstGeom prst="rect">
            <a:avLst/>
          </a:prstGeom>
          <a:solidFill>
            <a:srgbClr val="BDC7C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3. przeanalizuj i oceń dane</a:t>
            </a:r>
            <a:endParaRPr sz="1000"/>
          </a:p>
        </p:txBody>
      </p:sp>
      <p:sp>
        <p:nvSpPr>
          <p:cNvPr id="80" name="Google Shape;80;p17"/>
          <p:cNvSpPr/>
          <p:nvPr/>
        </p:nvSpPr>
        <p:spPr>
          <a:xfrm>
            <a:off x="1608990" y="3336193"/>
            <a:ext cx="1084800" cy="673800"/>
          </a:xfrm>
          <a:prstGeom prst="rect">
            <a:avLst/>
          </a:prstGeom>
          <a:solidFill>
            <a:srgbClr val="BDC7C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4. dokanaj inżynierii cech</a:t>
            </a:r>
            <a:endParaRPr sz="1000"/>
          </a:p>
        </p:txBody>
      </p:sp>
      <p:sp>
        <p:nvSpPr>
          <p:cNvPr id="81" name="Google Shape;81;p17"/>
          <p:cNvSpPr/>
          <p:nvPr/>
        </p:nvSpPr>
        <p:spPr>
          <a:xfrm>
            <a:off x="3993319" y="3336193"/>
            <a:ext cx="1084800" cy="673800"/>
          </a:xfrm>
          <a:prstGeom prst="rect">
            <a:avLst/>
          </a:prstGeom>
          <a:solidFill>
            <a:srgbClr val="BDC7C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6. wybierz model i utwórz model</a:t>
            </a:r>
            <a:endParaRPr sz="1000"/>
          </a:p>
        </p:txBody>
      </p:sp>
      <p:sp>
        <p:nvSpPr>
          <p:cNvPr id="82" name="Google Shape;82;p17"/>
          <p:cNvSpPr/>
          <p:nvPr/>
        </p:nvSpPr>
        <p:spPr>
          <a:xfrm>
            <a:off x="6500468" y="3336193"/>
            <a:ext cx="1084800" cy="673800"/>
          </a:xfrm>
          <a:prstGeom prst="rect">
            <a:avLst/>
          </a:prstGeom>
          <a:solidFill>
            <a:srgbClr val="BDC7C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8. oceń model</a:t>
            </a:r>
            <a:endParaRPr sz="1000"/>
          </a:p>
        </p:txBody>
      </p:sp>
      <p:sp>
        <p:nvSpPr>
          <p:cNvPr id="83" name="Google Shape;83;p17"/>
          <p:cNvSpPr/>
          <p:nvPr/>
        </p:nvSpPr>
        <p:spPr>
          <a:xfrm>
            <a:off x="7837995" y="2323955"/>
            <a:ext cx="1084800" cy="673800"/>
          </a:xfrm>
          <a:prstGeom prst="rect">
            <a:avLst/>
          </a:prstGeom>
          <a:solidFill>
            <a:srgbClr val="BDC7C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9. wyeksportuj model</a:t>
            </a:r>
            <a:endParaRPr sz="1000"/>
          </a:p>
        </p:txBody>
      </p:sp>
      <p:sp>
        <p:nvSpPr>
          <p:cNvPr id="84" name="Google Shape;84;p17"/>
          <p:cNvSpPr/>
          <p:nvPr/>
        </p:nvSpPr>
        <p:spPr>
          <a:xfrm>
            <a:off x="7837992" y="4348446"/>
            <a:ext cx="1084800" cy="673800"/>
          </a:xfrm>
          <a:prstGeom prst="rect">
            <a:avLst/>
          </a:prstGeom>
          <a:solidFill>
            <a:srgbClr val="BDC7C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10. popraw model</a:t>
            </a:r>
            <a:endParaRPr sz="1000"/>
          </a:p>
        </p:txBody>
      </p:sp>
      <p:cxnSp>
        <p:nvCxnSpPr>
          <p:cNvPr id="85" name="Google Shape;85;p17"/>
          <p:cNvCxnSpPr>
            <a:stCxn id="79" idx="3"/>
            <a:endCxn id="80" idx="1"/>
          </p:cNvCxnSpPr>
          <p:nvPr/>
        </p:nvCxnSpPr>
        <p:spPr>
          <a:xfrm>
            <a:off x="1513668" y="3673093"/>
            <a:ext cx="95400" cy="0"/>
          </a:xfrm>
          <a:prstGeom prst="straightConnector1">
            <a:avLst/>
          </a:prstGeom>
          <a:noFill/>
          <a:ln cap="flat" cmpd="sng" w="12700">
            <a:solidFill>
              <a:srgbClr val="FFAB4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86" name="Google Shape;86;p17"/>
          <p:cNvCxnSpPr>
            <a:stCxn id="80" idx="3"/>
            <a:endCxn id="87" idx="1"/>
          </p:cNvCxnSpPr>
          <p:nvPr/>
        </p:nvCxnSpPr>
        <p:spPr>
          <a:xfrm>
            <a:off x="2693790" y="3673093"/>
            <a:ext cx="92700" cy="0"/>
          </a:xfrm>
          <a:prstGeom prst="straightConnector1">
            <a:avLst/>
          </a:prstGeom>
          <a:noFill/>
          <a:ln cap="flat" cmpd="sng" w="12700">
            <a:solidFill>
              <a:srgbClr val="FFAB4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88" name="Google Shape;88;p17"/>
          <p:cNvCxnSpPr>
            <a:stCxn id="81" idx="3"/>
            <a:endCxn id="89" idx="1"/>
          </p:cNvCxnSpPr>
          <p:nvPr/>
        </p:nvCxnSpPr>
        <p:spPr>
          <a:xfrm>
            <a:off x="5078119" y="3673093"/>
            <a:ext cx="168900" cy="0"/>
          </a:xfrm>
          <a:prstGeom prst="straightConnector1">
            <a:avLst/>
          </a:prstGeom>
          <a:noFill/>
          <a:ln cap="flat" cmpd="sng" w="12700">
            <a:solidFill>
              <a:srgbClr val="FFAB4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90" name="Google Shape;90;p17"/>
          <p:cNvCxnSpPr>
            <a:stCxn id="82" idx="3"/>
            <a:endCxn id="91" idx="1"/>
          </p:cNvCxnSpPr>
          <p:nvPr/>
        </p:nvCxnSpPr>
        <p:spPr>
          <a:xfrm>
            <a:off x="7585268" y="3673093"/>
            <a:ext cx="79500" cy="0"/>
          </a:xfrm>
          <a:prstGeom prst="straightConnector1">
            <a:avLst/>
          </a:prstGeom>
          <a:noFill/>
          <a:ln cap="flat" cmpd="sng" w="12700">
            <a:solidFill>
              <a:srgbClr val="FFAB4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92" name="Google Shape;92;p17"/>
          <p:cNvSpPr/>
          <p:nvPr/>
        </p:nvSpPr>
        <p:spPr>
          <a:xfrm>
            <a:off x="428920" y="1366475"/>
            <a:ext cx="1084800" cy="673800"/>
          </a:xfrm>
          <a:prstGeom prst="rect">
            <a:avLst/>
          </a:prstGeom>
          <a:solidFill>
            <a:srgbClr val="BDC7C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1. zdefiniuj problem</a:t>
            </a:r>
            <a:endParaRPr sz="1000"/>
          </a:p>
        </p:txBody>
      </p:sp>
      <p:sp>
        <p:nvSpPr>
          <p:cNvPr id="93" name="Google Shape;93;p17"/>
          <p:cNvSpPr txBox="1"/>
          <p:nvPr/>
        </p:nvSpPr>
        <p:spPr>
          <a:xfrm>
            <a:off x="300484" y="823741"/>
            <a:ext cx="1333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/>
              <a:t>problem biznesowy</a:t>
            </a:r>
            <a:endParaRPr sz="1100"/>
          </a:p>
        </p:txBody>
      </p:sp>
      <p:cxnSp>
        <p:nvCxnSpPr>
          <p:cNvPr id="94" name="Google Shape;94;p17"/>
          <p:cNvCxnSpPr>
            <a:stCxn id="92" idx="2"/>
            <a:endCxn id="78" idx="0"/>
          </p:cNvCxnSpPr>
          <p:nvPr/>
        </p:nvCxnSpPr>
        <p:spPr>
          <a:xfrm flipH="1">
            <a:off x="966820" y="2040275"/>
            <a:ext cx="4500" cy="283800"/>
          </a:xfrm>
          <a:prstGeom prst="straightConnector1">
            <a:avLst/>
          </a:prstGeom>
          <a:noFill/>
          <a:ln cap="flat" cmpd="sng" w="12700">
            <a:solidFill>
              <a:srgbClr val="FFAB4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95" name="Google Shape;95;p17"/>
          <p:cNvCxnSpPr>
            <a:stCxn id="93" idx="2"/>
            <a:endCxn id="92" idx="0"/>
          </p:cNvCxnSpPr>
          <p:nvPr/>
        </p:nvCxnSpPr>
        <p:spPr>
          <a:xfrm>
            <a:off x="967084" y="1262341"/>
            <a:ext cx="4200" cy="104100"/>
          </a:xfrm>
          <a:prstGeom prst="straightConnector1">
            <a:avLst/>
          </a:prstGeom>
          <a:noFill/>
          <a:ln cap="flat" cmpd="sng" w="12700">
            <a:solidFill>
              <a:srgbClr val="FFAB4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96" name="Google Shape;96;p17"/>
          <p:cNvCxnSpPr>
            <a:stCxn id="91" idx="0"/>
            <a:endCxn id="83" idx="2"/>
          </p:cNvCxnSpPr>
          <p:nvPr/>
        </p:nvCxnSpPr>
        <p:spPr>
          <a:xfrm rot="10800000">
            <a:off x="8380459" y="2997818"/>
            <a:ext cx="0" cy="212700"/>
          </a:xfrm>
          <a:prstGeom prst="straightConnector1">
            <a:avLst/>
          </a:prstGeom>
          <a:noFill/>
          <a:ln cap="flat" cmpd="sng" w="12700">
            <a:solidFill>
              <a:srgbClr val="FFAB4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97" name="Google Shape;97;p17"/>
          <p:cNvSpPr txBox="1"/>
          <p:nvPr/>
        </p:nvSpPr>
        <p:spPr>
          <a:xfrm>
            <a:off x="8392754" y="3017723"/>
            <a:ext cx="4566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sz="1100"/>
          </a:p>
        </p:txBody>
      </p:sp>
      <p:sp>
        <p:nvSpPr>
          <p:cNvPr id="91" name="Google Shape;91;p17"/>
          <p:cNvSpPr/>
          <p:nvPr/>
        </p:nvSpPr>
        <p:spPr>
          <a:xfrm>
            <a:off x="7664619" y="3210518"/>
            <a:ext cx="1431680" cy="925146"/>
          </a:xfrm>
          <a:prstGeom prst="flowChartDecision">
            <a:avLst/>
          </a:prstGeom>
          <a:solidFill>
            <a:srgbClr val="BDC7C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/>
              <a:t>spełnia wymagania?</a:t>
            </a:r>
            <a:endParaRPr sz="700"/>
          </a:p>
        </p:txBody>
      </p:sp>
      <p:sp>
        <p:nvSpPr>
          <p:cNvPr id="98" name="Google Shape;98;p17"/>
          <p:cNvSpPr txBox="1"/>
          <p:nvPr/>
        </p:nvSpPr>
        <p:spPr>
          <a:xfrm>
            <a:off x="8441927" y="4067280"/>
            <a:ext cx="4566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sz="1100"/>
          </a:p>
        </p:txBody>
      </p:sp>
      <p:cxnSp>
        <p:nvCxnSpPr>
          <p:cNvPr id="99" name="Google Shape;99;p17"/>
          <p:cNvCxnSpPr>
            <a:stCxn id="78" idx="2"/>
            <a:endCxn id="79" idx="0"/>
          </p:cNvCxnSpPr>
          <p:nvPr/>
        </p:nvCxnSpPr>
        <p:spPr>
          <a:xfrm>
            <a:off x="966953" y="2997768"/>
            <a:ext cx="4200" cy="338400"/>
          </a:xfrm>
          <a:prstGeom prst="straightConnector1">
            <a:avLst/>
          </a:prstGeom>
          <a:noFill/>
          <a:ln cap="flat" cmpd="sng" w="12700">
            <a:solidFill>
              <a:srgbClr val="FFAB4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00" name="Google Shape;100;p17"/>
          <p:cNvCxnSpPr>
            <a:stCxn id="91" idx="2"/>
            <a:endCxn id="84" idx="0"/>
          </p:cNvCxnSpPr>
          <p:nvPr/>
        </p:nvCxnSpPr>
        <p:spPr>
          <a:xfrm>
            <a:off x="8380459" y="4135664"/>
            <a:ext cx="0" cy="212700"/>
          </a:xfrm>
          <a:prstGeom prst="straightConnector1">
            <a:avLst/>
          </a:prstGeom>
          <a:noFill/>
          <a:ln cap="flat" cmpd="sng" w="12700">
            <a:solidFill>
              <a:srgbClr val="FFAB4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87" name="Google Shape;87;p17"/>
          <p:cNvSpPr/>
          <p:nvPr/>
        </p:nvSpPr>
        <p:spPr>
          <a:xfrm>
            <a:off x="2786457" y="3336217"/>
            <a:ext cx="1084800" cy="673800"/>
          </a:xfrm>
          <a:prstGeom prst="rect">
            <a:avLst/>
          </a:prstGeom>
          <a:solidFill>
            <a:srgbClr val="BDC7C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5. podziel dane na </a:t>
            </a:r>
            <a:endParaRPr sz="10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trening / test / walidacja</a:t>
            </a:r>
            <a:endParaRPr sz="1000"/>
          </a:p>
        </p:txBody>
      </p:sp>
      <p:cxnSp>
        <p:nvCxnSpPr>
          <p:cNvPr id="101" name="Google Shape;101;p17"/>
          <p:cNvCxnSpPr>
            <a:stCxn id="87" idx="3"/>
            <a:endCxn id="81" idx="1"/>
          </p:cNvCxnSpPr>
          <p:nvPr/>
        </p:nvCxnSpPr>
        <p:spPr>
          <a:xfrm>
            <a:off x="3871257" y="3673117"/>
            <a:ext cx="122100" cy="0"/>
          </a:xfrm>
          <a:prstGeom prst="straightConnector1">
            <a:avLst/>
          </a:prstGeom>
          <a:noFill/>
          <a:ln cap="flat" cmpd="sng" w="12700">
            <a:solidFill>
              <a:srgbClr val="FFAB4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89" name="Google Shape;89;p17"/>
          <p:cNvSpPr/>
          <p:nvPr/>
        </p:nvSpPr>
        <p:spPr>
          <a:xfrm>
            <a:off x="5246893" y="3336243"/>
            <a:ext cx="1084800" cy="673800"/>
          </a:xfrm>
          <a:prstGeom prst="rect">
            <a:avLst/>
          </a:prstGeom>
          <a:solidFill>
            <a:srgbClr val="BDC7C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7. trenuj model</a:t>
            </a:r>
            <a:endParaRPr sz="1000"/>
          </a:p>
        </p:txBody>
      </p:sp>
      <p:cxnSp>
        <p:nvCxnSpPr>
          <p:cNvPr id="102" name="Google Shape;102;p17"/>
          <p:cNvCxnSpPr/>
          <p:nvPr/>
        </p:nvCxnSpPr>
        <p:spPr>
          <a:xfrm>
            <a:off x="6331694" y="3668518"/>
            <a:ext cx="168900" cy="0"/>
          </a:xfrm>
          <a:prstGeom prst="straightConnector1">
            <a:avLst/>
          </a:prstGeom>
          <a:noFill/>
          <a:ln cap="flat" cmpd="sng" w="12700">
            <a:solidFill>
              <a:srgbClr val="FFAB4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03" name="Google Shape;103;p17"/>
          <p:cNvSpPr/>
          <p:nvPr/>
        </p:nvSpPr>
        <p:spPr>
          <a:xfrm>
            <a:off x="133600" y="2220588"/>
            <a:ext cx="4455600" cy="1048500"/>
          </a:xfrm>
          <a:prstGeom prst="rect">
            <a:avLst/>
          </a:prstGeom>
          <a:noFill/>
          <a:ln cap="flat" cmpd="sng" w="38100">
            <a:solidFill>
              <a:srgbClr val="38761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1957200" y="2418125"/>
            <a:ext cx="253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38761D"/>
                </a:solidFill>
              </a:rPr>
              <a:t>preprocesowanie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497525" y="4107700"/>
            <a:ext cx="194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38761D"/>
                </a:solidFill>
              </a:rPr>
              <a:t>normalizacja i tokenizacja tekstu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4171727" y="4118125"/>
            <a:ext cx="294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38761D"/>
                </a:solidFill>
              </a:rPr>
              <a:t>wyodrębnienie znaczenie tekstu</a:t>
            </a:r>
            <a:endParaRPr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/>
          <p:nvPr/>
        </p:nvSpPr>
        <p:spPr>
          <a:xfrm>
            <a:off x="193720" y="915555"/>
            <a:ext cx="6687000" cy="7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podobne teksty zawierają podobny zestaw słów znaczących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280" y="1695240"/>
            <a:ext cx="8838359" cy="150948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/>
          <p:nvPr/>
        </p:nvSpPr>
        <p:spPr>
          <a:xfrm>
            <a:off x="59400" y="0"/>
            <a:ext cx="45357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Bag of words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/>
        </p:nvSpPr>
        <p:spPr>
          <a:xfrm>
            <a:off x="105675" y="88075"/>
            <a:ext cx="580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600">
                <a:solidFill>
                  <a:schemeClr val="lt1"/>
                </a:solidFill>
              </a:rPr>
              <a:t>Bag of words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83075" y="733775"/>
            <a:ext cx="9060900" cy="3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zbiór tekstów: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Ada ma komputer.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Uczenie maszynowe pozwala uczyć komputer.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Do rozwiązania problemów wystarczy komputer oraz duża liczba danych.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słownik: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chemeClr val="dk1"/>
                </a:solidFill>
              </a:rPr>
              <a:t>[ada, ma, komputer, uczenie, maszynowe, pozwala, uczyć, do, rozwiązania, problemów, wystarczy, duża, liczba, danych]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dk1"/>
                </a:solidFill>
              </a:rPr>
              <a:t>zakodowane teksty: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dk1"/>
                </a:solidFill>
              </a:rPr>
              <a:t>[1, 1, 1, 0, 0, 0, 0, 0, 0, 0, 0, 0, 0, 0]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dk1"/>
                </a:solidFill>
              </a:rPr>
              <a:t>[0, 0, 1, 1, 1, 1, 1, 0, 0, 0, 0, 0, 0, 0]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>
                <a:solidFill>
                  <a:schemeClr val="dk1"/>
                </a:solidFill>
              </a:rPr>
              <a:t>[0, 0, 1, 0, 0, 0, 0, 1, 1, 1, 1, 1, 1, 1]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/>
        </p:nvSpPr>
        <p:spPr>
          <a:xfrm>
            <a:off x="200650" y="789025"/>
            <a:ext cx="74559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dk1"/>
                </a:solidFill>
              </a:rPr>
              <a:t>Uczenie maszynowe pozwala uczyć komputer.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dk1"/>
                </a:solidFill>
              </a:rPr>
              <a:t>unigramy (N=1):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dk1"/>
                </a:solidFill>
              </a:rPr>
              <a:t>[uczenie, maszynowe, pozwala, uczyć, komputer]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dk1"/>
                </a:solidFill>
              </a:rPr>
              <a:t>bigramy (N=2):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dk1"/>
                </a:solidFill>
              </a:rPr>
              <a:t>[uczenie maszynowe, maszynowe pozwala, pozwala uczyć, uczyć komputer]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dk1"/>
                </a:solidFill>
              </a:rPr>
              <a:t>trigramy (N=3):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dk1"/>
                </a:solidFill>
              </a:rPr>
              <a:t>[uczenie maszynowe pozwala, maszynowe pozwala uczyć, pozwala uczyć komputer]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288000" y="0"/>
            <a:ext cx="45357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N-gramy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/>
          <p:nvPr/>
        </p:nvSpPr>
        <p:spPr>
          <a:xfrm>
            <a:off x="56760" y="833520"/>
            <a:ext cx="6687000" cy="7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16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zestawy słów: unigramy (N=1), bigramy (N=2), trigramy (N=3), …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6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zależne od rodzaju aplikacji: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6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 większe tym więcej danych do przeprocesowania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6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 małe - nie wychwycimy ważnych różnic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6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 duże - dopasowanie zbyt precyzyjne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680" y="2491080"/>
            <a:ext cx="5409359" cy="220896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/>
          <p:nvPr/>
        </p:nvSpPr>
        <p:spPr>
          <a:xfrm>
            <a:off x="288000" y="0"/>
            <a:ext cx="45357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N-gramy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/>
        </p:nvSpPr>
        <p:spPr>
          <a:xfrm>
            <a:off x="133350" y="88075"/>
            <a:ext cx="580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>
                <a:solidFill>
                  <a:schemeClr val="lt1"/>
                </a:solidFill>
              </a:rPr>
              <a:t>TF-IDF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38" name="Google Shape;138;p22"/>
          <p:cNvSpPr txBox="1"/>
          <p:nvPr/>
        </p:nvSpPr>
        <p:spPr>
          <a:xfrm>
            <a:off x="110675" y="900100"/>
            <a:ext cx="74418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TF = (ilość pojawień słowa w tekście) / (całkowita liczba słów w dokumencie).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dokument zawiera 100 słów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słowo występuje 3 razy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TF = 3/100 = 0.03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IDF = log(N/n)    , gdzie N - liczba dokumentów, n - liczba dokumentów w których słowo wystąpiło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zbiór zawiera 1000000 dokumentów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słowo występuje w 1000 dokumentów</a:t>
            </a:r>
            <a:br>
              <a:rPr lang="pl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IDF = log(1000000 / 1000) =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TF-IDF = 0.03 * 3 = 0.09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/>
          <p:nvPr/>
        </p:nvSpPr>
        <p:spPr>
          <a:xfrm>
            <a:off x="393120" y="2324160"/>
            <a:ext cx="80130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TF = (Number of times term t appears in a document) / (Total number of terms in the document).</a:t>
            </a:r>
            <a:br>
              <a:rPr b="0" i="0" lang="pl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pl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6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dokument zawiera 100 słów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6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słowo występuje 3 razy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6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TF = 3/100 = 0.03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3"/>
          <p:cNvSpPr/>
          <p:nvPr/>
        </p:nvSpPr>
        <p:spPr>
          <a:xfrm>
            <a:off x="288000" y="0"/>
            <a:ext cx="45357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Częstotliwość fraz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