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B75FB6-F783-4CDC-9531-1E19AF0489A0}">
  <a:tblStyle styleId="{51B75FB6-F783-4CDC-9531-1E19AF048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86c2d1223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c86c2d1223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6c2d1223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6c2d12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86c2d1223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86c2d122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86c2d1223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86c2d12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6c2d1223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6c2d12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6c2d1223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6c2d12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80568bd5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880568b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6c2d1223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86c2d12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6c2d1223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86c2d122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86c2d1223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86c2d122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86c2d1223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86c2d122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86c2d122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86c2d12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86c2d1223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86c2d122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86c2d1223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86c2d122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6c2d1223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6c2d12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86c2d1223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86c2d122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86c2d1223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86c2d122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86c2d1223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86c2d122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86c2d1223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86c2d122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86c2d122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86c2d12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6c2d1223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6c2d12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86c2d122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86c2d12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6c2d1223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6c2d12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86c2d1223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86c2d12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6c2d1223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86c2d122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6c2d1223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6c2d12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60" y="744480"/>
            <a:ext cx="85197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675" y="4153550"/>
            <a:ext cx="1619325" cy="778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66880" y="224496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434343"/>
                </a:solidFill>
              </a:rPr>
              <a:t>Eksploracja danych tekstowych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lang="pl" sz="1800">
                <a:solidFill>
                  <a:srgbClr val="434343"/>
                </a:solidFill>
              </a:rPr>
              <a:t>Import eksport danych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HDF5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72200" y="1300400"/>
            <a:ext cx="852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HDF5 – “system plików w pliku”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HDF5 Hierarchical Data Format v5 - standard struktury pliku, do którego w hierarchiczny i ustrukturyzowany sposób możemy zapisywać tablice danych. Stanowi jeden plik, któremu wewnętrznie możemy nadać strukturę systemu plików</a:t>
            </a:r>
            <a:br>
              <a:rPr lang="pl" sz="1200"/>
            </a:br>
            <a:br>
              <a:rPr lang="pl" sz="1200"/>
            </a:br>
            <a:r>
              <a:rPr lang="pl" sz="1200"/>
              <a:t>obiekty, które możemy tworzyć: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Grupy – odpowiadają folderom w systemie plików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Datasety – odpowiadają plikom, z tym że mają postać macierzy o ustalonych wymiarach (analogia NumPy array),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Atrybuty – metadane, pozwalające opisać grupę lub dataset (dodatkowa informacja np. autor, data stworzenie, z jakiego urządzenia pochodzą i co nam fantazja podpowie)</a:t>
            </a:r>
            <a:br>
              <a:rPr lang="pl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Cały plik nie jest jednocześnie wczytywany do RAMu, tylko część na której pracujemy.</a:t>
            </a:r>
            <a:endParaRPr sz="1200"/>
          </a:p>
        </p:txBody>
      </p:sp>
      <p:sp>
        <p:nvSpPr>
          <p:cNvPr id="118" name="Google Shape;118;p24"/>
          <p:cNvSpPr txBox="1"/>
          <p:nvPr/>
        </p:nvSpPr>
        <p:spPr>
          <a:xfrm>
            <a:off x="1057500" y="3739025"/>
            <a:ext cx="7112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https://www.hdfgroup.org/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SQLite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25" y="971150"/>
            <a:ext cx="5493375" cy="382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SQLite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5" y="895475"/>
            <a:ext cx="6574050" cy="40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59650" y="2259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HTML - web scraping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0" y="839012"/>
            <a:ext cx="6417975" cy="3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4460600" y="4300875"/>
            <a:ext cx="300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https://www.w3schools.com/html/html_tables.asp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59650" y="2259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web scraping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051"/>
            <a:ext cx="7873476" cy="31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Eksport danych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25" y="1809750"/>
            <a:ext cx="78200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FFFFFF"/>
                </a:solidFill>
              </a:rPr>
              <a:t>Przykłady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2168075" y="21343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import/eksport danych - przykłady</a:t>
            </a:r>
            <a:br>
              <a:rPr lang="pl"/>
            </a:br>
            <a:br>
              <a:rPr lang="pl"/>
            </a:br>
            <a:r>
              <a:rPr lang="pl"/>
              <a:t>ch06.ipynb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701675" y="2260900"/>
            <a:ext cx="7900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800"/>
              <a:t>Zadania</a:t>
            </a:r>
            <a:endParaRPr i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1778400" y="1071750"/>
            <a:ext cx="558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1"/>
                </a:solidFill>
              </a:rPr>
              <a:t>Do czego służy system kontroli wersji ?</a:t>
            </a:r>
            <a:endParaRPr i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system kontroli wersji - git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150" y="600325"/>
            <a:ext cx="4469924" cy="380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3225575" y="4547775"/>
            <a:ext cx="4809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https://git-scm.com/book/pl/v2/Pierwsze-kroki-Wprowadzenie-do-kontroli-wersji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Import - format danych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1281075" y="1277700"/>
            <a:ext cx="60471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pliki csv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arkusze kalkulacyjne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JSON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bazy danych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zasoby stron internetowych XML/HTML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pliki HDF5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Apache Avro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Apache Parque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Optimized Row Columnar (ORC)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serializowane obiekty python - pickle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pliki binarne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learn git branching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3225575" y="4547775"/>
            <a:ext cx="4809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https://learngitbranching.js.org/</a:t>
            </a:r>
            <a:endParaRPr sz="1000"/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762800"/>
            <a:ext cx="6809649" cy="31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1778400" y="1071750"/>
            <a:ext cx="558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1"/>
                </a:solidFill>
              </a:rPr>
              <a:t>Czym są testy jednostkowe ?</a:t>
            </a:r>
            <a:endParaRPr i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testy jednostkowe w python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1194175" y="1824200"/>
            <a:ext cx="701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/>
              <a:t>Test jednostkowy (ang. unit test)</a:t>
            </a:r>
            <a:r>
              <a:rPr i="1" lang="pl"/>
              <a:t> – metoda testowania tworzonego oprogramowania poprzez wykonywanie testów weryfikujących poprawność działania pojedynczych elementów (jednostek) programu – np. metod lub obiektów.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testy jednostkowe w python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4572000" y="4533250"/>
            <a:ext cx="41385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https://docs.python.org/3/library/unittest.html</a:t>
            </a:r>
            <a:endParaRPr sz="1200"/>
          </a:p>
        </p:txBody>
      </p:sp>
      <p:sp>
        <p:nvSpPr>
          <p:cNvPr id="197" name="Google Shape;197;p37"/>
          <p:cNvSpPr txBox="1"/>
          <p:nvPr/>
        </p:nvSpPr>
        <p:spPr>
          <a:xfrm>
            <a:off x="530325" y="908100"/>
            <a:ext cx="738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" sz="11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TestStringMethods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(unittest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TestCase):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test_upper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assertEqual(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upper(), 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test_isupper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assertTrue(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isupper())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assertFalse(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isupper())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test_split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s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assertEqual(s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split(), [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'world'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pl" sz="115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check that s.split fails when the separator is not a string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assertRaises(</a:t>
            </a:r>
            <a:r>
              <a:rPr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split(</a:t>
            </a:r>
            <a:r>
              <a:rPr lang="pl" sz="11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BB60D5"/>
                </a:solidFill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15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unittest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testy jednostkowe w python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603225" y="4119575"/>
            <a:ext cx="41385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https://docs.python.org/3/library/unittest.html</a:t>
            </a:r>
            <a:endParaRPr sz="1200"/>
          </a:p>
        </p:txBody>
      </p:sp>
      <p:sp>
        <p:nvSpPr>
          <p:cNvPr id="204" name="Google Shape;204;p38"/>
          <p:cNvSpPr txBox="1"/>
          <p:nvPr/>
        </p:nvSpPr>
        <p:spPr>
          <a:xfrm>
            <a:off x="242300" y="828200"/>
            <a:ext cx="680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#uruchamianie: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 unittest test_module1 test_module2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 unittest test_module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TestClass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 unittest test_module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TestClass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test_method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#ścieżka: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 unittest tests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test_something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#verbose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 unittest </a:t>
            </a:r>
            <a:r>
              <a:rPr lang="pl" sz="11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l" sz="11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 test_module</a:t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4651775" y="4433250"/>
            <a:ext cx="3886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testy jednostkowe w python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4603225" y="4119575"/>
            <a:ext cx="41385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" name="Google Shape;212;p39"/>
          <p:cNvSpPr txBox="1"/>
          <p:nvPr/>
        </p:nvSpPr>
        <p:spPr>
          <a:xfrm>
            <a:off x="5303775" y="4264200"/>
            <a:ext cx="3886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https://github.com/AndyLPK247/python-testing-101</a:t>
            </a:r>
            <a:endParaRPr sz="1100"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25" y="817950"/>
            <a:ext cx="4487713" cy="38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Zadanie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4603225" y="4119575"/>
            <a:ext cx="41385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p40"/>
          <p:cNvSpPr txBox="1"/>
          <p:nvPr/>
        </p:nvSpPr>
        <p:spPr>
          <a:xfrm>
            <a:off x="863500" y="891950"/>
            <a:ext cx="58419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>
                <a:solidFill>
                  <a:schemeClr val="dk1"/>
                </a:solidFill>
              </a:rPr>
              <a:t>pobierz i uruchom python_unit_example.ipynb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zapoznaj się z testami klasy Rectangle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/>
              <a:t>uzupełnij zakomentowane metody w klasie TestCalc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975" y="2368075"/>
            <a:ext cx="4298425" cy="19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Parsowanie plików csv w Pandas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1942175" y="1866150"/>
            <a:ext cx="6047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Source Code Pro"/>
                <a:ea typeface="Source Code Pro"/>
                <a:cs typeface="Source Code Pro"/>
                <a:sym typeface="Source Code Pro"/>
              </a:rPr>
              <a:t>df = pd.read_csv(‘przyklady/ex1.csv’)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solidFill>
                  <a:schemeClr val="lt1"/>
                </a:solidFill>
              </a:rPr>
              <a:t>Dokumentacja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1000" y="1379050"/>
            <a:ext cx="82020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ile nazwanych parametrów ma metoda pd.read_csv?</a:t>
            </a:r>
            <a:br>
              <a:rPr lang="pl"/>
            </a:br>
            <a:br>
              <a:rPr lang="pl"/>
            </a:br>
            <a:r>
              <a:rPr lang="pl">
                <a:solidFill>
                  <a:schemeClr val="dk1"/>
                </a:solidFill>
              </a:rPr>
              <a:t>który parametr zawiera dane połączenia z bazą w metodzie pd.read_sql?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1265450" y="3710275"/>
            <a:ext cx="68385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https://pandas.pydata.org/pandas-docs/stable/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Parsowanie plików w Pandas</a:t>
            </a:r>
            <a:endParaRPr sz="1400">
              <a:solidFill>
                <a:schemeClr val="lt1"/>
              </a:solidFill>
            </a:endParaRPr>
          </a:p>
        </p:txBody>
      </p:sp>
      <p:graphicFrame>
        <p:nvGraphicFramePr>
          <p:cNvPr id="87" name="Google Shape;87;p19"/>
          <p:cNvGraphicFramePr/>
          <p:nvPr/>
        </p:nvGraphicFramePr>
        <p:xfrm>
          <a:off x="1631850" y="8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{51B75FB6-F783-4CDC-9531-1E19AF0489A0}</a:tableStyleId>
              </a:tblPr>
              <a:tblGrid>
                <a:gridCol w="1337250"/>
                <a:gridCol w="5819975"/>
              </a:tblGrid>
              <a:tr h="2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read_csv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dane rozdzielone separatorem; import z pliku lub URL, domyślny separator to przecinek 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read_table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działa jak read_csv, różnica: domyślny separator to znak tabulacji \t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read_fwf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umieszczone w kolumnach o stałej szerokości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read_clipboard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ze schowka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read_excel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tabelaryczne z pliku .xls lub .xslx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read_hdf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HDF5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read_html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znajdujące się w dokumencie html w znacznikach &lt;table&gt;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read_json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z łańcucha JSON (JavaScript Object Notation)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read_msgpack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w formacie binarnym MessagePack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read_pickle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dowolny obiekt Python Pickle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read_sas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zbiór danych SAS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read_sql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wynik zapytania SQL (korzysta z modułu SQLALchemy)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read_stata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dane z pliku programu Stata</a:t>
                      </a:r>
                      <a:endParaRPr sz="1200"/>
                    </a:p>
                  </a:txBody>
                  <a:tcPr marT="36000" marB="36000" marR="91425" marL="91425"/>
                </a:tc>
              </a:tr>
              <a:tr h="2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read_feather</a:t>
                      </a:r>
                      <a:endParaRPr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wczytuje plik binarny Feather</a:t>
                      </a:r>
                      <a:endParaRPr sz="1200"/>
                    </a:p>
                  </a:txBody>
                  <a:tcPr marT="36000" marB="360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Parametry funkcji read_csv</a:t>
            </a:r>
            <a:endParaRPr sz="1400">
              <a:solidFill>
                <a:schemeClr val="lt1"/>
              </a:solidFill>
            </a:endParaRPr>
          </a:p>
        </p:txBody>
      </p:sp>
      <p:graphicFrame>
        <p:nvGraphicFramePr>
          <p:cNvPr id="93" name="Google Shape;93;p20"/>
          <p:cNvGraphicFramePr/>
          <p:nvPr/>
        </p:nvGraphicFramePr>
        <p:xfrm>
          <a:off x="530000" y="8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{51B75FB6-F783-4CDC-9531-1E19AF0489A0}</a:tableStyleId>
              </a:tblPr>
              <a:tblGrid>
                <a:gridCol w="1745975"/>
                <a:gridCol w="6067050"/>
              </a:tblGrid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path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ścieżka lub URL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sep lub delimiter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oddzielenie pól w wierszu (sekwencja znaków lub wyrażenie regularne)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header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numer wiersza zawierającego nazwy kolumn, domyślnie 0,  przypisujemy None, jeżeli bez nagłówka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index_col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numer kolumn zawierającej liczby lub nazwy, które mogą być użyte w roli indeksu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names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lista nazw kolumn obiektu wyjściowego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skiprows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liczba początkowych wierszy lub lista numerów wierszy do zignorowania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dk1"/>
                          </a:solidFill>
                        </a:rPr>
                        <a:t>na_values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sekwencja wartości, które mają zostać potraktowane jako brakujące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comment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znaki oddzielające komentarze od końców wierszy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parse_dates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bool - czy parsować daty?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keep_date_col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utrzymuje połączone kolumny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converters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np {‘foo’:f} przetworzy wszystkie wartości w kolumnie foo za pomocą funkcji f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69125" y="244825"/>
            <a:ext cx="32676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Parametry funkcji read_csv</a:t>
            </a:r>
            <a:endParaRPr sz="1400">
              <a:solidFill>
                <a:schemeClr val="lt1"/>
              </a:solidFill>
            </a:endParaRPr>
          </a:p>
        </p:txBody>
      </p:sp>
      <p:graphicFrame>
        <p:nvGraphicFramePr>
          <p:cNvPr id="99" name="Google Shape;99;p21"/>
          <p:cNvGraphicFramePr/>
          <p:nvPr/>
        </p:nvGraphicFramePr>
        <p:xfrm>
          <a:off x="952500" y="9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{51B75FB6-F783-4CDC-9531-1E19AF0489A0}</a:tableStyleId>
              </a:tblPr>
              <a:tblGrid>
                <a:gridCol w="1978025"/>
                <a:gridCol w="5141600"/>
              </a:tblGrid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dayfirst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ujednolicenie wieloznacznych formatów dat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date_parser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funkcja używana do parsowania dat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nrows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liczba wczytywanych wierszy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iterator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zwraca obiekt TextParser używany do odczytywania fragmentów (pamięć)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chunksize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podczas iteracji określa rozmiar fragmentu pliku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skip_footer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ignorowane końcowe wiersze pliku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verbose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wyświetla metadane wyjściowe parsera (np. liczba brakujących wartości)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encoding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sposób kodowania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squeeze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zwraca obiekt typu Series, jeżeli parsowane dane zawierają tylko jedną kolumnę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/>
                        <a:t>thousands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separator tysięcy (np. kropka lub przecinek)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ctrTitle"/>
          </p:nvPr>
        </p:nvSpPr>
        <p:spPr>
          <a:xfrm>
            <a:off x="69125" y="244825"/>
            <a:ext cx="37701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Opcje definiowania składni plików csv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25"/>
            <a:ext cx="59245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69125" y="244825"/>
            <a:ext cx="3816000" cy="3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chemeClr val="lt1"/>
                </a:solidFill>
              </a:rPr>
              <a:t>Opcje definiowania składni plików csv</a:t>
            </a:r>
            <a:endParaRPr sz="1400">
              <a:solidFill>
                <a:schemeClr val="lt1"/>
              </a:solidFill>
            </a:endParaRPr>
          </a:p>
        </p:txBody>
      </p:sp>
      <p:graphicFrame>
        <p:nvGraphicFramePr>
          <p:cNvPr id="111" name="Google Shape;111;p23"/>
          <p:cNvGraphicFramePr/>
          <p:nvPr/>
        </p:nvGraphicFramePr>
        <p:xfrm>
          <a:off x="187450" y="9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{51B75FB6-F783-4CDC-9531-1E19AF0489A0}</a:tableStyleId>
              </a:tblPr>
              <a:tblGrid>
                <a:gridCol w="2831800"/>
                <a:gridCol w="602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delimiter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jednoznakowy łańcuch oddzielający pola danych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lineterminator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znak końca wiersza, domyślnie \r\n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quotechar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cudzysłów używany do oznaczania pól ze znakami specjalnymi np. separator, domyślnie “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quoting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konwencja ujmowania w cudzysłów, wszystkie pola, pola ze znakami specjalnymi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skipinitialspace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ignoruje białe znaki po separatorze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doublequote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sposób obsługi cudzysłowów wewnątrz pola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/>
                        <a:t>escapechar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/>
                        <a:t>znak specjalny umieszczany w celu oznaczenia w danych znaku będącego separatorem, ale nie interpretowanego w tym przypadku jako separator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