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Code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87190bb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87190bb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885570908_1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885570908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 efekcie uzyskujemy następujące wyniki</a:t>
            </a:r>
            <a:br>
              <a:rPr lang="pl"/>
            </a:br>
            <a:r>
              <a:rPr lang="pl"/>
              <a:t>5% - 22% więcej rozpoznanych przypadków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tagowanie: 700 dokumentów zajmuje 40h pracy dev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przygotowanie / trenowanie modelu:  40h pracy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Mniejsza kontrola nad obsługą konkretnych przypadków niż wykorzystując regexp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87190bbc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87190bb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87190bbc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87190bbc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87190bbc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87190bbc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87190bbc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87190bbc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88557090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88557090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Naszym celem było parsowanie dokumentów PDF w postaci tabelarycznej zawierających wszystkie informacje o zmianach w spółce: zmiana zarządu, adresu, kapitału itd.</a:t>
            </a:r>
            <a:br>
              <a:rPr lang="pl"/>
            </a:br>
            <a:r>
              <a:rPr lang="pl"/>
              <a:t>przetwarzalismy dane do postaci ustuturyzowanej JSON nastepnie wyswietlalismy jako czesc milionow profili firm i osob w naszym portalu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88557090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88557090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Przyjeliśmy założenie, że bazujemy na kilku możliwych sekwencjach: opcjonalny tytuł naukowy, imie, nazwisko, miasto, opcjonalna data urodzin i info o uprawnieniach do podpisu dokumentow</a:t>
            </a:r>
            <a:br>
              <a:rPr lang="pl"/>
            </a:br>
            <a:r>
              <a:rPr lang="pl"/>
              <a:t>najpierw dzielimy tekst na zdania, nastepnie parsujemy ludzi ze zdan</a:t>
            </a:r>
            <a:br>
              <a:rPr lang="pl"/>
            </a:br>
            <a:r>
              <a:rPr lang="pl"/>
              <a:t>Problem rozwiązany?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885570908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885570908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Z tym podejściem wiążą się pewne problemy: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Zakładając, że określony format może być dobry w wielu przypadkach, jednak trudno to zawsze przewidzieć i musimy na bieżąco aktualizować odkrywane wzorce (dotyczy to zarówno formatu wpisów, jak i formatu imion osób itp.)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Wymaga to złożonej logiki obejmującej wszystkie przypadki, którą należy aktualizować za każdym razem, gdy znajdziemy nowy przypadek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Może to spowodować: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Niskaąjakość danych w przypadku bardzo konkretnych i nieznanych przypadków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Rozwiązaniem tak problematycznej (i nie zawsze przewidywalnej) struktury jest uczenie maszynowe, które bardzo dobrze radzi sobie z wzorcami danych i potrafi samo dopasowywać się do różnych przypadków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885570908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885570908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tagujemy kilkaset/kilka tysięcy rekordów i dotrenowujemy istniejący model </a:t>
            </a:r>
            <a:br>
              <a:rPr lang="pl"/>
            </a:br>
            <a:r>
              <a:rPr lang="pl"/>
              <a:t>wykorzystujemy doccano do tagowania, spacy jako model bazowy</a:t>
            </a:r>
            <a:br>
              <a:rPr lang="pl"/>
            </a:b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2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66750" y="2244859"/>
            <a:ext cx="7772400" cy="7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434343"/>
                </a:solidFill>
              </a:rPr>
              <a:t>Eksploracja danych tekstowych</a:t>
            </a:r>
            <a:endParaRPr sz="30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434343"/>
                </a:solidFill>
              </a:rPr>
              <a:t>Rozpoznawanie encji nazwanych NER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/>
          <p:nvPr/>
        </p:nvSpPr>
        <p:spPr>
          <a:xfrm>
            <a:off x="6922650" y="2873725"/>
            <a:ext cx="2098500" cy="1296600"/>
          </a:xfrm>
          <a:prstGeom prst="rect">
            <a:avLst/>
          </a:prstGeom>
          <a:solidFill>
            <a:srgbClr val="1DAF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0" y="732075"/>
            <a:ext cx="1015200" cy="34200"/>
          </a:xfrm>
          <a:prstGeom prst="rect">
            <a:avLst/>
          </a:prstGeom>
          <a:solidFill>
            <a:srgbClr val="1DAF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-71932" y="4237776"/>
            <a:ext cx="1015200" cy="108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257575" y="181875"/>
            <a:ext cx="741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1800">
                <a:solidFill>
                  <a:schemeClr val="dk1"/>
                </a:solidFill>
              </a:rPr>
              <a:t>Wyniki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2207" y="76200"/>
            <a:ext cx="937421" cy="5030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1598575" y="2839400"/>
            <a:ext cx="45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206100" y="1512900"/>
            <a:ext cx="48780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l">
                <a:solidFill>
                  <a:schemeClr val="dk1"/>
                </a:solidFill>
              </a:rPr>
              <a:t>5% - 22% więcej rozpoznanych przypadków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l">
                <a:solidFill>
                  <a:schemeClr val="dk1"/>
                </a:solidFill>
              </a:rPr>
              <a:t>Czas  poświęcony na tagowanie i model:</a:t>
            </a:r>
            <a:br>
              <a:rPr lang="pl">
                <a:solidFill>
                  <a:schemeClr val="dk1"/>
                </a:solidFill>
              </a:rPr>
            </a:br>
            <a:r>
              <a:rPr lang="pl">
                <a:solidFill>
                  <a:schemeClr val="dk1"/>
                </a:solidFill>
              </a:rPr>
              <a:t>tagowanie: 700 dokumentów ~ 40h pracy dev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</a:rPr>
              <a:t>przygotowanie / trenowanie modelu:  40h pracy dev </a:t>
            </a:r>
            <a:br>
              <a:rPr lang="pl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l">
                <a:solidFill>
                  <a:schemeClr val="dk1"/>
                </a:solidFill>
              </a:rPr>
              <a:t>Mniejsza kontrola nad obsługą konkretnych przypadków niż wykorzystując regexp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9900" y="1823025"/>
            <a:ext cx="3769351" cy="22701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5724200" y="1308225"/>
            <a:ext cx="24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</a:rPr>
              <a:t>PoC, 50 dokumentów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2275" y="4265025"/>
            <a:ext cx="1619325" cy="7783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76200" y="228600"/>
            <a:ext cx="50673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chemeClr val="lt1"/>
                </a:solidFill>
              </a:rPr>
              <a:t>Named Entity Recognition NER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773925" y="1568375"/>
            <a:ext cx="7198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Rozpoznawanie nazwanych encji (NER) </a:t>
            </a:r>
            <a:r>
              <a:rPr lang="pl"/>
              <a:t>to forma przetwarzania języka naturalnego (NLP), która polega na wydobywaniu i identyfikowaniu istotnych informacji z tekstu. Informacje, które są wyodrębniane i kategoryzowane, nazywane są encjami. Może to być dowolne słowo lub seria słów, które konsekwentnie odnoszą się do tej samej kategorii.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866750" y="2244859"/>
            <a:ext cx="7772400" cy="7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400">
                <a:solidFill>
                  <a:srgbClr val="434343"/>
                </a:solidFill>
              </a:rPr>
              <a:t>Part of Speech</a:t>
            </a:r>
            <a:r>
              <a:rPr b="1" lang="pl" sz="1400">
                <a:solidFill>
                  <a:srgbClr val="434343"/>
                </a:solidFill>
              </a:rPr>
              <a:t> (PoS) - </a:t>
            </a:r>
            <a:r>
              <a:rPr lang="pl" sz="1400">
                <a:solidFill>
                  <a:srgbClr val="434343"/>
                </a:solidFill>
              </a:rPr>
              <a:t>rozpoznawanie części  mowy</a:t>
            </a:r>
            <a:endParaRPr sz="1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2275" y="4265025"/>
            <a:ext cx="1619325" cy="7783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76200" y="228600"/>
            <a:ext cx="50673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chemeClr val="lt1"/>
                </a:solidFill>
              </a:rPr>
              <a:t>Named Entity Recognition NER</a:t>
            </a:r>
            <a:endParaRPr b="1" sz="1800">
              <a:solidFill>
                <a:schemeClr val="lt1"/>
              </a:solidFill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800" y="865825"/>
            <a:ext cx="7162200" cy="263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768800" y="3477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https://corenlp.run/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768800" y="3877950"/>
            <a:ext cx="46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https://github.com/NLPbox/stanford-corenlp-docker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2275" y="4265025"/>
            <a:ext cx="1619325" cy="7783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76200" y="228600"/>
            <a:ext cx="50673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chemeClr val="lt1"/>
                </a:solidFill>
              </a:rPr>
              <a:t>Zadanie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987050" y="923725"/>
            <a:ext cx="6924300" cy="3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wejdź na stronę https://www.nature.com/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skopiuj 3 akapity tekstu z dowolnego artykułu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>
                <a:solidFill>
                  <a:schemeClr val="dk1"/>
                </a:solidFill>
              </a:rPr>
              <a:t>wklej skopiowany tekst w demo na https://corenlp.run/ (lub skorzystaj z dockera https://github.com/NLPbox/stanford-corenlp-docker)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>
                <a:solidFill>
                  <a:schemeClr val="dk1"/>
                </a:solidFill>
              </a:rPr>
              <a:t>w polu annotations dodaj "sentiment"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Part-of-Speech - utwórz listę z wszystkimi możliwymi częściami mowy i ich 2-4 literowymi oznaczeniami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Named Entity Recognition - utwórz listę z oznaczonymi encjami oraz ich typem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Basic Dependencies - wybierz 2 relacje pomiędzy słowami w tekście i opisz swoimi słowami na czym te relacje polegają.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Sentiment - jakie nacechowanie ma analizowany tekst? Postaraj się zredagować tekst, żeby miał nacechowanie: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pozytywne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negatywne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neutralne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-71932" y="4237776"/>
            <a:ext cx="1015200" cy="108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2207" y="76200"/>
            <a:ext cx="937421" cy="50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600" y="1178637"/>
            <a:ext cx="4374401" cy="278624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/>
          <p:nvPr/>
        </p:nvSpPr>
        <p:spPr>
          <a:xfrm>
            <a:off x="0" y="732075"/>
            <a:ext cx="1015200" cy="34200"/>
          </a:xfrm>
          <a:prstGeom prst="rect">
            <a:avLst/>
          </a:prstGeom>
          <a:solidFill>
            <a:srgbClr val="1DAF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257575" y="181875"/>
            <a:ext cx="741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1800">
                <a:solidFill>
                  <a:schemeClr val="dk1"/>
                </a:solidFill>
              </a:rPr>
              <a:t>Wyodrębnianie informacji z dokumentów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4664475" y="2453825"/>
            <a:ext cx="581100" cy="35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DAF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6483500" y="2453825"/>
            <a:ext cx="581100" cy="35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DAF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7461" y="2052736"/>
            <a:ext cx="834162" cy="1038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66468" y="2087930"/>
            <a:ext cx="1580425" cy="10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-71932" y="4237776"/>
            <a:ext cx="1015200" cy="108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2207" y="76200"/>
            <a:ext cx="937421" cy="50302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159300" y="956825"/>
            <a:ext cx="923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Założenia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pl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Bazujemy na kolejności słów w sekwencji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pl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Kilka możliwych wariantów:</a:t>
            </a:r>
            <a:r>
              <a:rPr b="1" lang="pl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&lt;</a:t>
            </a:r>
            <a:r>
              <a:rPr b="1" lang="pl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ScientificTitle&gt; LastName, FirstName,  City, &lt;BirthDate&gt;, &lt;SigningAuthority</a:t>
            </a:r>
            <a:r>
              <a:rPr b="1" lang="pl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p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Management Board: Prof. Dr. Doe, John, Parzymiechy Górne, *01.02.1976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p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Managing Director: Michael, JSON, NY, 19.04.1987, Managing Director, with sole power of representation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Rozwiązanie: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pl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Podział tekstu na zdania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pl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Ekstrakcja informacji na podstawie znanej struktury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pl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 rozwiązany?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9800" y="4127725"/>
            <a:ext cx="862200" cy="8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257575" y="181875"/>
            <a:ext cx="741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1800">
                <a:solidFill>
                  <a:schemeClr val="dk1"/>
                </a:solidFill>
              </a:rPr>
              <a:t>Początkowe podejście - regexp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0" y="732075"/>
            <a:ext cx="1015200" cy="34200"/>
          </a:xfrm>
          <a:prstGeom prst="rect">
            <a:avLst/>
          </a:prstGeom>
          <a:solidFill>
            <a:srgbClr val="1DAF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5972425" y="5062850"/>
            <a:ext cx="3171600" cy="80700"/>
          </a:xfrm>
          <a:prstGeom prst="rect">
            <a:avLst/>
          </a:prstGeom>
          <a:solidFill>
            <a:srgbClr val="1DAF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-71932" y="4237776"/>
            <a:ext cx="1015200" cy="108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2207" y="76200"/>
            <a:ext cx="937421" cy="5030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298650" y="1041300"/>
            <a:ext cx="523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p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Założenia mogą nie obejmować 100% przypadków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p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różna struktura, kolejność fraz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p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nazwiska zagraniczne, nazwiska wieloczłonowe, tytuły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p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Skomplikowana logika do pokrycia wszystkich przypadków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p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Dokładność sparsowanych danych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p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dobra dla ustrukturyzowanych tekstów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p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niska kiedy występuje wiele wariantów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560"/>
              <a:buNone/>
            </a:pPr>
            <a:r>
              <a:rPr lang="p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Rozwiązanie: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p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Named Entity Recognition + Machine Learning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257575" y="181875"/>
            <a:ext cx="741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1800">
                <a:solidFill>
                  <a:schemeClr val="dk1"/>
                </a:solidFill>
              </a:rPr>
              <a:t>Wyzwania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0" y="732075"/>
            <a:ext cx="1015200" cy="34200"/>
          </a:xfrm>
          <a:prstGeom prst="rect">
            <a:avLst/>
          </a:prstGeom>
          <a:solidFill>
            <a:srgbClr val="1DAF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6152675" y="766275"/>
            <a:ext cx="4256100" cy="76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9876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$dateAfterRegisterCodePart 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</a:t>
            </a: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'(?:'</a:t>
            </a:r>
            <a:endParaRPr sz="900">
              <a:solidFill>
                <a:srgbClr val="6A87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'\s?-{2,3}\ \(?'</a:t>
            </a:r>
            <a:endParaRPr sz="900">
              <a:solidFill>
                <a:srgbClr val="6A87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r>
              <a:rPr lang="pl" sz="900">
                <a:solidFill>
                  <a:srgbClr val="9876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$this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-&gt;</a:t>
            </a:r>
            <a:r>
              <a:rPr lang="pl" sz="900">
                <a:solidFill>
                  <a:srgbClr val="9876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dateRegexPattern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-&gt;</a:t>
            </a:r>
            <a:r>
              <a:rPr lang="pl" sz="900">
                <a:solidFill>
                  <a:srgbClr val="FFC66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getPattern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endParaRPr sz="900">
              <a:solidFill>
                <a:srgbClr val="A9B7C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. </a:t>
            </a: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'\)?'</a:t>
            </a:r>
            <a:endParaRPr sz="900">
              <a:solidFill>
                <a:srgbClr val="6A87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')'</a:t>
            </a:r>
            <a:r>
              <a:rPr lang="pl" sz="900">
                <a:solidFill>
                  <a:srgbClr val="CC783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900">
              <a:solidFill>
                <a:srgbClr val="CC783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9876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$textBeforeCompanyNamePart 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</a:t>
            </a: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'(?:'</a:t>
            </a:r>
            <a:endParaRPr sz="900">
              <a:solidFill>
                <a:srgbClr val="6A87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'(?:[Bb]isherige\s)?'</a:t>
            </a:r>
            <a:endParaRPr sz="900">
              <a:solidFill>
                <a:srgbClr val="6A87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'(?:Firma|Genossenschaft|Gen\.|Name)?'</a:t>
            </a:r>
            <a:endParaRPr sz="900">
              <a:solidFill>
                <a:srgbClr val="6A87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'(?:\s?\((?:[Bb]isher|[Vv]orher|[Ff]rüher)[^)]+\))?'</a:t>
            </a:r>
            <a:endParaRPr sz="900">
              <a:solidFill>
                <a:srgbClr val="6A87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'(?:(?:\sund|,)\sSitz)?:?\.?[\s;]'</a:t>
            </a:r>
            <a:endParaRPr sz="900">
              <a:solidFill>
                <a:srgbClr val="6A87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'(?:(?:\/\sName\s)?vormals:\s)?'</a:t>
            </a:r>
            <a:endParaRPr sz="900">
              <a:solidFill>
                <a:srgbClr val="6A87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'(?:der\sFirma\s)?'</a:t>
            </a:r>
            <a:endParaRPr sz="900">
              <a:solidFill>
                <a:srgbClr val="6A87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')'</a:t>
            </a:r>
            <a:endParaRPr sz="900">
              <a:solidFill>
                <a:srgbClr val="6A87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'|(?:(?:(?:Berichtigung\sund\s)?Ergänzung\s|(?:Betr\.\sFa\.:\s)?Berichtigung(?:\sder\sVeröffentlichung)?\s|Berichtigung\/Ergänzung\s)?(?:der|d\.)\s(?:Eintragung|Eintr\.)\s(?:vom|v\.)\s(?:.*?\d{4}[.:]?)\s)'</a:t>
            </a:r>
            <a:endParaRPr sz="900">
              <a:solidFill>
                <a:srgbClr val="6A87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'|(?:Berichtigung\szur\sEintragung\s(?:vom|v\.)\s(?:.*?\d{4}[.:]?)\s)'</a:t>
            </a:r>
            <a:endParaRPr sz="900">
              <a:solidFill>
                <a:srgbClr val="6A87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'|(?:Die\sEintragung\svom(?:\s\d{1,2}\.)?(?:\s\d{1,2}\.)?.*(?:\sFirma(?:\slautet\srichtig:)?\s|\swie\sfolgt\sberichtigt:\s))'</a:t>
            </a:r>
            <a:endParaRPr sz="900">
              <a:solidFill>
                <a:srgbClr val="6A87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'|(?:Die\sEintragung\serfolgte\sam(?:\s\d{1,2}\.)?(?:\s\d{1,2}\.)?\s\d{4}:\s)'</a:t>
            </a:r>
            <a:endParaRPr sz="900">
              <a:solidFill>
                <a:srgbClr val="6A87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'|(?:Eintragung\svon\sAmts\swegen:\s)'</a:t>
            </a:r>
            <a:endParaRPr sz="900">
              <a:solidFill>
                <a:srgbClr val="6A87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'|(?:(durch\s)?Übernahme|Umschreibung)\saus\sdem\s.+?\sFirma\sund\sSitz:\s'</a:t>
            </a:r>
            <a:endParaRPr sz="900">
              <a:solidFill>
                <a:srgbClr val="6A87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'|'</a:t>
            </a:r>
            <a:r>
              <a:rPr lang="pl" sz="900">
                <a:solidFill>
                  <a:srgbClr val="CC783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900">
              <a:solidFill>
                <a:srgbClr val="CC783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C783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CC783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</a:t>
            </a: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'(?:Änderung\sder\sFirma:\s+)?'</a:t>
            </a:r>
            <a:endParaRPr sz="900">
              <a:solidFill>
                <a:srgbClr val="6A87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'(?:HRB\s\d+(?:\s|-)\p{Lu}\p{Ll}?\s--\s(?:infolge\sSitzverlegung\s)?jetzt:\s+)?'</a:t>
            </a:r>
            <a:endParaRPr sz="900">
              <a:solidFill>
                <a:srgbClr val="6A87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r>
              <a:rPr lang="pl" sz="900">
                <a:solidFill>
                  <a:srgbClr val="9876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$this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-&gt;</a:t>
            </a:r>
            <a:r>
              <a:rPr lang="pl" sz="900">
                <a:solidFill>
                  <a:srgbClr val="9876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registerNumberPattern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-&gt;</a:t>
            </a:r>
            <a:r>
              <a:rPr lang="pl" sz="900">
                <a:solidFill>
                  <a:srgbClr val="FFC66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getPattern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endParaRPr sz="900">
              <a:solidFill>
                <a:srgbClr val="A9B7C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. </a:t>
            </a: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'(?:-\p{Lu}\.?)?'</a:t>
            </a:r>
            <a:endParaRPr sz="900">
              <a:solidFill>
                <a:srgbClr val="6A87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'(?:\s\((?:früher|bisher|vorher)\s(' 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RegisterNumberPattern::</a:t>
            </a:r>
            <a:r>
              <a:rPr i="1" lang="pl" sz="900">
                <a:solidFill>
                  <a:srgbClr val="9876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TYPES_OR 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')\s\d+,?\sAG\s\p{Lu}[\p{L} ]+\p{L}\))?'</a:t>
            </a:r>
            <a:endParaRPr sz="900">
              <a:solidFill>
                <a:srgbClr val="6A87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'(?:(?:\s--\sAG)?\s' 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r>
              <a:rPr lang="pl" sz="900">
                <a:solidFill>
                  <a:srgbClr val="9876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$this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-&gt;</a:t>
            </a:r>
            <a:r>
              <a:rPr lang="pl" sz="900">
                <a:solidFill>
                  <a:srgbClr val="9876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courtTownRegexPattern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-&gt;</a:t>
            </a:r>
            <a:r>
              <a:rPr lang="pl" sz="900">
                <a:solidFill>
                  <a:srgbClr val="FFC66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getPattern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. </a:t>
            </a: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')?'</a:t>
            </a:r>
            <a:endParaRPr sz="900">
              <a:solidFill>
                <a:srgbClr val="6A87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'(?:'</a:t>
            </a:r>
            <a:endParaRPr sz="900">
              <a:solidFill>
                <a:srgbClr val="6A87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'(?:\s-\s)?'</a:t>
            </a:r>
            <a:endParaRPr sz="900">
              <a:solidFill>
                <a:srgbClr val="6A87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'|'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r>
              <a:rPr lang="pl" sz="900">
                <a:solidFill>
                  <a:srgbClr val="9876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$dateAfterRegisterCodePart</a:t>
            </a:r>
            <a:endParaRPr sz="900">
              <a:solidFill>
                <a:srgbClr val="9876A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9876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'|'</a:t>
            </a:r>
            <a:endParaRPr sz="900">
              <a:solidFill>
                <a:srgbClr val="6A87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')'</a:t>
            </a:r>
            <a:endParaRPr sz="900">
              <a:solidFill>
                <a:srgbClr val="6A87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':(?:\s?\d{2}\.\d{2}\.(?:19:|20)\d{2})?\s?'</a:t>
            </a:r>
            <a:endParaRPr sz="900">
              <a:solidFill>
                <a:srgbClr val="6A87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"(?:</a:t>
            </a:r>
            <a:r>
              <a:rPr lang="pl" sz="900">
                <a:solidFill>
                  <a:srgbClr val="9876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$textBeforeCompanyNamePart</a:t>
            </a: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)?"</a:t>
            </a:r>
            <a:endParaRPr sz="900">
              <a:solidFill>
                <a:srgbClr val="6A87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6A87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r>
              <a:rPr lang="pl" sz="900">
                <a:solidFill>
                  <a:srgbClr val="9876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$this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-&gt;</a:t>
            </a:r>
            <a:r>
              <a:rPr lang="pl" sz="900">
                <a:solidFill>
                  <a:srgbClr val="FFC66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getPatternChangeCompanyName</a:t>
            </a:r>
            <a:r>
              <a:rPr lang="pl" sz="900">
                <a:solidFill>
                  <a:srgbClr val="A9B7C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r>
              <a:rPr lang="pl" sz="900">
                <a:solidFill>
                  <a:srgbClr val="CC783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900">
              <a:solidFill>
                <a:srgbClr val="CC783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5423275" y="2571750"/>
            <a:ext cx="581100" cy="35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DAF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6673775" y="3130963"/>
            <a:ext cx="2098500" cy="1296600"/>
          </a:xfrm>
          <a:prstGeom prst="rect">
            <a:avLst/>
          </a:prstGeom>
          <a:solidFill>
            <a:srgbClr val="1DAF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-71932" y="4237776"/>
            <a:ext cx="1015200" cy="108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2207" y="76200"/>
            <a:ext cx="937421" cy="5030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57575" y="995150"/>
            <a:ext cx="406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Narzędzie: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pl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Tagowanie danych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p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program do tagowania danych tekstowych i graficznych</a:t>
            </a:r>
            <a:br>
              <a:rPr lang="p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pl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trenowanie modelu NER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p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biblioteka/framework NLP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9875" y="764339"/>
            <a:ext cx="4415101" cy="1533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2525" y="2550109"/>
            <a:ext cx="1557299" cy="53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25288" y="4071177"/>
            <a:ext cx="1126851" cy="4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8">
            <a:alphaModFix/>
          </a:blip>
          <a:srcRect b="0" l="0" r="55229" t="0"/>
          <a:stretch/>
        </p:blipFill>
        <p:spPr>
          <a:xfrm>
            <a:off x="4319875" y="2297799"/>
            <a:ext cx="3208471" cy="2080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 rotWithShape="1">
          <a:blip r:embed="rId8">
            <a:alphaModFix/>
          </a:blip>
          <a:srcRect b="0" l="79567" r="0" t="0"/>
          <a:stretch/>
        </p:blipFill>
        <p:spPr>
          <a:xfrm>
            <a:off x="7247093" y="2297799"/>
            <a:ext cx="1464319" cy="208073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257575" y="181875"/>
            <a:ext cx="741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1800">
                <a:solidFill>
                  <a:schemeClr val="dk1"/>
                </a:solidFill>
              </a:rPr>
              <a:t>Implementacja modelu NER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0" y="732075"/>
            <a:ext cx="1015200" cy="34200"/>
          </a:xfrm>
          <a:prstGeom prst="rect">
            <a:avLst/>
          </a:prstGeom>
          <a:solidFill>
            <a:srgbClr val="1DAF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1397700" y="4581325"/>
            <a:ext cx="46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https://github.com/rzarno/train-ner-model-with-spacy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