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8809cd4e8_1_5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c8809cd4e8_1_5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809cd4e8_1_20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c8809cd4e8_1_20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8809cd4e8_1_22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8809cd4e8_1_22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809cd4e8_1_2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c8809cd4e8_1_23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8809cd4e8_1_25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8809cd4e8_1_25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1ad7bde3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f51ad7bde3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809cd4e8_1_17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c8809cd4e8_1_17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8809cd4e8_1_1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8809cd4e8_1_18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809cd4e8_1_21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c8809cd4e8_1_21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809cd4e8_1_19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c8809cd4e8_1_19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809cd4e8_1_20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c8809cd4e8_1_20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809cd4e8_1_21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c8809cd4e8_1_21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809cd4e8_1_16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c8809cd4e8_1_16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60" y="744480"/>
            <a:ext cx="8519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675" y="4153550"/>
            <a:ext cx="1619325" cy="778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hyperlink" Target="https://www.jmlr.org/papers/volume3/blei03a/blei03a.pdf" TargetMode="External"/><Relationship Id="rId5" Type="http://schemas.openxmlformats.org/officeDocument/2006/relationships/hyperlink" Target="https://www.jmlr.org/papers/volume3/blei03a/blei03a.pdf" TargetMode="External"/><Relationship Id="rId6" Type="http://schemas.openxmlformats.org/officeDocument/2006/relationships/hyperlink" Target="https://www.jmlr.org/papers/volume3/blei03a/blei03a.pdf" TargetMode="External"/><Relationship Id="rId7" Type="http://schemas.openxmlformats.org/officeDocument/2006/relationships/hyperlink" Target="https://www.jmlr.org/papers/volume3/blei03a/blei03a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pl" sz="1800">
                <a:solidFill>
                  <a:srgbClr val="434343"/>
                </a:solidFill>
              </a:rPr>
              <a:t>Normalizacja danych tekstowych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288000" y="1219125"/>
            <a:ext cx="6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l">
                <a:solidFill>
                  <a:schemeClr val="dk1"/>
                </a:solidFill>
              </a:rPr>
              <a:t>https://github.com/NLPbox/stanford-corenlp-docker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0" y="1773700"/>
            <a:ext cx="5026826" cy="20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Modelowanie tematyczne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0" y="1109450"/>
            <a:ext cx="5669651" cy="3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830175" y="3965025"/>
            <a:ext cx="63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https://medium.com/@m.nath/topic-modeling-algorithms-b7f97cec6005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Modelowanie tematyczne - algorytmy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370825" y="1378950"/>
            <a:ext cx="530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LDA Latent Dirichlet Allocation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NMF Non-negative Matrix Factorization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BERTopic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4876450" y="1093350"/>
            <a:ext cx="406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"LDA assumes that each document is a mix of underlying set of multiple topics, and each topic is modeled as an infinite mixture over an underlying set of topic distribution."</a:t>
            </a:r>
            <a:endParaRPr i="1"/>
          </a:p>
        </p:txBody>
      </p:sp>
      <p:sp>
        <p:nvSpPr>
          <p:cNvPr id="133" name="Google Shape;133;p26"/>
          <p:cNvSpPr txBox="1"/>
          <p:nvPr/>
        </p:nvSpPr>
        <p:spPr>
          <a:xfrm>
            <a:off x="4876450" y="2252450"/>
            <a:ext cx="40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"</a:t>
            </a:r>
            <a:r>
              <a:rPr i="1" lang="pl"/>
              <a:t>NMF assumes that each document is a linear combination of the topics and each topic is a linear combination of the terms</a:t>
            </a:r>
            <a:r>
              <a:rPr i="1" lang="pl" sz="1100">
                <a:solidFill>
                  <a:schemeClr val="dk1"/>
                </a:solidFill>
              </a:rPr>
              <a:t>."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589875" y="3349675"/>
            <a:ext cx="733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“BERTopic is a topic model that extracts coherent topic representation through the development of a class-based variation of TF-IDF. BERTopic generates document embedding with pre-trained transformer-based language models, clusters these embeddings, and finally, generates topic representations with the class-based TF-IDF procedure.”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Modelowanie tematyczne - algorytmy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" y="786800"/>
            <a:ext cx="5522750" cy="40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3975950" y="3311950"/>
            <a:ext cx="525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/>
              <a:t>Calculating the probability of a corpus, courtsey:</a:t>
            </a:r>
            <a:r>
              <a:rPr lang="pl" sz="1100">
                <a:uFill>
                  <a:noFill/>
                </a:uFill>
                <a:hlinkClick r:id="rId4"/>
              </a:rPr>
              <a:t>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LDA paper by Blei </a:t>
            </a:r>
            <a:r>
              <a:rPr i="1" lang="pl" sz="1100" u="sng">
                <a:solidFill>
                  <a:schemeClr val="hlink"/>
                </a:solidFill>
                <a:hlinkClick r:id="rId6"/>
              </a:rPr>
              <a:t>et. al.</a:t>
            </a:r>
            <a:r>
              <a:rPr lang="pl" sz="1100" u="sng">
                <a:solidFill>
                  <a:schemeClr val="hlink"/>
                </a:solidFill>
                <a:hlinkClick r:id="rId7"/>
              </a:rPr>
              <a:t> 2003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Analiza sentymentu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952050" y="1439700"/>
            <a:ext cx="756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Roboto"/>
                <a:ea typeface="Roboto"/>
                <a:cs typeface="Roboto"/>
                <a:sym typeface="Roboto"/>
              </a:rPr>
              <a:t>Analiza sentymentu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 to proces analizowania tekstu w celu ustalenia, czy ton emocjonalny przekazu jest </a:t>
            </a:r>
            <a:r>
              <a:rPr b="1" lang="pl">
                <a:latin typeface="Roboto"/>
                <a:ea typeface="Roboto"/>
                <a:cs typeface="Roboto"/>
                <a:sym typeface="Roboto"/>
              </a:rPr>
              <a:t>pozytywny, negatywny czy neutralny</a:t>
            </a:r>
            <a:r>
              <a:rPr lang="pl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Narzędzia do analizy nastrojów mogą skanować ten tekst, aby automatycznie określić stosunek autora do tematu. Wnioski z analizy nastrojów mogą być wykorzystane do poprawy obsługi klienta i zwiększenia reputacji marki.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Analiza sentymentu - stopnie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510850" y="1654500"/>
            <a:ext cx="300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Very positive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Positive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Neutral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Negative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Very negative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3738600" y="19506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Very Positive = 5 stars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Very Negative = 1 star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Analiza sentymentu - wystąpienia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510850" y="16545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Cały dokument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Zdanie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/>
              <a:t>Część zdania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Analiza sentymentu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2089900" y="2264050"/>
            <a:ext cx="4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Gdzie może się przydać analiza sentymentu?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Analiza sentymentu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1550025" y="1103025"/>
            <a:ext cx="57813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pip install -q transformers</a:t>
            </a:r>
            <a:br>
              <a:rPr lang="pl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from transformers import pipeline</a:t>
            </a:r>
            <a:br>
              <a:rPr lang="pl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sentiment_pipeline = pipeline(“sentiment-analysis”)</a:t>
            </a:r>
            <a:br>
              <a:rPr lang="pl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data = [“I love you”, “I hate you”]</a:t>
            </a:r>
            <a:br>
              <a:rPr lang="pl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sentiment_pipeline(data)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Example of python code for sentiment analysis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This is the output;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[{‘label’: ‘POSITIVE’, ‘score’: 0.9998},</a:t>
            </a:r>
            <a:br>
              <a:rPr lang="pl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l">
                <a:latin typeface="Source Code Pro"/>
                <a:ea typeface="Source Code Pro"/>
                <a:cs typeface="Source Code Pro"/>
                <a:sym typeface="Source Code Pro"/>
              </a:rPr>
              <a:t> {‘label’: ‘NEGATIVE’, ‘score’: 0.9991}]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Proces analizy sentymentu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288000" y="1178500"/>
            <a:ext cx="578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Zgromadź dane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Wyczyść  dane - normalizacja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Kodowanie tekstu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Wybór modelu klasyfikacji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Klasyfikacja sentymentu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A</a:t>
            </a:r>
            <a:r>
              <a:rPr b="1" lang="pl" sz="1600">
                <a:solidFill>
                  <a:schemeClr val="lt1"/>
                </a:solidFill>
              </a:rPr>
              <a:t>naliza sentymentu - wyzwania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288000" y="1178500"/>
            <a:ext cx="6497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Problemy ze zrozumieniem, brak kontekstu, slang, ironia, cynizm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Niezrozumiały język, neologizmy, emoji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Słowa wskazujące na przeciwny sentyment w tym samym tekście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Brak zrozumienia kontekstu przez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Brak wystarczającej ilości danych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l">
                <a:latin typeface="Roboto"/>
                <a:ea typeface="Roboto"/>
                <a:cs typeface="Roboto"/>
                <a:sym typeface="Roboto"/>
              </a:rPr>
              <a:t>Fake reviews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838361" cy="285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