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Source Code Pr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SourceCodePr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395dbed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395dbed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1f55f8f5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1f55f8f5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1f55f8f5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1f55f8f5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1f55f8f5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1f55f8f5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395dbe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395dbe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395dbed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395dbed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395dbe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395dbe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395dbed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395dbed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support.aws.amazon.com/#/contacts/aws-training" TargetMode="Externa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60767" y="-35939"/>
            <a:ext cx="9271322" cy="5218637"/>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448323" y="4567379"/>
            <a:ext cx="1329492" cy="336805"/>
          </a:xfrm>
          <a:prstGeom prst="rect">
            <a:avLst/>
          </a:prstGeom>
          <a:noFill/>
          <a:ln>
            <a:noFill/>
          </a:ln>
        </p:spPr>
      </p:pic>
      <p:sp>
        <p:nvSpPr>
          <p:cNvPr id="53" name="Google Shape;53;p13"/>
          <p:cNvSpPr txBox="1"/>
          <p:nvPr>
            <p:ph idx="1" type="body"/>
          </p:nvPr>
        </p:nvSpPr>
        <p:spPr>
          <a:xfrm>
            <a:off x="314325" y="1915767"/>
            <a:ext cx="6044700" cy="366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500"/>
              <a:buNone/>
              <a:defRPr b="0" sz="1500">
                <a:solidFill>
                  <a:schemeClr val="lt1"/>
                </a:solidFill>
                <a:latin typeface="Arial"/>
                <a:ea typeface="Arial"/>
                <a:cs typeface="Arial"/>
                <a:sym typeface="Arial"/>
              </a:defRPr>
            </a:lvl1pPr>
            <a:lvl2pPr indent="-342900" lvl="1" marL="914400" rtl="0" algn="l">
              <a:lnSpc>
                <a:spcPct val="90000"/>
              </a:lnSpc>
              <a:spcBef>
                <a:spcPts val="1200"/>
              </a:spcBef>
              <a:spcAft>
                <a:spcPts val="0"/>
              </a:spcAft>
              <a:buClr>
                <a:schemeClr val="lt1"/>
              </a:buClr>
              <a:buSzPts val="1800"/>
              <a:buChar char="○"/>
              <a:defRPr>
                <a:solidFill>
                  <a:schemeClr val="lt1"/>
                </a:solidFill>
              </a:defRPr>
            </a:lvl2pPr>
            <a:lvl3pPr indent="-323850" lvl="2" marL="1371600" rtl="0" algn="l">
              <a:lnSpc>
                <a:spcPct val="90000"/>
              </a:lnSpc>
              <a:spcBef>
                <a:spcPts val="1200"/>
              </a:spcBef>
              <a:spcAft>
                <a:spcPts val="0"/>
              </a:spcAft>
              <a:buClr>
                <a:schemeClr val="lt1"/>
              </a:buClr>
              <a:buSzPts val="1500"/>
              <a:buChar char="■"/>
              <a:defRPr>
                <a:solidFill>
                  <a:schemeClr val="lt1"/>
                </a:solidFill>
              </a:defRPr>
            </a:lvl3pPr>
            <a:lvl4pPr indent="-317500" lvl="3" marL="1828800" rtl="0" algn="l">
              <a:lnSpc>
                <a:spcPct val="90000"/>
              </a:lnSpc>
              <a:spcBef>
                <a:spcPts val="1200"/>
              </a:spcBef>
              <a:spcAft>
                <a:spcPts val="0"/>
              </a:spcAft>
              <a:buClr>
                <a:schemeClr val="lt1"/>
              </a:buClr>
              <a:buSzPts val="1400"/>
              <a:buChar char="●"/>
              <a:defRPr>
                <a:solidFill>
                  <a:schemeClr val="lt1"/>
                </a:solidFill>
              </a:defRPr>
            </a:lvl4pPr>
            <a:lvl5pPr indent="-317500" lvl="4" marL="2286000" rtl="0" algn="l">
              <a:lnSpc>
                <a:spcPct val="90000"/>
              </a:lnSpc>
              <a:spcBef>
                <a:spcPts val="1200"/>
              </a:spcBef>
              <a:spcAft>
                <a:spcPts val="0"/>
              </a:spcAft>
              <a:buClr>
                <a:schemeClr val="lt1"/>
              </a:buClr>
              <a:buSzPts val="1400"/>
              <a:buChar char="○"/>
              <a:defRPr>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chemeClr val="lt1"/>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58" name="Google Shape;58;p14"/>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9" name="Google Shape;59;p14"/>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60" name="Google Shape;60;p14"/>
          <p:cNvSpPr txBox="1"/>
          <p:nvPr>
            <p:ph idx="1" type="body"/>
          </p:nvPr>
        </p:nvSpPr>
        <p:spPr>
          <a:xfrm>
            <a:off x="314325" y="1146131"/>
            <a:ext cx="41286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1" name="Google Shape;61;p14"/>
          <p:cNvSpPr txBox="1"/>
          <p:nvPr>
            <p:ph idx="2" type="body"/>
          </p:nvPr>
        </p:nvSpPr>
        <p:spPr>
          <a:xfrm>
            <a:off x="4684734" y="1143171"/>
            <a:ext cx="41286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4"/>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4"/>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obj">
  <p:cSld name="OBJECT">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66" name="Google Shape;66;p15"/>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7" name="Google Shape;67;p15"/>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68" name="Google Shape;68;p15"/>
          <p:cNvSpPr txBox="1"/>
          <p:nvPr>
            <p:ph idx="1" type="body"/>
          </p:nvPr>
        </p:nvSpPr>
        <p:spPr>
          <a:xfrm>
            <a:off x="314325" y="1146131"/>
            <a:ext cx="85155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5"/>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5"/>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 name="Google Shape;73;p16"/>
          <p:cNvSpPr txBox="1"/>
          <p:nvPr>
            <p:ph idx="1" type="body"/>
          </p:nvPr>
        </p:nvSpPr>
        <p:spPr>
          <a:xfrm>
            <a:off x="314325" y="1915767"/>
            <a:ext cx="6044700" cy="366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6C2B4"/>
              </a:buClr>
              <a:buSzPts val="1500"/>
              <a:buNone/>
              <a:defRPr b="0" sz="1500">
                <a:solidFill>
                  <a:srgbClr val="36C2B4"/>
                </a:solidFill>
                <a:latin typeface="Arial"/>
                <a:ea typeface="Arial"/>
                <a:cs typeface="Arial"/>
                <a:sym typeface="Arial"/>
              </a:defRPr>
            </a:lvl1pPr>
            <a:lvl2pPr indent="-342900" lvl="1" marL="914400" rtl="0" algn="l">
              <a:lnSpc>
                <a:spcPct val="90000"/>
              </a:lnSpc>
              <a:spcBef>
                <a:spcPts val="1200"/>
              </a:spcBef>
              <a:spcAft>
                <a:spcPts val="0"/>
              </a:spcAft>
              <a:buClr>
                <a:schemeClr val="lt1"/>
              </a:buClr>
              <a:buSzPts val="1800"/>
              <a:buChar char="○"/>
              <a:defRPr>
                <a:solidFill>
                  <a:schemeClr val="lt1"/>
                </a:solidFill>
              </a:defRPr>
            </a:lvl2pPr>
            <a:lvl3pPr indent="-323850" lvl="2" marL="1371600" rtl="0" algn="l">
              <a:lnSpc>
                <a:spcPct val="90000"/>
              </a:lnSpc>
              <a:spcBef>
                <a:spcPts val="1200"/>
              </a:spcBef>
              <a:spcAft>
                <a:spcPts val="0"/>
              </a:spcAft>
              <a:buClr>
                <a:schemeClr val="lt1"/>
              </a:buClr>
              <a:buSzPts val="1500"/>
              <a:buChar char="■"/>
              <a:defRPr>
                <a:solidFill>
                  <a:schemeClr val="lt1"/>
                </a:solidFill>
              </a:defRPr>
            </a:lvl3pPr>
            <a:lvl4pPr indent="-317500" lvl="3" marL="1828800" rtl="0" algn="l">
              <a:lnSpc>
                <a:spcPct val="90000"/>
              </a:lnSpc>
              <a:spcBef>
                <a:spcPts val="1200"/>
              </a:spcBef>
              <a:spcAft>
                <a:spcPts val="0"/>
              </a:spcAft>
              <a:buClr>
                <a:schemeClr val="lt1"/>
              </a:buClr>
              <a:buSzPts val="1400"/>
              <a:buChar char="●"/>
              <a:defRPr>
                <a:solidFill>
                  <a:schemeClr val="lt1"/>
                </a:solidFill>
              </a:defRPr>
            </a:lvl4pPr>
            <a:lvl5pPr indent="-317500" lvl="4" marL="2286000" rtl="0" algn="l">
              <a:lnSpc>
                <a:spcPct val="90000"/>
              </a:lnSpc>
              <a:spcBef>
                <a:spcPts val="1200"/>
              </a:spcBef>
              <a:spcAft>
                <a:spcPts val="0"/>
              </a:spcAft>
              <a:buClr>
                <a:schemeClr val="lt1"/>
              </a:buClr>
              <a:buSzPts val="1400"/>
              <a:buChar char="○"/>
              <a:defRPr>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4" name="Google Shape;74;p16"/>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chemeClr val="lt1"/>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pic>
        <p:nvPicPr>
          <p:cNvPr id="76" name="Google Shape;76;p16"/>
          <p:cNvPicPr preferRelativeResize="0"/>
          <p:nvPr/>
        </p:nvPicPr>
        <p:blipFill rotWithShape="1">
          <a:blip r:embed="rId2">
            <a:alphaModFix/>
          </a:blip>
          <a:srcRect b="0" l="0" r="0" t="0"/>
          <a:stretch/>
        </p:blipFill>
        <p:spPr>
          <a:xfrm>
            <a:off x="7448323" y="4567379"/>
            <a:ext cx="1329492" cy="33680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79" name="Google Shape;79;p17"/>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0" name="Google Shape;80;p17"/>
          <p:cNvPicPr preferRelativeResize="0"/>
          <p:nvPr/>
        </p:nvPicPr>
        <p:blipFill rotWithShape="1">
          <a:blip r:embed="rId3">
            <a:alphaModFix/>
          </a:blip>
          <a:srcRect b="0" l="0" r="0" t="0"/>
          <a:stretch/>
        </p:blipFill>
        <p:spPr>
          <a:xfrm>
            <a:off x="7431898" y="273845"/>
            <a:ext cx="1329492" cy="336805"/>
          </a:xfrm>
          <a:prstGeom prst="rect">
            <a:avLst/>
          </a:prstGeom>
          <a:noFill/>
          <a:ln>
            <a:noFill/>
          </a:ln>
        </p:spPr>
      </p:pic>
      <p:sp>
        <p:nvSpPr>
          <p:cNvPr id="81" name="Google Shape;81;p17"/>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7"/>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Side by Side">
    <p:spTree>
      <p:nvGrpSpPr>
        <p:cNvPr id="83" name="Shape 83"/>
        <p:cNvGrpSpPr/>
        <p:nvPr/>
      </p:nvGrpSpPr>
      <p:grpSpPr>
        <a:xfrm>
          <a:off x="0" y="0"/>
          <a:ext cx="0" cy="0"/>
          <a:chOff x="0" y="0"/>
          <a:chExt cx="0" cy="0"/>
        </a:xfrm>
      </p:grpSpPr>
      <p:pic>
        <p:nvPicPr>
          <p:cNvPr id="84" name="Google Shape;84;p18"/>
          <p:cNvPicPr preferRelativeResize="0"/>
          <p:nvPr/>
        </p:nvPicPr>
        <p:blipFill rotWithShape="1">
          <a:blip r:embed="rId2">
            <a:alphaModFix/>
          </a:blip>
          <a:srcRect b="0" l="0" r="0" t="0"/>
          <a:stretch/>
        </p:blipFill>
        <p:spPr>
          <a:xfrm>
            <a:off x="7431900" y="273845"/>
            <a:ext cx="1329489" cy="336804"/>
          </a:xfrm>
          <a:prstGeom prst="rect">
            <a:avLst/>
          </a:prstGeom>
          <a:noFill/>
          <a:ln>
            <a:noFill/>
          </a:ln>
        </p:spPr>
      </p:pic>
      <p:sp>
        <p:nvSpPr>
          <p:cNvPr id="85" name="Google Shape;85;p18"/>
          <p:cNvSpPr/>
          <p:nvPr/>
        </p:nvSpPr>
        <p:spPr>
          <a:xfrm>
            <a:off x="-1" y="0"/>
            <a:ext cx="3844500" cy="51564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86" name="Google Shape;86;p18"/>
          <p:cNvPicPr preferRelativeResize="0"/>
          <p:nvPr/>
        </p:nvPicPr>
        <p:blipFill rotWithShape="1">
          <a:blip r:embed="rId3">
            <a:alphaModFix/>
          </a:blip>
          <a:srcRect b="0" l="0" r="0" t="0"/>
          <a:stretch/>
        </p:blipFill>
        <p:spPr>
          <a:xfrm>
            <a:off x="441534" y="2369520"/>
            <a:ext cx="3402787" cy="2787101"/>
          </a:xfrm>
          <a:prstGeom prst="rect">
            <a:avLst/>
          </a:prstGeom>
          <a:noFill/>
          <a:ln>
            <a:noFill/>
          </a:ln>
        </p:spPr>
      </p:pic>
      <p:sp>
        <p:nvSpPr>
          <p:cNvPr id="87" name="Google Shape;87;p18"/>
          <p:cNvSpPr txBox="1"/>
          <p:nvPr>
            <p:ph type="title"/>
          </p:nvPr>
        </p:nvSpPr>
        <p:spPr>
          <a:xfrm>
            <a:off x="314325" y="883782"/>
            <a:ext cx="32016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8"/>
          <p:cNvSpPr txBox="1"/>
          <p:nvPr>
            <p:ph idx="1" type="body"/>
          </p:nvPr>
        </p:nvSpPr>
        <p:spPr>
          <a:xfrm>
            <a:off x="4285855" y="883782"/>
            <a:ext cx="4325700" cy="36111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9" name="Google Shape;89;p18"/>
          <p:cNvSpPr txBox="1"/>
          <p:nvPr>
            <p:ph idx="12" type="sldNum"/>
          </p:nvPr>
        </p:nvSpPr>
        <p:spPr>
          <a:xfrm>
            <a:off x="317743"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b="0" i="0" sz="700">
                <a:solidFill>
                  <a:schemeClr val="lt1"/>
                </a:solidFill>
                <a:latin typeface="Arial"/>
                <a:ea typeface="Arial"/>
                <a:cs typeface="Arial"/>
                <a:sym typeface="Arial"/>
              </a:defRPr>
            </a:lvl1pPr>
            <a:lvl2pPr indent="0" lvl="1" marL="0" rtl="0" algn="l">
              <a:spcBef>
                <a:spcPts val="0"/>
              </a:spcBef>
              <a:buNone/>
              <a:defRPr b="0" i="0" sz="700">
                <a:solidFill>
                  <a:schemeClr val="lt1"/>
                </a:solidFill>
                <a:latin typeface="Arial"/>
                <a:ea typeface="Arial"/>
                <a:cs typeface="Arial"/>
                <a:sym typeface="Arial"/>
              </a:defRPr>
            </a:lvl2pPr>
            <a:lvl3pPr indent="0" lvl="2" marL="0" rtl="0" algn="l">
              <a:spcBef>
                <a:spcPts val="0"/>
              </a:spcBef>
              <a:buNone/>
              <a:defRPr b="0" i="0" sz="700">
                <a:solidFill>
                  <a:schemeClr val="lt1"/>
                </a:solidFill>
                <a:latin typeface="Arial"/>
                <a:ea typeface="Arial"/>
                <a:cs typeface="Arial"/>
                <a:sym typeface="Arial"/>
              </a:defRPr>
            </a:lvl3pPr>
            <a:lvl4pPr indent="0" lvl="3" marL="0" rtl="0" algn="l">
              <a:spcBef>
                <a:spcPts val="0"/>
              </a:spcBef>
              <a:buNone/>
              <a:defRPr b="0" i="0" sz="700">
                <a:solidFill>
                  <a:schemeClr val="lt1"/>
                </a:solidFill>
                <a:latin typeface="Arial"/>
                <a:ea typeface="Arial"/>
                <a:cs typeface="Arial"/>
                <a:sym typeface="Arial"/>
              </a:defRPr>
            </a:lvl4pPr>
            <a:lvl5pPr indent="0" lvl="4" marL="0" rtl="0" algn="l">
              <a:spcBef>
                <a:spcPts val="0"/>
              </a:spcBef>
              <a:buNone/>
              <a:defRPr b="0" i="0" sz="700">
                <a:solidFill>
                  <a:schemeClr val="lt1"/>
                </a:solidFill>
                <a:latin typeface="Arial"/>
                <a:ea typeface="Arial"/>
                <a:cs typeface="Arial"/>
                <a:sym typeface="Arial"/>
              </a:defRPr>
            </a:lvl5pPr>
            <a:lvl6pPr indent="0" lvl="5" marL="0" rtl="0" algn="l">
              <a:spcBef>
                <a:spcPts val="0"/>
              </a:spcBef>
              <a:buNone/>
              <a:defRPr b="0" i="0" sz="700">
                <a:solidFill>
                  <a:schemeClr val="lt1"/>
                </a:solidFill>
                <a:latin typeface="Arial"/>
                <a:ea typeface="Arial"/>
                <a:cs typeface="Arial"/>
                <a:sym typeface="Arial"/>
              </a:defRPr>
            </a:lvl6pPr>
            <a:lvl7pPr indent="0" lvl="6" marL="0" rtl="0" algn="l">
              <a:spcBef>
                <a:spcPts val="0"/>
              </a:spcBef>
              <a:buNone/>
              <a:defRPr b="0" i="0" sz="700">
                <a:solidFill>
                  <a:schemeClr val="lt1"/>
                </a:solidFill>
                <a:latin typeface="Arial"/>
                <a:ea typeface="Arial"/>
                <a:cs typeface="Arial"/>
                <a:sym typeface="Arial"/>
              </a:defRPr>
            </a:lvl7pPr>
            <a:lvl8pPr indent="0" lvl="7" marL="0" rtl="0" algn="l">
              <a:spcBef>
                <a:spcPts val="0"/>
              </a:spcBef>
              <a:buNone/>
              <a:defRPr b="0" i="0" sz="700">
                <a:solidFill>
                  <a:schemeClr val="lt1"/>
                </a:solidFill>
                <a:latin typeface="Arial"/>
                <a:ea typeface="Arial"/>
                <a:cs typeface="Arial"/>
                <a:sym typeface="Arial"/>
              </a:defRPr>
            </a:lvl8pPr>
            <a:lvl9pPr indent="0" lvl="8" marL="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l"/>
              <a:t>‹#›</a:t>
            </a:fld>
            <a:endParaRPr/>
          </a:p>
        </p:txBody>
      </p:sp>
      <p:sp>
        <p:nvSpPr>
          <p:cNvPr id="90" name="Google Shape;90;p18"/>
          <p:cNvSpPr txBox="1"/>
          <p:nvPr>
            <p:ph idx="11" type="ftr"/>
          </p:nvPr>
        </p:nvSpPr>
        <p:spPr>
          <a:xfrm>
            <a:off x="5998296" y="4767263"/>
            <a:ext cx="2831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91" name="Shape 91"/>
        <p:cNvGrpSpPr/>
        <p:nvPr/>
      </p:nvGrpSpPr>
      <p:grpSpPr>
        <a:xfrm>
          <a:off x="0" y="0"/>
          <a:ext cx="0" cy="0"/>
          <a:chOff x="0" y="0"/>
          <a:chExt cx="0" cy="0"/>
        </a:xfrm>
      </p:grpSpPr>
      <p:pic>
        <p:nvPicPr>
          <p:cNvPr id="92" name="Google Shape;92;p19"/>
          <p:cNvPicPr preferRelativeResize="0"/>
          <p:nvPr/>
        </p:nvPicPr>
        <p:blipFill rotWithShape="1">
          <a:blip r:embed="rId2">
            <a:alphaModFix/>
          </a:blip>
          <a:srcRect b="0" l="0" r="0" t="0"/>
          <a:stretch/>
        </p:blipFill>
        <p:spPr>
          <a:xfrm>
            <a:off x="-60767" y="-35939"/>
            <a:ext cx="9271322" cy="5218637"/>
          </a:xfrm>
          <a:prstGeom prst="rect">
            <a:avLst/>
          </a:prstGeom>
          <a:noFill/>
          <a:ln>
            <a:noFill/>
          </a:ln>
        </p:spPr>
      </p:pic>
      <p:sp>
        <p:nvSpPr>
          <p:cNvPr id="93" name="Google Shape;93;p19"/>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9"/>
          <p:cNvSpPr txBox="1"/>
          <p:nvPr/>
        </p:nvSpPr>
        <p:spPr>
          <a:xfrm>
            <a:off x="317976" y="4567379"/>
            <a:ext cx="66915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pl" sz="700">
                <a:solidFill>
                  <a:schemeClr val="lt1"/>
                </a:solidFill>
                <a:latin typeface="Arial"/>
                <a:ea typeface="Arial"/>
                <a:cs typeface="Arial"/>
                <a:sym typeface="Arial"/>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pl" sz="700" u="sng">
                <a:solidFill>
                  <a:schemeClr val="lt1"/>
                </a:solidFill>
                <a:latin typeface="Arial"/>
                <a:ea typeface="Arial"/>
                <a:cs typeface="Arial"/>
                <a:sym typeface="Arial"/>
                <a:hlinkClick r:id="rId3">
                  <a:extLst>
                    <a:ext uri="{A12FA001-AC4F-418D-AE19-62706E023703}">
                      <ahyp:hlinkClr val="tx"/>
                    </a:ext>
                  </a:extLst>
                </a:hlinkClick>
              </a:rPr>
              <a:t>https://support.aws.amazon.com/#/contacts/aws-training</a:t>
            </a:r>
            <a:r>
              <a:rPr lang="pl" sz="700">
                <a:solidFill>
                  <a:schemeClr val="lt1"/>
                </a:solidFill>
                <a:latin typeface="Arial"/>
                <a:ea typeface="Arial"/>
                <a:cs typeface="Arial"/>
                <a:sym typeface="Arial"/>
              </a:rPr>
              <a:t>. All trademarks are the property of their owners.</a:t>
            </a:r>
            <a:endParaRPr sz="1100"/>
          </a:p>
          <a:p>
            <a:pPr indent="0" lvl="0" marL="0" marR="0" rtl="0" algn="just">
              <a:spcBef>
                <a:spcPts val="0"/>
              </a:spcBef>
              <a:spcAft>
                <a:spcPts val="0"/>
              </a:spcAft>
              <a:buNone/>
            </a:pPr>
            <a:r>
              <a:t/>
            </a:r>
            <a:endParaRPr sz="700">
              <a:solidFill>
                <a:schemeClr val="lt1"/>
              </a:solidFill>
              <a:latin typeface="Arial"/>
              <a:ea typeface="Arial"/>
              <a:cs typeface="Arial"/>
              <a:sym typeface="Arial"/>
            </a:endParaRPr>
          </a:p>
        </p:txBody>
      </p:sp>
      <p:pic>
        <p:nvPicPr>
          <p:cNvPr id="95" name="Google Shape;95;p19"/>
          <p:cNvPicPr preferRelativeResize="0"/>
          <p:nvPr/>
        </p:nvPicPr>
        <p:blipFill rotWithShape="1">
          <a:blip r:embed="rId4">
            <a:alphaModFix/>
          </a:blip>
          <a:srcRect b="0" l="0" r="0" t="0"/>
          <a:stretch/>
        </p:blipFill>
        <p:spPr>
          <a:xfrm>
            <a:off x="7448323" y="4567379"/>
            <a:ext cx="1329492" cy="336805"/>
          </a:xfrm>
          <a:prstGeom prst="rect">
            <a:avLst/>
          </a:prstGeom>
          <a:noFill/>
          <a:ln>
            <a:noFill/>
          </a:ln>
        </p:spPr>
      </p:pic>
    </p:spTree>
  </p:cSld>
  <p:clrMapOvr>
    <a:masterClrMapping/>
  </p:clrMapOvr>
  <p:extLst>
    <p:ext uri="{DCECCB84-F9BA-43D5-87BE-67443E8EF086}">
      <p15:sldGuideLst>
        <p15:guide id="1" orient="horz" pos="16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98" name="Google Shape;98;p20"/>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99" name="Google Shape;99;p20"/>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100" name="Google Shape;100;p20"/>
          <p:cNvSpPr txBox="1"/>
          <p:nvPr>
            <p:ph idx="1" type="body"/>
          </p:nvPr>
        </p:nvSpPr>
        <p:spPr>
          <a:xfrm>
            <a:off x="314325" y="1143000"/>
            <a:ext cx="8501700" cy="388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400"/>
              <a:buNone/>
              <a:defRPr b="0" sz="2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1" name="Google Shape;101;p20"/>
          <p:cNvSpPr txBox="1"/>
          <p:nvPr>
            <p:ph idx="2" type="body"/>
          </p:nvPr>
        </p:nvSpPr>
        <p:spPr>
          <a:xfrm>
            <a:off x="314324" y="1531449"/>
            <a:ext cx="8501700" cy="3098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2" name="Google Shape;102;p20"/>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3" name="Google Shape;103;p20"/>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 name="Google Shape;11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8" name="Google Shape;11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2" name="Google Shape;122;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3" name="Google Shape;12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9" name="Google Shape;129;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0" name="Google Shape;13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3" name="Google Shape;13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7" name="Google Shape;1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9" name="Google Shape;13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2" name="Google Shape;14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p3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5" name="Google Shape;145;p3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6" name="Google Shape;14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3.xml"/><Relationship Id="rId12" Type="http://schemas.openxmlformats.org/officeDocument/2006/relationships/slideLayout" Target="../slideLayouts/slideLayout30.xml"/><Relationship Id="rId1" Type="http://schemas.openxmlformats.org/officeDocument/2006/relationships/image" Target="../media/image14.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6" name="Google Shape;10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07" name="Google Shape;10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3"/>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154" name="Google Shape;154;p33"/>
          <p:cNvSpPr txBox="1"/>
          <p:nvPr/>
        </p:nvSpPr>
        <p:spPr>
          <a:xfrm>
            <a:off x="457050" y="2788375"/>
            <a:ext cx="787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t>Cztery osoby muszą przejść przez most. Jest noc i jest dość ciemno. Jest tylko jedna latarka; niebezpieczne jest przechodzenie przez most bez niego. Most może utrzymać jednocześnie tylko dwie osoby. Każdej osobie przejście przez most zajmie inną ilość czasu: 1 minuta, 2 minuty, 7 minut i 10 minut. Jaki jest możliwie najkrótszy czas, w którym wszystkie cztery osoby przejdą przez most?</a:t>
            </a:r>
            <a:endParaRPr sz="1200"/>
          </a:p>
        </p:txBody>
      </p:sp>
      <p:pic>
        <p:nvPicPr>
          <p:cNvPr id="155" name="Google Shape;155;p33"/>
          <p:cNvPicPr preferRelativeResize="0"/>
          <p:nvPr/>
        </p:nvPicPr>
        <p:blipFill>
          <a:blip r:embed="rId4">
            <a:alphaModFix/>
          </a:blip>
          <a:stretch>
            <a:fillRect/>
          </a:stretch>
        </p:blipFill>
        <p:spPr>
          <a:xfrm>
            <a:off x="2182763" y="570748"/>
            <a:ext cx="4426273" cy="195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161" name="Google Shape;161;p34"/>
          <p:cNvSpPr txBox="1"/>
          <p:nvPr/>
        </p:nvSpPr>
        <p:spPr>
          <a:xfrm>
            <a:off x="789275" y="1455350"/>
            <a:ext cx="6918900" cy="10167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i="1" lang="pl" sz="1250">
                <a:solidFill>
                  <a:srgbClr val="10152E"/>
                </a:solidFill>
                <a:highlight>
                  <a:schemeClr val="lt1"/>
                </a:highlight>
                <a:latin typeface="Merriweather"/>
                <a:ea typeface="Merriweather"/>
                <a:cs typeface="Merriweather"/>
                <a:sym typeface="Merriweather"/>
              </a:rPr>
              <a:t>Z szesnastu zapałek ułożono pięć identycznych kwadratów. Przekładając dokładnie 2 zapałki, zmniejsz liczbę kwadratów do czterech. Trzeba wykorzystać wszystkie zapałki, a każda powinna stanowić część jednego z kwadratów. Wszystkie kwadraty muszą być tej samej wielkości.</a:t>
            </a:r>
            <a:endParaRPr i="1" sz="1250">
              <a:solidFill>
                <a:srgbClr val="10152E"/>
              </a:solidFill>
              <a:highlight>
                <a:schemeClr val="lt1"/>
              </a:highlight>
              <a:latin typeface="Merriweather"/>
              <a:ea typeface="Merriweather"/>
              <a:cs typeface="Merriweather"/>
              <a:sym typeface="Merriweather"/>
            </a:endParaRPr>
          </a:p>
        </p:txBody>
      </p:sp>
      <p:cxnSp>
        <p:nvCxnSpPr>
          <p:cNvPr id="162" name="Google Shape;162;p34"/>
          <p:cNvCxnSpPr/>
          <p:nvPr/>
        </p:nvCxnSpPr>
        <p:spPr>
          <a:xfrm>
            <a:off x="1321050" y="32869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34"/>
          <p:cNvCxnSpPr/>
          <p:nvPr/>
        </p:nvCxnSpPr>
        <p:spPr>
          <a:xfrm>
            <a:off x="2083050" y="32869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34"/>
          <p:cNvCxnSpPr/>
          <p:nvPr/>
        </p:nvCxnSpPr>
        <p:spPr>
          <a:xfrm>
            <a:off x="2845050" y="32869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34"/>
          <p:cNvCxnSpPr/>
          <p:nvPr/>
        </p:nvCxnSpPr>
        <p:spPr>
          <a:xfrm>
            <a:off x="3607050" y="32869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34"/>
          <p:cNvCxnSpPr/>
          <p:nvPr/>
        </p:nvCxnSpPr>
        <p:spPr>
          <a:xfrm>
            <a:off x="3607050" y="26773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34"/>
          <p:cNvCxnSpPr/>
          <p:nvPr/>
        </p:nvCxnSpPr>
        <p:spPr>
          <a:xfrm>
            <a:off x="2845050" y="26773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34"/>
          <p:cNvCxnSpPr/>
          <p:nvPr/>
        </p:nvCxnSpPr>
        <p:spPr>
          <a:xfrm>
            <a:off x="1321050" y="38965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34"/>
          <p:cNvCxnSpPr/>
          <p:nvPr/>
        </p:nvCxnSpPr>
        <p:spPr>
          <a:xfrm>
            <a:off x="2083050" y="38965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34"/>
          <p:cNvCxnSpPr/>
          <p:nvPr/>
        </p:nvCxnSpPr>
        <p:spPr>
          <a:xfrm>
            <a:off x="2845050" y="3896575"/>
            <a:ext cx="660300" cy="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34"/>
          <p:cNvCxnSpPr/>
          <p:nvPr/>
        </p:nvCxnSpPr>
        <p:spPr>
          <a:xfrm>
            <a:off x="3505350" y="33511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34"/>
          <p:cNvCxnSpPr/>
          <p:nvPr/>
        </p:nvCxnSpPr>
        <p:spPr>
          <a:xfrm>
            <a:off x="4267350" y="27415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4"/>
          <p:cNvCxnSpPr/>
          <p:nvPr/>
        </p:nvCxnSpPr>
        <p:spPr>
          <a:xfrm>
            <a:off x="3505350" y="27415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34"/>
          <p:cNvCxnSpPr/>
          <p:nvPr/>
        </p:nvCxnSpPr>
        <p:spPr>
          <a:xfrm>
            <a:off x="2819550" y="27415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34"/>
          <p:cNvCxnSpPr/>
          <p:nvPr/>
        </p:nvCxnSpPr>
        <p:spPr>
          <a:xfrm>
            <a:off x="2819550" y="33511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4"/>
          <p:cNvCxnSpPr/>
          <p:nvPr/>
        </p:nvCxnSpPr>
        <p:spPr>
          <a:xfrm>
            <a:off x="2057550" y="3351175"/>
            <a:ext cx="0" cy="4812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4"/>
          <p:cNvCxnSpPr/>
          <p:nvPr/>
        </p:nvCxnSpPr>
        <p:spPr>
          <a:xfrm>
            <a:off x="1295550" y="3351175"/>
            <a:ext cx="0" cy="48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183" name="Google Shape;183;p35"/>
          <p:cNvSpPr txBox="1"/>
          <p:nvPr/>
        </p:nvSpPr>
        <p:spPr>
          <a:xfrm>
            <a:off x="937175" y="1560400"/>
            <a:ext cx="6918900" cy="1443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i="1" lang="pl" sz="1250">
                <a:solidFill>
                  <a:srgbClr val="10152E"/>
                </a:solidFill>
                <a:highlight>
                  <a:schemeClr val="lt1"/>
                </a:highlight>
                <a:latin typeface="Merriweather"/>
                <a:ea typeface="Merriweather"/>
                <a:cs typeface="Merriweather"/>
                <a:sym typeface="Merriweather"/>
              </a:rPr>
              <a:t>Tablica A zawiera wszystkie liczby całkowite z przedziału od 0 do n z wyjątkiem jednej brakującej wartości. W tym zadaniu nie można pobrać całej liczby całkowitej z tablicy A w jednej operacji. Elementy w tablicy A są zapisywane w postaci dwójkowej, a jedyną możliwą operacją dostępu jest: "Pobierz j-ty bit elementu A[i]", która zajmuje stały czas.</a:t>
            </a:r>
            <a:br>
              <a:rPr i="1" lang="pl" sz="1250">
                <a:solidFill>
                  <a:srgbClr val="10152E"/>
                </a:solidFill>
                <a:highlight>
                  <a:schemeClr val="lt1"/>
                </a:highlight>
                <a:latin typeface="Merriweather"/>
                <a:ea typeface="Merriweather"/>
                <a:cs typeface="Merriweather"/>
                <a:sym typeface="Merriweather"/>
              </a:rPr>
            </a:br>
            <a:r>
              <a:rPr i="1" lang="pl" sz="1250">
                <a:solidFill>
                  <a:srgbClr val="10152E"/>
                </a:solidFill>
                <a:highlight>
                  <a:schemeClr val="lt1"/>
                </a:highlight>
                <a:latin typeface="Merriweather"/>
                <a:ea typeface="Merriweather"/>
                <a:cs typeface="Merriweather"/>
                <a:sym typeface="Merriweather"/>
              </a:rPr>
              <a:t>Napisz kod określający, której liczby całkowitej brakuje. </a:t>
            </a:r>
            <a:br>
              <a:rPr i="1" lang="pl" sz="1250">
                <a:solidFill>
                  <a:srgbClr val="10152E"/>
                </a:solidFill>
                <a:highlight>
                  <a:schemeClr val="lt1"/>
                </a:highlight>
                <a:latin typeface="Merriweather"/>
                <a:ea typeface="Merriweather"/>
                <a:cs typeface="Merriweather"/>
                <a:sym typeface="Merriweather"/>
              </a:rPr>
            </a:br>
            <a:r>
              <a:rPr i="1" lang="pl" sz="1250">
                <a:solidFill>
                  <a:srgbClr val="10152E"/>
                </a:solidFill>
                <a:highlight>
                  <a:schemeClr val="lt1"/>
                </a:highlight>
                <a:latin typeface="Merriweather"/>
                <a:ea typeface="Merriweather"/>
                <a:cs typeface="Merriweather"/>
                <a:sym typeface="Merriweather"/>
              </a:rPr>
              <a:t>Czy potrafisz uzyskać złożoność O(n)?</a:t>
            </a:r>
            <a:endParaRPr sz="1500">
              <a:solidFill>
                <a:srgbClr val="00880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189" name="Google Shape;189;p36"/>
          <p:cNvSpPr txBox="1"/>
          <p:nvPr/>
        </p:nvSpPr>
        <p:spPr>
          <a:xfrm>
            <a:off x="950525" y="618550"/>
            <a:ext cx="7877700" cy="2127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i="1" lang="pl" sz="1650">
                <a:solidFill>
                  <a:srgbClr val="10152E"/>
                </a:solidFill>
                <a:highlight>
                  <a:schemeClr val="lt1"/>
                </a:highlight>
                <a:latin typeface="Merriweather"/>
                <a:ea typeface="Merriweather"/>
                <a:cs typeface="Merriweather"/>
                <a:sym typeface="Merriweather"/>
              </a:rPr>
              <a:t>Grupa osób mieszka na wyspie. Przybywa do nich człowiek z dziwnym poleceniem: niebieskookie osoby muszą jak najszybciej opuścić wyspę. Co wieczór o 20:00 z wyspy odleci samolot. Każdy może zobaczyć kolor innych osób , ale nie zna swojego (nikt też nie może informować innych o kolorze ich oczu). Ponadto nie wiadomo, ile osób ma niebieskie oczy, choć z pewnością jest przynajmniej jeden taki człowiek.</a:t>
            </a:r>
            <a:br>
              <a:rPr i="1" lang="pl" sz="1650">
                <a:solidFill>
                  <a:srgbClr val="10152E"/>
                </a:solidFill>
                <a:highlight>
                  <a:schemeClr val="lt1"/>
                </a:highlight>
                <a:latin typeface="Merriweather"/>
                <a:ea typeface="Merriweather"/>
                <a:cs typeface="Merriweather"/>
                <a:sym typeface="Merriweather"/>
              </a:rPr>
            </a:br>
            <a:r>
              <a:rPr i="1" lang="pl" sz="1650">
                <a:solidFill>
                  <a:srgbClr val="10152E"/>
                </a:solidFill>
                <a:highlight>
                  <a:schemeClr val="lt1"/>
                </a:highlight>
                <a:latin typeface="Merriweather"/>
                <a:ea typeface="Merriweather"/>
                <a:cs typeface="Merriweather"/>
                <a:sym typeface="Merriweather"/>
              </a:rPr>
              <a:t>Po ilu dniach wszyscy niebieskoocy opuszczą wyspę?</a:t>
            </a:r>
            <a:endParaRPr sz="1900">
              <a:solidFill>
                <a:srgbClr val="00880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7"/>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195" name="Google Shape;195;p37"/>
          <p:cNvSpPr txBox="1"/>
          <p:nvPr/>
        </p:nvSpPr>
        <p:spPr>
          <a:xfrm>
            <a:off x="950525" y="618550"/>
            <a:ext cx="7877700" cy="30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pl">
                <a:solidFill>
                  <a:schemeClr val="dk1"/>
                </a:solidFill>
                <a:latin typeface="Roboto"/>
                <a:ea typeface="Roboto"/>
                <a:cs typeface="Roboto"/>
                <a:sym typeface="Roboto"/>
              </a:rPr>
              <a:t>Pytanie:</a:t>
            </a:r>
            <a:endParaRPr b="1">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a:solidFill>
                  <a:schemeClr val="dk1"/>
                </a:solidFill>
                <a:latin typeface="Roboto"/>
                <a:ea typeface="Roboto"/>
                <a:cs typeface="Roboto"/>
                <a:sym typeface="Roboto"/>
              </a:rPr>
              <a:t>Masz zamiar wsiąść do pociągu z Londynu do Newcastle.</a:t>
            </a:r>
            <a:br>
              <a:rPr lang="pl">
                <a:solidFill>
                  <a:schemeClr val="dk1"/>
                </a:solidFill>
                <a:latin typeface="Roboto"/>
                <a:ea typeface="Roboto"/>
                <a:cs typeface="Roboto"/>
                <a:sym typeface="Roboto"/>
              </a:rPr>
            </a:br>
            <a:r>
              <a:rPr lang="pl">
                <a:solidFill>
                  <a:schemeClr val="dk1"/>
                </a:solidFill>
                <a:latin typeface="Roboto"/>
                <a:ea typeface="Roboto"/>
                <a:cs typeface="Roboto"/>
                <a:sym typeface="Roboto"/>
              </a:rPr>
              <a:t> Chcesz wiedzieć, czy pada deszcz, więc dzwonisz do swoich trzech przyjaciół, którzy mieszkają w Newcastle.</a:t>
            </a:r>
            <a:br>
              <a:rPr lang="pl">
                <a:solidFill>
                  <a:schemeClr val="dk1"/>
                </a:solidFill>
                <a:latin typeface="Roboto"/>
                <a:ea typeface="Roboto"/>
                <a:cs typeface="Roboto"/>
                <a:sym typeface="Roboto"/>
              </a:rPr>
            </a:br>
            <a:r>
              <a:rPr lang="pl">
                <a:solidFill>
                  <a:schemeClr val="dk1"/>
                </a:solidFill>
                <a:latin typeface="Roboto"/>
                <a:ea typeface="Roboto"/>
                <a:cs typeface="Roboto"/>
                <a:sym typeface="Roboto"/>
              </a:rPr>
              <a:t> Każdy z nich ma 2/3 szans, że powie Ci prawdę i 1/3 szans, że powie Ci kłamstwo.</a:t>
            </a:r>
            <a:br>
              <a:rPr lang="pl">
                <a:solidFill>
                  <a:schemeClr val="dk1"/>
                </a:solidFill>
                <a:latin typeface="Roboto"/>
                <a:ea typeface="Roboto"/>
                <a:cs typeface="Roboto"/>
                <a:sym typeface="Roboto"/>
              </a:rPr>
            </a:b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a:solidFill>
                  <a:schemeClr val="dk1"/>
                </a:solidFill>
                <a:latin typeface="Roboto"/>
                <a:ea typeface="Roboto"/>
                <a:cs typeface="Roboto"/>
                <a:sym typeface="Roboto"/>
              </a:rPr>
              <a:t>Wszyscy trzej przyjaciele powiedzieli, że tak, w Newcastle pada deszcz.</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a:solidFill>
                  <a:schemeClr val="dk1"/>
                </a:solidFill>
                <a:latin typeface="Roboto"/>
                <a:ea typeface="Roboto"/>
                <a:cs typeface="Roboto"/>
                <a:sym typeface="Roboto"/>
              </a:rPr>
              <a:t>Jakie jest prawdopodobieństwo, że w Newcastle rzeczywiście pada deszcz?</a:t>
            </a:r>
            <a:endParaRPr>
              <a:solidFill>
                <a:schemeClr val="dk1"/>
              </a:solidFill>
              <a:latin typeface="Roboto"/>
              <a:ea typeface="Roboto"/>
              <a:cs typeface="Roboto"/>
              <a:sym typeface="Roboto"/>
            </a:endParaRPr>
          </a:p>
          <a:p>
            <a:pPr indent="0" lvl="0" marL="0" rtl="0" algn="l">
              <a:lnSpc>
                <a:spcPct val="110795"/>
              </a:lnSpc>
              <a:spcBef>
                <a:spcPts val="1200"/>
              </a:spcBef>
              <a:spcAft>
                <a:spcPts val="0"/>
              </a:spcAft>
              <a:buNone/>
            </a:pPr>
            <a:r>
              <a:t/>
            </a:r>
            <a:endParaRPr i="1" sz="1950">
              <a:solidFill>
                <a:srgbClr val="10152E"/>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8"/>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201" name="Google Shape;201;p38"/>
          <p:cNvSpPr txBox="1"/>
          <p:nvPr/>
        </p:nvSpPr>
        <p:spPr>
          <a:xfrm>
            <a:off x="604350" y="1062650"/>
            <a:ext cx="7877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pl">
                <a:solidFill>
                  <a:schemeClr val="dk1"/>
                </a:solidFill>
              </a:rPr>
              <a:t>Masz trzy błędnie oznakowane słoiki. Pierwszy słoik zawiera jabłka, drugi pomarańcze, a trzeci mieszankę jabłek i pomarańczy. Trzeba oznaczyć słoiki. Z każdego słoika możesz wybrać dowolną liczbę owoców. Jaka jest najmniejsza liczba owoców, które musisz wybrać z każdego słoika, aby je poprawnie opisać?</a:t>
            </a:r>
            <a:endParaRPr i="1" sz="2050">
              <a:solidFill>
                <a:srgbClr val="10152E"/>
              </a:solidFill>
              <a:highlight>
                <a:schemeClr val="lt1"/>
              </a:highlight>
              <a:latin typeface="Roboto"/>
              <a:ea typeface="Roboto"/>
              <a:cs typeface="Roboto"/>
              <a:sym typeface="Roboto"/>
            </a:endParaRPr>
          </a:p>
        </p:txBody>
      </p:sp>
      <p:pic>
        <p:nvPicPr>
          <p:cNvPr id="202" name="Google Shape;202;p38"/>
          <p:cNvPicPr preferRelativeResize="0"/>
          <p:nvPr/>
        </p:nvPicPr>
        <p:blipFill>
          <a:blip r:embed="rId4">
            <a:alphaModFix/>
          </a:blip>
          <a:stretch>
            <a:fillRect/>
          </a:stretch>
        </p:blipFill>
        <p:spPr>
          <a:xfrm>
            <a:off x="2395313" y="2660500"/>
            <a:ext cx="4295775" cy="1695450"/>
          </a:xfrm>
          <a:prstGeom prst="rect">
            <a:avLst/>
          </a:prstGeom>
          <a:noFill/>
          <a:ln>
            <a:noFill/>
          </a:ln>
        </p:spPr>
      </p:pic>
      <p:sp>
        <p:nvSpPr>
          <p:cNvPr id="203" name="Google Shape;203;p38"/>
          <p:cNvSpPr txBox="1"/>
          <p:nvPr/>
        </p:nvSpPr>
        <p:spPr>
          <a:xfrm>
            <a:off x="5811100" y="48102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700"/>
              <a:t>https://prepinsta.com/top-100-puzzles/3-mislabeled-jar-of-fruits/</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9"/>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209" name="Google Shape;209;p39"/>
          <p:cNvSpPr txBox="1"/>
          <p:nvPr/>
        </p:nvSpPr>
        <p:spPr>
          <a:xfrm>
            <a:off x="950525" y="618550"/>
            <a:ext cx="7877700" cy="23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pl">
                <a:solidFill>
                  <a:schemeClr val="dk1"/>
                </a:solidFill>
              </a:rPr>
              <a:t>Pytanie:</a:t>
            </a:r>
            <a:endParaRPr b="1">
              <a:solidFill>
                <a:schemeClr val="dk1"/>
              </a:solidFill>
            </a:endParaRPr>
          </a:p>
          <a:p>
            <a:pPr indent="0" lvl="0" marL="0" rtl="0" algn="l">
              <a:lnSpc>
                <a:spcPct val="115000"/>
              </a:lnSpc>
              <a:spcBef>
                <a:spcPts val="1200"/>
              </a:spcBef>
              <a:spcAft>
                <a:spcPts val="0"/>
              </a:spcAft>
              <a:buNone/>
            </a:pPr>
            <a:r>
              <a:rPr lang="pl">
                <a:solidFill>
                  <a:schemeClr val="dk1"/>
                </a:solidFill>
              </a:rPr>
              <a:t>Ślimak siedzi na dole 30-metrowej ściany.</a:t>
            </a:r>
            <a:endParaRPr>
              <a:solidFill>
                <a:schemeClr val="dk1"/>
              </a:solidFill>
            </a:endParaRPr>
          </a:p>
          <a:p>
            <a:pPr indent="0" lvl="0" marL="0" rtl="0" algn="l">
              <a:lnSpc>
                <a:spcPct val="115000"/>
              </a:lnSpc>
              <a:spcBef>
                <a:spcPts val="1200"/>
              </a:spcBef>
              <a:spcAft>
                <a:spcPts val="0"/>
              </a:spcAft>
              <a:buNone/>
            </a:pPr>
            <a:r>
              <a:rPr lang="pl">
                <a:solidFill>
                  <a:schemeClr val="dk1"/>
                </a:solidFill>
              </a:rPr>
              <a:t>Co godzinę może wspiąć się na trzy metry, ale potem staje, odpoczywa i ześlizguje się na dwa metry w dół.</a:t>
            </a:r>
            <a:endParaRPr>
              <a:solidFill>
                <a:schemeClr val="dk1"/>
              </a:solidFill>
            </a:endParaRPr>
          </a:p>
          <a:p>
            <a:pPr indent="0" lvl="0" marL="0" rtl="0" algn="l">
              <a:lnSpc>
                <a:spcPct val="115000"/>
              </a:lnSpc>
              <a:spcBef>
                <a:spcPts val="1200"/>
              </a:spcBef>
              <a:spcAft>
                <a:spcPts val="0"/>
              </a:spcAft>
              <a:buNone/>
            </a:pPr>
            <a:r>
              <a:rPr lang="pl">
                <a:solidFill>
                  <a:schemeClr val="dk1"/>
                </a:solidFill>
              </a:rPr>
              <a:t>Ile czasu zajmie ślimakowi dotarcie na szczyt?</a:t>
            </a:r>
            <a:endParaRPr b="1" sz="1500">
              <a:solidFill>
                <a:schemeClr val="dk1"/>
              </a:solidFill>
              <a:latin typeface="Roboto"/>
              <a:ea typeface="Roboto"/>
              <a:cs typeface="Roboto"/>
              <a:sym typeface="Roboto"/>
            </a:endParaRPr>
          </a:p>
          <a:p>
            <a:pPr indent="0" lvl="0" marL="0" rtl="0" algn="l">
              <a:lnSpc>
                <a:spcPct val="110795"/>
              </a:lnSpc>
              <a:spcBef>
                <a:spcPts val="1200"/>
              </a:spcBef>
              <a:spcAft>
                <a:spcPts val="0"/>
              </a:spcAft>
              <a:buNone/>
            </a:pPr>
            <a:r>
              <a:t/>
            </a:r>
            <a:endParaRPr i="1" sz="2050">
              <a:solidFill>
                <a:srgbClr val="10152E"/>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40"/>
          <p:cNvPicPr preferRelativeResize="0"/>
          <p:nvPr/>
        </p:nvPicPr>
        <p:blipFill>
          <a:blip r:embed="rId3">
            <a:alphaModFix/>
          </a:blip>
          <a:stretch>
            <a:fillRect/>
          </a:stretch>
        </p:blipFill>
        <p:spPr>
          <a:xfrm>
            <a:off x="7583150" y="3777875"/>
            <a:ext cx="1619325" cy="778375"/>
          </a:xfrm>
          <a:prstGeom prst="rect">
            <a:avLst/>
          </a:prstGeom>
          <a:noFill/>
          <a:ln>
            <a:noFill/>
          </a:ln>
        </p:spPr>
      </p:pic>
      <p:sp>
        <p:nvSpPr>
          <p:cNvPr id="215" name="Google Shape;215;p40"/>
          <p:cNvSpPr txBox="1"/>
          <p:nvPr/>
        </p:nvSpPr>
        <p:spPr>
          <a:xfrm>
            <a:off x="950525" y="618550"/>
            <a:ext cx="7877700" cy="164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pl">
                <a:solidFill>
                  <a:schemeClr val="dk1"/>
                </a:solidFill>
              </a:rPr>
              <a:t>Stoisz przed dwojgiem drzwi. Jedna droga prowadzi do nieba, druga do piekła. Jest dwóch strażników, po jednym przy każdych drzwiach. Wiesz, że jeden z nich zawsze mówi prawdę, a drugi zawsze kłamie, ale nie wiesz, kto jest uczciwy, a kto kłamcą. Możesz zadać tylko jedno pytanie jednemu z nich, aby znaleźć drogę do nieba. Jakie jest pytanie?</a:t>
            </a:r>
            <a:endParaRPr sz="1500">
              <a:solidFill>
                <a:schemeClr val="dk1"/>
              </a:solidFill>
              <a:latin typeface="Roboto"/>
              <a:ea typeface="Roboto"/>
              <a:cs typeface="Roboto"/>
              <a:sym typeface="Roboto"/>
            </a:endParaRPr>
          </a:p>
          <a:p>
            <a:pPr indent="0" lvl="0" marL="0" rtl="0" algn="l">
              <a:lnSpc>
                <a:spcPct val="110795"/>
              </a:lnSpc>
              <a:spcBef>
                <a:spcPts val="1200"/>
              </a:spcBef>
              <a:spcAft>
                <a:spcPts val="0"/>
              </a:spcAft>
              <a:buNone/>
            </a:pPr>
            <a:r>
              <a:t/>
            </a:r>
            <a:endParaRPr i="1" sz="2050">
              <a:solidFill>
                <a:srgbClr val="10152E"/>
              </a:solidFill>
              <a:highlight>
                <a:schemeClr val="lt1"/>
              </a:highlight>
              <a:latin typeface="Roboto"/>
              <a:ea typeface="Roboto"/>
              <a:cs typeface="Roboto"/>
              <a:sym typeface="Roboto"/>
            </a:endParaRPr>
          </a:p>
        </p:txBody>
      </p:sp>
      <p:pic>
        <p:nvPicPr>
          <p:cNvPr id="216" name="Google Shape;216;p40"/>
          <p:cNvPicPr preferRelativeResize="0"/>
          <p:nvPr/>
        </p:nvPicPr>
        <p:blipFill>
          <a:blip r:embed="rId4">
            <a:alphaModFix/>
          </a:blip>
          <a:stretch>
            <a:fillRect/>
          </a:stretch>
        </p:blipFill>
        <p:spPr>
          <a:xfrm>
            <a:off x="2776400" y="1981600"/>
            <a:ext cx="3861975" cy="2574650"/>
          </a:xfrm>
          <a:prstGeom prst="rect">
            <a:avLst/>
          </a:prstGeom>
          <a:noFill/>
          <a:ln>
            <a:noFill/>
          </a:ln>
        </p:spPr>
      </p:pic>
      <p:sp>
        <p:nvSpPr>
          <p:cNvPr id="217" name="Google Shape;217;p40"/>
          <p:cNvSpPr txBox="1"/>
          <p:nvPr/>
        </p:nvSpPr>
        <p:spPr>
          <a:xfrm>
            <a:off x="5927200" y="46790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700"/>
              <a:t>https://prepinsta.com/top-100-puzzles/heaven-or-hell-puzzle/</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