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70" r:id="rId2"/>
    <p:sldId id="271" r:id="rId3"/>
    <p:sldId id="260" r:id="rId4"/>
    <p:sldId id="288" r:id="rId5"/>
    <p:sldId id="302" r:id="rId6"/>
    <p:sldId id="261" r:id="rId7"/>
    <p:sldId id="262" r:id="rId8"/>
    <p:sldId id="295" r:id="rId9"/>
    <p:sldId id="296" r:id="rId10"/>
    <p:sldId id="301" r:id="rId11"/>
    <p:sldId id="297" r:id="rId12"/>
    <p:sldId id="298" r:id="rId13"/>
    <p:sldId id="299" r:id="rId14"/>
    <p:sldId id="263" r:id="rId15"/>
    <p:sldId id="277" r:id="rId16"/>
    <p:sldId id="300" r:id="rId17"/>
    <p:sldId id="264" r:id="rId18"/>
    <p:sldId id="265" r:id="rId19"/>
    <p:sldId id="268" r:id="rId20"/>
    <p:sldId id="266" r:id="rId21"/>
    <p:sldId id="267" r:id="rId22"/>
    <p:sldId id="269" r:id="rId23"/>
    <p:sldId id="274" r:id="rId24"/>
    <p:sldId id="275" r:id="rId25"/>
    <p:sldId id="276" r:id="rId26"/>
    <p:sldId id="278" r:id="rId27"/>
    <p:sldId id="279" r:id="rId28"/>
    <p:sldId id="280" r:id="rId29"/>
    <p:sldId id="281" r:id="rId30"/>
    <p:sldId id="282" r:id="rId31"/>
    <p:sldId id="291" r:id="rId32"/>
    <p:sldId id="292" r:id="rId33"/>
    <p:sldId id="293" r:id="rId34"/>
    <p:sldId id="283" r:id="rId35"/>
    <p:sldId id="284" r:id="rId36"/>
    <p:sldId id="285" r:id="rId37"/>
    <p:sldId id="286" r:id="rId38"/>
    <p:sldId id="287" r:id="rId39"/>
    <p:sldId id="289" r:id="rId40"/>
    <p:sldId id="290" r:id="rId41"/>
    <p:sldId id="294" r:id="rId42"/>
    <p:sldId id="259" r:id="rId43"/>
    <p:sldId id="273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" initials="a" lastIdx="1" clrIdx="0"/>
  <p:cmAuthor id="1" name="piki" initials="p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2" autoAdjust="0"/>
    <p:restoredTop sz="94660"/>
  </p:normalViewPr>
  <p:slideViewPr>
    <p:cSldViewPr>
      <p:cViewPr>
        <p:scale>
          <a:sx n="66" d="100"/>
          <a:sy n="66" d="100"/>
        </p:scale>
        <p:origin x="-1626" y="-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6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6F2A9B-34FC-4BC6-8359-1AD8E104D6D8}" type="doc">
      <dgm:prSet loTypeId="urn:microsoft.com/office/officeart/2005/8/layout/target1" loCatId="relationship" qsTypeId="urn:microsoft.com/office/officeart/2005/8/quickstyle/simple1" qsCatId="simple" csTypeId="urn:microsoft.com/office/officeart/2005/8/colors/colorful2" csCatId="colorful" phldr="1"/>
      <dgm:spPr/>
    </dgm:pt>
    <dgm:pt modelId="{138CE058-CD95-4199-9F9F-4394E9F219C3}">
      <dgm:prSet phldrT="[Text]"/>
      <dgm:spPr/>
      <dgm:t>
        <a:bodyPr/>
        <a:lstStyle/>
        <a:p>
          <a:r>
            <a:rPr lang="pl-PL"/>
            <a:t>Licencja użytkownika programu Plansoft.org</a:t>
          </a:r>
        </a:p>
        <a:p>
          <a:r>
            <a:rPr lang="pl-PL"/>
            <a:t>1000zł bezterminowo</a:t>
          </a:r>
        </a:p>
      </dgm:t>
    </dgm:pt>
    <dgm:pt modelId="{2BAD146E-AC59-4FFF-9BEB-CF246AD5B646}" type="parTrans" cxnId="{203C6913-4782-4F21-AEA6-71E09FBAAB9F}">
      <dgm:prSet/>
      <dgm:spPr/>
      <dgm:t>
        <a:bodyPr/>
        <a:lstStyle/>
        <a:p>
          <a:endParaRPr lang="en-US"/>
        </a:p>
      </dgm:t>
    </dgm:pt>
    <dgm:pt modelId="{3CD18999-487C-4AC1-B03C-3F1CC8784BE7}" type="sibTrans" cxnId="{203C6913-4782-4F21-AEA6-71E09FBAAB9F}">
      <dgm:prSet/>
      <dgm:spPr/>
      <dgm:t>
        <a:bodyPr/>
        <a:lstStyle/>
        <a:p>
          <a:endParaRPr lang="en-US"/>
        </a:p>
      </dgm:t>
    </dgm:pt>
    <dgm:pt modelId="{410C096D-7595-43BD-8754-27AF151C6DFC}">
      <dgm:prSet phldrT="[Text]"/>
      <dgm:spPr/>
      <dgm:t>
        <a:bodyPr/>
        <a:lstStyle/>
        <a:p>
          <a:r>
            <a:rPr lang="pl-PL"/>
            <a:t>Wsparcie dla użytkownika jako opcja.</a:t>
          </a:r>
        </a:p>
        <a:p>
          <a:r>
            <a:rPr lang="pl-PL"/>
            <a:t>200zł miesięcznie/uż</a:t>
          </a:r>
          <a:endParaRPr lang="en-US"/>
        </a:p>
      </dgm:t>
    </dgm:pt>
    <dgm:pt modelId="{5ABD2F6A-4ED6-46E2-8C2E-3009762C1E06}" type="parTrans" cxnId="{BA031D24-72B0-4D2E-B4B6-2FE6240716CA}">
      <dgm:prSet/>
      <dgm:spPr/>
      <dgm:t>
        <a:bodyPr/>
        <a:lstStyle/>
        <a:p>
          <a:endParaRPr lang="en-US"/>
        </a:p>
      </dgm:t>
    </dgm:pt>
    <dgm:pt modelId="{087ABD17-9F1B-4DC9-8F63-7BDFF6DFD27C}" type="sibTrans" cxnId="{BA031D24-72B0-4D2E-B4B6-2FE6240716CA}">
      <dgm:prSet/>
      <dgm:spPr/>
      <dgm:t>
        <a:bodyPr/>
        <a:lstStyle/>
        <a:p>
          <a:endParaRPr lang="en-US"/>
        </a:p>
      </dgm:t>
    </dgm:pt>
    <dgm:pt modelId="{15CAE55D-5849-4B80-AA91-09EF1DEA8A37}">
      <dgm:prSet phldrT="[Text]"/>
      <dgm:spPr/>
      <dgm:t>
        <a:bodyPr/>
        <a:lstStyle/>
        <a:p>
          <a:r>
            <a:rPr lang="pl-PL"/>
            <a:t>Wsparcie techniczne jako opcja</a:t>
          </a:r>
        </a:p>
        <a:p>
          <a:r>
            <a:rPr lang="pl-PL"/>
            <a:t>200 zł miesięcznie/uż</a:t>
          </a:r>
          <a:endParaRPr lang="en-US"/>
        </a:p>
      </dgm:t>
    </dgm:pt>
    <dgm:pt modelId="{0B28CBBF-47F2-4D32-99DE-A3FB243AF6CB}" type="parTrans" cxnId="{8CEC3467-4B19-40BE-BF21-105788CAA4E9}">
      <dgm:prSet/>
      <dgm:spPr/>
      <dgm:t>
        <a:bodyPr/>
        <a:lstStyle/>
        <a:p>
          <a:endParaRPr lang="en-US"/>
        </a:p>
      </dgm:t>
    </dgm:pt>
    <dgm:pt modelId="{C6ED0CAA-77F9-44F1-8682-62C64821F834}" type="sibTrans" cxnId="{8CEC3467-4B19-40BE-BF21-105788CAA4E9}">
      <dgm:prSet/>
      <dgm:spPr/>
      <dgm:t>
        <a:bodyPr/>
        <a:lstStyle/>
        <a:p>
          <a:endParaRPr lang="en-US"/>
        </a:p>
      </dgm:t>
    </dgm:pt>
    <dgm:pt modelId="{6EE2A370-B458-45AA-83C5-4484B5EEBA46}">
      <dgm:prSet phldrT="[Text]"/>
      <dgm:spPr/>
      <dgm:t>
        <a:bodyPr/>
        <a:lstStyle/>
        <a:p>
          <a:r>
            <a:rPr lang="pl-PL"/>
            <a:t>Wykonywanie zmian w oprogramowaniu na życzenie</a:t>
          </a:r>
          <a:endParaRPr lang="en-US"/>
        </a:p>
      </dgm:t>
    </dgm:pt>
    <dgm:pt modelId="{7911D5ED-BAB7-4D09-84D8-45A7701FD06D}" type="parTrans" cxnId="{ACCDC1F1-0A5B-45BB-BDAE-1733A0058C92}">
      <dgm:prSet/>
      <dgm:spPr/>
      <dgm:t>
        <a:bodyPr/>
        <a:lstStyle/>
        <a:p>
          <a:endParaRPr lang="en-US"/>
        </a:p>
      </dgm:t>
    </dgm:pt>
    <dgm:pt modelId="{012F2BD9-BF95-4684-BB96-E13F4437CE1F}" type="sibTrans" cxnId="{ACCDC1F1-0A5B-45BB-BDAE-1733A0058C92}">
      <dgm:prSet/>
      <dgm:spPr/>
      <dgm:t>
        <a:bodyPr/>
        <a:lstStyle/>
        <a:p>
          <a:endParaRPr lang="en-US"/>
        </a:p>
      </dgm:t>
    </dgm:pt>
    <dgm:pt modelId="{8D8CC5D2-9F9F-4A11-92B7-961EE75D5BDA}" type="pres">
      <dgm:prSet presAssocID="{E36F2A9B-34FC-4BC6-8359-1AD8E104D6D8}" presName="composite" presStyleCnt="0">
        <dgm:presLayoutVars>
          <dgm:chMax val="5"/>
          <dgm:dir/>
          <dgm:resizeHandles val="exact"/>
        </dgm:presLayoutVars>
      </dgm:prSet>
      <dgm:spPr/>
    </dgm:pt>
    <dgm:pt modelId="{38DC0A63-C557-4DE5-B0FF-60636198B940}" type="pres">
      <dgm:prSet presAssocID="{138CE058-CD95-4199-9F9F-4394E9F219C3}" presName="circle1" presStyleLbl="lnNode1" presStyleIdx="0" presStyleCnt="4"/>
      <dgm:spPr/>
    </dgm:pt>
    <dgm:pt modelId="{E0F06EEA-5ADB-4479-B55C-9C18D0A0BBD7}" type="pres">
      <dgm:prSet presAssocID="{138CE058-CD95-4199-9F9F-4394E9F219C3}" presName="text1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0D7A35-37C4-4C66-AE9D-36F6EA6786DC}" type="pres">
      <dgm:prSet presAssocID="{138CE058-CD95-4199-9F9F-4394E9F219C3}" presName="line1" presStyleLbl="callout" presStyleIdx="0" presStyleCnt="8"/>
      <dgm:spPr/>
    </dgm:pt>
    <dgm:pt modelId="{1DE2D2C9-70BB-4CBB-A34E-B0C73B278277}" type="pres">
      <dgm:prSet presAssocID="{138CE058-CD95-4199-9F9F-4394E9F219C3}" presName="d1" presStyleLbl="callout" presStyleIdx="1" presStyleCnt="8"/>
      <dgm:spPr/>
    </dgm:pt>
    <dgm:pt modelId="{4F26444D-B283-4E54-9C52-74234254875D}" type="pres">
      <dgm:prSet presAssocID="{410C096D-7595-43BD-8754-27AF151C6DFC}" presName="circle2" presStyleLbl="lnNode1" presStyleIdx="1" presStyleCnt="4"/>
      <dgm:spPr/>
    </dgm:pt>
    <dgm:pt modelId="{FEEF749F-FC79-4299-836F-455C0BB24B57}" type="pres">
      <dgm:prSet presAssocID="{410C096D-7595-43BD-8754-27AF151C6DFC}" presName="text2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29AB3F2-32FD-49A1-A60A-5D2A02C11780}" type="pres">
      <dgm:prSet presAssocID="{410C096D-7595-43BD-8754-27AF151C6DFC}" presName="line2" presStyleLbl="callout" presStyleIdx="2" presStyleCnt="8"/>
      <dgm:spPr/>
    </dgm:pt>
    <dgm:pt modelId="{485092CD-CDE0-455A-9BF0-CBE8D3A94961}" type="pres">
      <dgm:prSet presAssocID="{410C096D-7595-43BD-8754-27AF151C6DFC}" presName="d2" presStyleLbl="callout" presStyleIdx="3" presStyleCnt="8"/>
      <dgm:spPr/>
    </dgm:pt>
    <dgm:pt modelId="{E138B8D8-377B-44E9-B364-828EF1BD9F5D}" type="pres">
      <dgm:prSet presAssocID="{15CAE55D-5849-4B80-AA91-09EF1DEA8A37}" presName="circle3" presStyleLbl="lnNode1" presStyleIdx="2" presStyleCnt="4"/>
      <dgm:spPr/>
    </dgm:pt>
    <dgm:pt modelId="{BDC7BC83-A9C3-432A-B955-4B621C560430}" type="pres">
      <dgm:prSet presAssocID="{15CAE55D-5849-4B80-AA91-09EF1DEA8A37}" presName="text3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20D495E-CA56-484B-9CC2-04770247E858}" type="pres">
      <dgm:prSet presAssocID="{15CAE55D-5849-4B80-AA91-09EF1DEA8A37}" presName="line3" presStyleLbl="callout" presStyleIdx="4" presStyleCnt="8"/>
      <dgm:spPr/>
    </dgm:pt>
    <dgm:pt modelId="{C37F55C2-010D-44DA-B9DB-95ACF7AFB22C}" type="pres">
      <dgm:prSet presAssocID="{15CAE55D-5849-4B80-AA91-09EF1DEA8A37}" presName="d3" presStyleLbl="callout" presStyleIdx="5" presStyleCnt="8"/>
      <dgm:spPr/>
    </dgm:pt>
    <dgm:pt modelId="{84CEB9A7-76BA-439E-A550-9E4C452731F8}" type="pres">
      <dgm:prSet presAssocID="{6EE2A370-B458-45AA-83C5-4484B5EEBA46}" presName="circle4" presStyleLbl="lnNode1" presStyleIdx="3" presStyleCnt="4" custLinFactNeighborX="794"/>
      <dgm:spPr/>
    </dgm:pt>
    <dgm:pt modelId="{1F380933-CCCB-44C1-9CED-F83B6A9AA2AE}" type="pres">
      <dgm:prSet presAssocID="{6EE2A370-B458-45AA-83C5-4484B5EEBA46}" presName="text4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CC6BAD6-2EBB-4EA9-A1ED-4E139523D95F}" type="pres">
      <dgm:prSet presAssocID="{6EE2A370-B458-45AA-83C5-4484B5EEBA46}" presName="line4" presStyleLbl="callout" presStyleIdx="6" presStyleCnt="8"/>
      <dgm:spPr/>
    </dgm:pt>
    <dgm:pt modelId="{101B160D-D69C-43AC-9C3A-9D7869A67645}" type="pres">
      <dgm:prSet presAssocID="{6EE2A370-B458-45AA-83C5-4484B5EEBA46}" presName="d4" presStyleLbl="callout" presStyleIdx="7" presStyleCnt="8"/>
      <dgm:spPr/>
    </dgm:pt>
  </dgm:ptLst>
  <dgm:cxnLst>
    <dgm:cxn modelId="{5DF72DED-003C-4DEF-A6FF-2F36BA58BCAB}" type="presOf" srcId="{138CE058-CD95-4199-9F9F-4394E9F219C3}" destId="{E0F06EEA-5ADB-4479-B55C-9C18D0A0BBD7}" srcOrd="0" destOrd="0" presId="urn:microsoft.com/office/officeart/2005/8/layout/target1"/>
    <dgm:cxn modelId="{159AA693-DED0-4F0F-AE16-C4201B8FFFDC}" type="presOf" srcId="{410C096D-7595-43BD-8754-27AF151C6DFC}" destId="{FEEF749F-FC79-4299-836F-455C0BB24B57}" srcOrd="0" destOrd="0" presId="urn:microsoft.com/office/officeart/2005/8/layout/target1"/>
    <dgm:cxn modelId="{BA031D24-72B0-4D2E-B4B6-2FE6240716CA}" srcId="{E36F2A9B-34FC-4BC6-8359-1AD8E104D6D8}" destId="{410C096D-7595-43BD-8754-27AF151C6DFC}" srcOrd="1" destOrd="0" parTransId="{5ABD2F6A-4ED6-46E2-8C2E-3009762C1E06}" sibTransId="{087ABD17-9F1B-4DC9-8F63-7BDFF6DFD27C}"/>
    <dgm:cxn modelId="{64CA7CA1-4287-480E-9001-EC5DF6ADCBCE}" type="presOf" srcId="{15CAE55D-5849-4B80-AA91-09EF1DEA8A37}" destId="{BDC7BC83-A9C3-432A-B955-4B621C560430}" srcOrd="0" destOrd="0" presId="urn:microsoft.com/office/officeart/2005/8/layout/target1"/>
    <dgm:cxn modelId="{203C6913-4782-4F21-AEA6-71E09FBAAB9F}" srcId="{E36F2A9B-34FC-4BC6-8359-1AD8E104D6D8}" destId="{138CE058-CD95-4199-9F9F-4394E9F219C3}" srcOrd="0" destOrd="0" parTransId="{2BAD146E-AC59-4FFF-9BEB-CF246AD5B646}" sibTransId="{3CD18999-487C-4AC1-B03C-3F1CC8784BE7}"/>
    <dgm:cxn modelId="{1756A58C-9BED-4ECC-8BB5-824838DE6A4D}" type="presOf" srcId="{E36F2A9B-34FC-4BC6-8359-1AD8E104D6D8}" destId="{8D8CC5D2-9F9F-4A11-92B7-961EE75D5BDA}" srcOrd="0" destOrd="0" presId="urn:microsoft.com/office/officeart/2005/8/layout/target1"/>
    <dgm:cxn modelId="{ACCDC1F1-0A5B-45BB-BDAE-1733A0058C92}" srcId="{E36F2A9B-34FC-4BC6-8359-1AD8E104D6D8}" destId="{6EE2A370-B458-45AA-83C5-4484B5EEBA46}" srcOrd="3" destOrd="0" parTransId="{7911D5ED-BAB7-4D09-84D8-45A7701FD06D}" sibTransId="{012F2BD9-BF95-4684-BB96-E13F4437CE1F}"/>
    <dgm:cxn modelId="{C16CA434-FE75-42A2-83FC-1047CB701EFC}" type="presOf" srcId="{6EE2A370-B458-45AA-83C5-4484B5EEBA46}" destId="{1F380933-CCCB-44C1-9CED-F83B6A9AA2AE}" srcOrd="0" destOrd="0" presId="urn:microsoft.com/office/officeart/2005/8/layout/target1"/>
    <dgm:cxn modelId="{8CEC3467-4B19-40BE-BF21-105788CAA4E9}" srcId="{E36F2A9B-34FC-4BC6-8359-1AD8E104D6D8}" destId="{15CAE55D-5849-4B80-AA91-09EF1DEA8A37}" srcOrd="2" destOrd="0" parTransId="{0B28CBBF-47F2-4D32-99DE-A3FB243AF6CB}" sibTransId="{C6ED0CAA-77F9-44F1-8682-62C64821F834}"/>
    <dgm:cxn modelId="{F6D45411-65FD-4F27-82A7-99AF2136B7FC}" type="presParOf" srcId="{8D8CC5D2-9F9F-4A11-92B7-961EE75D5BDA}" destId="{38DC0A63-C557-4DE5-B0FF-60636198B940}" srcOrd="0" destOrd="0" presId="urn:microsoft.com/office/officeart/2005/8/layout/target1"/>
    <dgm:cxn modelId="{0666DEFC-4797-4C68-BE4B-C59F50C75119}" type="presParOf" srcId="{8D8CC5D2-9F9F-4A11-92B7-961EE75D5BDA}" destId="{E0F06EEA-5ADB-4479-B55C-9C18D0A0BBD7}" srcOrd="1" destOrd="0" presId="urn:microsoft.com/office/officeart/2005/8/layout/target1"/>
    <dgm:cxn modelId="{B141D0A2-D951-4320-BDBA-CEC15CF5C59D}" type="presParOf" srcId="{8D8CC5D2-9F9F-4A11-92B7-961EE75D5BDA}" destId="{520D7A35-37C4-4C66-AE9D-36F6EA6786DC}" srcOrd="2" destOrd="0" presId="urn:microsoft.com/office/officeart/2005/8/layout/target1"/>
    <dgm:cxn modelId="{C54D6FD8-441C-43D4-8056-EBC06E2E5E23}" type="presParOf" srcId="{8D8CC5D2-9F9F-4A11-92B7-961EE75D5BDA}" destId="{1DE2D2C9-70BB-4CBB-A34E-B0C73B278277}" srcOrd="3" destOrd="0" presId="urn:microsoft.com/office/officeart/2005/8/layout/target1"/>
    <dgm:cxn modelId="{BF341B70-6A51-407B-9A17-8618E8E98CA1}" type="presParOf" srcId="{8D8CC5D2-9F9F-4A11-92B7-961EE75D5BDA}" destId="{4F26444D-B283-4E54-9C52-74234254875D}" srcOrd="4" destOrd="0" presId="urn:microsoft.com/office/officeart/2005/8/layout/target1"/>
    <dgm:cxn modelId="{BC7FE082-CC91-4B3D-A05B-F967DEA6C4A4}" type="presParOf" srcId="{8D8CC5D2-9F9F-4A11-92B7-961EE75D5BDA}" destId="{FEEF749F-FC79-4299-836F-455C0BB24B57}" srcOrd="5" destOrd="0" presId="urn:microsoft.com/office/officeart/2005/8/layout/target1"/>
    <dgm:cxn modelId="{9FFD7B17-B9F9-43FF-B6B6-B8528CFAF318}" type="presParOf" srcId="{8D8CC5D2-9F9F-4A11-92B7-961EE75D5BDA}" destId="{529AB3F2-32FD-49A1-A60A-5D2A02C11780}" srcOrd="6" destOrd="0" presId="urn:microsoft.com/office/officeart/2005/8/layout/target1"/>
    <dgm:cxn modelId="{4F7F6F7B-4C63-4D04-8262-880A18EAA57F}" type="presParOf" srcId="{8D8CC5D2-9F9F-4A11-92B7-961EE75D5BDA}" destId="{485092CD-CDE0-455A-9BF0-CBE8D3A94961}" srcOrd="7" destOrd="0" presId="urn:microsoft.com/office/officeart/2005/8/layout/target1"/>
    <dgm:cxn modelId="{701BCE20-875A-49E2-878C-09995C41DE8B}" type="presParOf" srcId="{8D8CC5D2-9F9F-4A11-92B7-961EE75D5BDA}" destId="{E138B8D8-377B-44E9-B364-828EF1BD9F5D}" srcOrd="8" destOrd="0" presId="urn:microsoft.com/office/officeart/2005/8/layout/target1"/>
    <dgm:cxn modelId="{5977BE98-45F3-4849-A304-6FE3C83B2C23}" type="presParOf" srcId="{8D8CC5D2-9F9F-4A11-92B7-961EE75D5BDA}" destId="{BDC7BC83-A9C3-432A-B955-4B621C560430}" srcOrd="9" destOrd="0" presId="urn:microsoft.com/office/officeart/2005/8/layout/target1"/>
    <dgm:cxn modelId="{23361140-0151-40D4-A963-30E0E366620A}" type="presParOf" srcId="{8D8CC5D2-9F9F-4A11-92B7-961EE75D5BDA}" destId="{B20D495E-CA56-484B-9CC2-04770247E858}" srcOrd="10" destOrd="0" presId="urn:microsoft.com/office/officeart/2005/8/layout/target1"/>
    <dgm:cxn modelId="{F0B3BFE1-5B73-4402-A5C5-3F5EEE4D8EA8}" type="presParOf" srcId="{8D8CC5D2-9F9F-4A11-92B7-961EE75D5BDA}" destId="{C37F55C2-010D-44DA-B9DB-95ACF7AFB22C}" srcOrd="11" destOrd="0" presId="urn:microsoft.com/office/officeart/2005/8/layout/target1"/>
    <dgm:cxn modelId="{2EB7DD1C-D668-43B5-9CBC-AD5289FD35C5}" type="presParOf" srcId="{8D8CC5D2-9F9F-4A11-92B7-961EE75D5BDA}" destId="{84CEB9A7-76BA-439E-A550-9E4C452731F8}" srcOrd="12" destOrd="0" presId="urn:microsoft.com/office/officeart/2005/8/layout/target1"/>
    <dgm:cxn modelId="{AF175F4F-17BA-4055-8F80-AB5CD41EBC1F}" type="presParOf" srcId="{8D8CC5D2-9F9F-4A11-92B7-961EE75D5BDA}" destId="{1F380933-CCCB-44C1-9CED-F83B6A9AA2AE}" srcOrd="13" destOrd="0" presId="urn:microsoft.com/office/officeart/2005/8/layout/target1"/>
    <dgm:cxn modelId="{6FB283F9-4CA9-4B55-8482-782552DBB3E2}" type="presParOf" srcId="{8D8CC5D2-9F9F-4A11-92B7-961EE75D5BDA}" destId="{7CC6BAD6-2EBB-4EA9-A1ED-4E139523D95F}" srcOrd="14" destOrd="0" presId="urn:microsoft.com/office/officeart/2005/8/layout/target1"/>
    <dgm:cxn modelId="{2AB487E4-86A4-4467-A2CC-150EA67B81C5}" type="presParOf" srcId="{8D8CC5D2-9F9F-4A11-92B7-961EE75D5BDA}" destId="{101B160D-D69C-43AC-9C3A-9D7869A67645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CEB9A7-76BA-439E-A550-9E4C452731F8}">
      <dsp:nvSpPr>
        <dsp:cNvPr id="0" name=""/>
        <dsp:cNvSpPr/>
      </dsp:nvSpPr>
      <dsp:spPr>
        <a:xfrm>
          <a:off x="540071" y="1134125"/>
          <a:ext cx="3402378" cy="3402378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8B8D8-377B-44E9-B364-828EF1BD9F5D}">
      <dsp:nvSpPr>
        <dsp:cNvPr id="0" name=""/>
        <dsp:cNvSpPr/>
      </dsp:nvSpPr>
      <dsp:spPr>
        <a:xfrm>
          <a:off x="999313" y="1620382"/>
          <a:ext cx="2429864" cy="2429864"/>
        </a:xfrm>
        <a:prstGeom prst="ellips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26444D-B283-4E54-9C52-74234254875D}">
      <dsp:nvSpPr>
        <dsp:cNvPr id="0" name=""/>
        <dsp:cNvSpPr/>
      </dsp:nvSpPr>
      <dsp:spPr>
        <a:xfrm>
          <a:off x="1485286" y="2106355"/>
          <a:ext cx="1457918" cy="1457918"/>
        </a:xfrm>
        <a:prstGeom prst="ellipse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C0A63-C557-4DE5-B0FF-60636198B940}">
      <dsp:nvSpPr>
        <dsp:cNvPr id="0" name=""/>
        <dsp:cNvSpPr/>
      </dsp:nvSpPr>
      <dsp:spPr>
        <a:xfrm>
          <a:off x="1971259" y="2592328"/>
          <a:ext cx="485972" cy="48597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06EEA-5ADB-4479-B55C-9C18D0A0BBD7}">
      <dsp:nvSpPr>
        <dsp:cNvPr id="0" name=""/>
        <dsp:cNvSpPr/>
      </dsp:nvSpPr>
      <dsp:spPr>
        <a:xfrm>
          <a:off x="4482498" y="0"/>
          <a:ext cx="1701189" cy="813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/>
            <a:t>Licencja użytkownika programu Plansoft.org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/>
            <a:t>1000zł bezterminowo</a:t>
          </a:r>
        </a:p>
      </dsp:txBody>
      <dsp:txXfrm>
        <a:off x="4482498" y="0"/>
        <a:ext cx="1701189" cy="813735"/>
      </dsp:txXfrm>
    </dsp:sp>
    <dsp:sp modelId="{520D7A35-37C4-4C66-AE9D-36F6EA6786DC}">
      <dsp:nvSpPr>
        <dsp:cNvPr id="0" name=""/>
        <dsp:cNvSpPr/>
      </dsp:nvSpPr>
      <dsp:spPr>
        <a:xfrm>
          <a:off x="4057200" y="406867"/>
          <a:ext cx="4252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E2D2C9-70BB-4CBB-A34E-B0C73B278277}">
      <dsp:nvSpPr>
        <dsp:cNvPr id="0" name=""/>
        <dsp:cNvSpPr/>
      </dsp:nvSpPr>
      <dsp:spPr>
        <a:xfrm rot="5400000">
          <a:off x="1919373" y="674804"/>
          <a:ext cx="2404347" cy="1871307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EF749F-FC79-4299-836F-455C0BB24B57}">
      <dsp:nvSpPr>
        <dsp:cNvPr id="0" name=""/>
        <dsp:cNvSpPr/>
      </dsp:nvSpPr>
      <dsp:spPr>
        <a:xfrm>
          <a:off x="4482498" y="813735"/>
          <a:ext cx="1701189" cy="813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/>
            <a:t>Wsparcie dla użytkownika jako opcja.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/>
            <a:t>200zł miesięcznie/uż</a:t>
          </a:r>
          <a:endParaRPr lang="en-US" sz="1300" kern="1200"/>
        </a:p>
      </dsp:txBody>
      <dsp:txXfrm>
        <a:off x="4482498" y="813735"/>
        <a:ext cx="1701189" cy="813735"/>
      </dsp:txXfrm>
    </dsp:sp>
    <dsp:sp modelId="{529AB3F2-32FD-49A1-A60A-5D2A02C11780}">
      <dsp:nvSpPr>
        <dsp:cNvPr id="0" name=""/>
        <dsp:cNvSpPr/>
      </dsp:nvSpPr>
      <dsp:spPr>
        <a:xfrm>
          <a:off x="4057200" y="1220603"/>
          <a:ext cx="4252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5092CD-CDE0-455A-9BF0-CBE8D3A94961}">
      <dsp:nvSpPr>
        <dsp:cNvPr id="0" name=""/>
        <dsp:cNvSpPr/>
      </dsp:nvSpPr>
      <dsp:spPr>
        <a:xfrm rot="5400000">
          <a:off x="2335597" y="1475214"/>
          <a:ext cx="1974513" cy="1465857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C7BC83-A9C3-432A-B955-4B621C560430}">
      <dsp:nvSpPr>
        <dsp:cNvPr id="0" name=""/>
        <dsp:cNvSpPr/>
      </dsp:nvSpPr>
      <dsp:spPr>
        <a:xfrm>
          <a:off x="4482498" y="1627470"/>
          <a:ext cx="1701189" cy="813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/>
            <a:t>Wsparcie techniczne jako opcja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/>
            <a:t>200 zł miesięcznie/uż</a:t>
          </a:r>
          <a:endParaRPr lang="en-US" sz="1300" kern="1200"/>
        </a:p>
      </dsp:txBody>
      <dsp:txXfrm>
        <a:off x="4482498" y="1627470"/>
        <a:ext cx="1701189" cy="813735"/>
      </dsp:txXfrm>
    </dsp:sp>
    <dsp:sp modelId="{B20D495E-CA56-484B-9CC2-04770247E858}">
      <dsp:nvSpPr>
        <dsp:cNvPr id="0" name=""/>
        <dsp:cNvSpPr/>
      </dsp:nvSpPr>
      <dsp:spPr>
        <a:xfrm>
          <a:off x="4057200" y="2034338"/>
          <a:ext cx="4252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7F55C2-010D-44DA-B9DB-95ACF7AFB22C}">
      <dsp:nvSpPr>
        <dsp:cNvPr id="0" name=""/>
        <dsp:cNvSpPr/>
      </dsp:nvSpPr>
      <dsp:spPr>
        <a:xfrm rot="5400000">
          <a:off x="2738495" y="2221185"/>
          <a:ext cx="1506119" cy="113129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380933-CCCB-44C1-9CED-F83B6A9AA2AE}">
      <dsp:nvSpPr>
        <dsp:cNvPr id="0" name=""/>
        <dsp:cNvSpPr/>
      </dsp:nvSpPr>
      <dsp:spPr>
        <a:xfrm>
          <a:off x="4482498" y="2441206"/>
          <a:ext cx="1701189" cy="813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16510" bIns="1651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1300" kern="1200"/>
            <a:t>Wykonywanie zmian w oprogramowaniu na życzenie</a:t>
          </a:r>
          <a:endParaRPr lang="en-US" sz="1300" kern="1200"/>
        </a:p>
      </dsp:txBody>
      <dsp:txXfrm>
        <a:off x="4482498" y="2441206"/>
        <a:ext cx="1701189" cy="813735"/>
      </dsp:txXfrm>
    </dsp:sp>
    <dsp:sp modelId="{7CC6BAD6-2EBB-4EA9-A1ED-4E139523D95F}">
      <dsp:nvSpPr>
        <dsp:cNvPr id="0" name=""/>
        <dsp:cNvSpPr/>
      </dsp:nvSpPr>
      <dsp:spPr>
        <a:xfrm>
          <a:off x="4057200" y="2848073"/>
          <a:ext cx="42529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B160D-D69C-43AC-9C3A-9D7869A67645}">
      <dsp:nvSpPr>
        <dsp:cNvPr id="0" name=""/>
        <dsp:cNvSpPr/>
      </dsp:nvSpPr>
      <dsp:spPr>
        <a:xfrm rot="5400000">
          <a:off x="3142358" y="2970105"/>
          <a:ext cx="1035230" cy="790485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93E3F-865A-433E-8DD8-A52CC075969F}" type="datetimeFigureOut">
              <a:rPr lang="pl-PL" smtClean="0"/>
              <a:t>2014-08-05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C0F97-1371-4EAC-9400-02C66488E63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29684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573FF-C252-4B85-903A-CDAFD9B70778}" type="datetimeFigureOut">
              <a:rPr lang="en-GB" smtClean="0"/>
              <a:t>05/08/2014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662F9-3CB9-4B6C-8F3E-F9C3C8E7C8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190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3662F9-3CB9-4B6C-8F3E-F9C3C8E7C87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110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F871B6-1F11-4C78-AF55-084BDD8EC0E0}" type="datetime1">
              <a:rPr lang="en-GB" smtClean="0"/>
              <a:t>05/08/2014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20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1B9F5F5-64BD-4530-B426-14C856A9B330}" type="datetime1">
              <a:rPr lang="en-GB" smtClean="0"/>
              <a:t>05/08/2014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341568" y="6483929"/>
            <a:ext cx="802432" cy="365125"/>
          </a:xfrm>
          <a:prstGeom prst="rect">
            <a:avLst/>
          </a:prstGeom>
        </p:spPr>
        <p:txBody>
          <a:bodyPr/>
          <a:lstStyle/>
          <a:p>
            <a:fld id="{3D44D647-30FB-425C-9EB5-C94D7AFA1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76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D2BB4F-EAC2-4C85-9FB9-358BADE394EE}" type="datetime1">
              <a:rPr lang="en-GB" smtClean="0"/>
              <a:t>05/08/2014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341568" y="6483929"/>
            <a:ext cx="802432" cy="365125"/>
          </a:xfrm>
          <a:prstGeom prst="rect">
            <a:avLst/>
          </a:prstGeom>
        </p:spPr>
        <p:txBody>
          <a:bodyPr/>
          <a:lstStyle/>
          <a:p>
            <a:fld id="{3D44D647-30FB-425C-9EB5-C94D7AFA1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75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887879E-5714-4724-A330-05AE980FCF08}" type="datetime1">
              <a:rPr lang="en-GB" smtClean="0"/>
              <a:t>05/08/2014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77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666FC6-FF1D-4824-806A-4CE0945F0F2A}" type="datetime1">
              <a:rPr lang="en-GB" smtClean="0"/>
              <a:t>05/08/2014</a:t>
            </a:fld>
            <a:endParaRPr lang="en-GB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8341568" y="6483929"/>
            <a:ext cx="802432" cy="365125"/>
          </a:xfrm>
          <a:prstGeom prst="rect">
            <a:avLst/>
          </a:prstGeom>
        </p:spPr>
        <p:txBody>
          <a:bodyPr/>
          <a:lstStyle/>
          <a:p>
            <a:fld id="{3D44D647-30FB-425C-9EB5-C94D7AFA1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29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027757-1F0C-4101-B258-509A98704763}" type="datetime1">
              <a:rPr lang="en-GB" smtClean="0"/>
              <a:t>05/08/2014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341568" y="6483929"/>
            <a:ext cx="802432" cy="365125"/>
          </a:xfrm>
          <a:prstGeom prst="rect">
            <a:avLst/>
          </a:prstGeom>
        </p:spPr>
        <p:txBody>
          <a:bodyPr/>
          <a:lstStyle/>
          <a:p>
            <a:fld id="{3D44D647-30FB-425C-9EB5-C94D7AFA1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42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BBE7BDE-A1D3-4D7B-9D4D-DE4B9CBB952A}" type="datetime1">
              <a:rPr lang="en-GB" smtClean="0"/>
              <a:t>05/08/2014</a:t>
            </a:fld>
            <a:endParaRPr lang="en-GB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>
          <a:xfrm>
            <a:off x="8341568" y="6483929"/>
            <a:ext cx="802432" cy="365125"/>
          </a:xfrm>
          <a:prstGeom prst="rect">
            <a:avLst/>
          </a:prstGeom>
        </p:spPr>
        <p:txBody>
          <a:bodyPr/>
          <a:lstStyle/>
          <a:p>
            <a:fld id="{3D44D647-30FB-425C-9EB5-C94D7AFA1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55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D19C81-17E8-4218-96C0-0E918F9B34E3}" type="datetime1">
              <a:rPr lang="en-GB" smtClean="0"/>
              <a:t>05/08/2014</a:t>
            </a:fld>
            <a:endParaRPr lang="en-GB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8341568" y="6483929"/>
            <a:ext cx="802432" cy="365125"/>
          </a:xfrm>
          <a:prstGeom prst="rect">
            <a:avLst/>
          </a:prstGeom>
        </p:spPr>
        <p:txBody>
          <a:bodyPr/>
          <a:lstStyle/>
          <a:p>
            <a:fld id="{3D44D647-30FB-425C-9EB5-C94D7AFA1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79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64A4F6E-36EC-4224-8C44-CEA86896D109}" type="datetime1">
              <a:rPr lang="en-GB" smtClean="0"/>
              <a:t>05/08/2014</a:t>
            </a:fld>
            <a:endParaRPr lang="en-GB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8341568" y="6483929"/>
            <a:ext cx="802432" cy="365125"/>
          </a:xfrm>
          <a:prstGeom prst="rect">
            <a:avLst/>
          </a:prstGeom>
        </p:spPr>
        <p:txBody>
          <a:bodyPr/>
          <a:lstStyle/>
          <a:p>
            <a:fld id="{3D44D647-30FB-425C-9EB5-C94D7AFA1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06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1F2F7F-B474-456C-9B42-758B87C7176F}" type="datetime1">
              <a:rPr lang="en-GB" smtClean="0"/>
              <a:t>05/08/2014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341568" y="6483929"/>
            <a:ext cx="802432" cy="365125"/>
          </a:xfrm>
          <a:prstGeom prst="rect">
            <a:avLst/>
          </a:prstGeom>
        </p:spPr>
        <p:txBody>
          <a:bodyPr/>
          <a:lstStyle/>
          <a:p>
            <a:fld id="{3D44D647-30FB-425C-9EB5-C94D7AFA1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691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GB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1DD2659-A2F5-4464-A4F4-C4C7847F721B}" type="datetime1">
              <a:rPr lang="en-GB" smtClean="0"/>
              <a:t>05/08/2014</a:t>
            </a:fld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8341568" y="6483929"/>
            <a:ext cx="802432" cy="365125"/>
          </a:xfrm>
          <a:prstGeom prst="rect">
            <a:avLst/>
          </a:prstGeom>
        </p:spPr>
        <p:txBody>
          <a:bodyPr/>
          <a:lstStyle/>
          <a:p>
            <a:fld id="{3D44D647-30FB-425C-9EB5-C94D7AFA1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30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/>
          <p:cNvSpPr txBox="1">
            <a:spLocks/>
          </p:cNvSpPr>
          <p:nvPr userDrawn="1"/>
        </p:nvSpPr>
        <p:spPr>
          <a:xfrm>
            <a:off x="5456730" y="0"/>
            <a:ext cx="3672408" cy="8755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sz="3200" b="1" dirty="0" smtClean="0">
                <a:solidFill>
                  <a:schemeClr val="bg1">
                    <a:lumMod val="65000"/>
                  </a:schemeClr>
                </a:solidFill>
                <a:effectLst/>
                <a:latin typeface="Tempus Sans ITC" pitchFamily="82" charset="0"/>
              </a:rPr>
              <a:t>plansoft.org</a:t>
            </a:r>
            <a:r>
              <a:rPr lang="pl-PL" sz="3300" b="1" dirty="0" smtClean="0">
                <a:solidFill>
                  <a:schemeClr val="bg1">
                    <a:lumMod val="65000"/>
                  </a:schemeClr>
                </a:solidFill>
                <a:effectLst/>
                <a:latin typeface="Tempus Sans ITC" pitchFamily="82" charset="0"/>
              </a:rPr>
              <a:t>	</a:t>
            </a:r>
            <a:r>
              <a:rPr lang="pl-PL" b="1" dirty="0" smtClean="0">
                <a:solidFill>
                  <a:schemeClr val="bg1">
                    <a:lumMod val="65000"/>
                  </a:schemeClr>
                </a:solidFill>
                <a:effectLst/>
              </a:rPr>
              <a:t/>
            </a:r>
            <a:br>
              <a:rPr lang="pl-PL" b="1" dirty="0" smtClean="0">
                <a:solidFill>
                  <a:schemeClr val="bg1">
                    <a:lumMod val="65000"/>
                  </a:schemeClr>
                </a:solidFill>
                <a:effectLst/>
              </a:rPr>
            </a:br>
            <a:r>
              <a:rPr lang="pl-PL" sz="1050" dirty="0" smtClean="0">
                <a:solidFill>
                  <a:schemeClr val="bg1">
                    <a:lumMod val="65000"/>
                  </a:schemeClr>
                </a:solidFill>
                <a:effectLst/>
                <a:latin typeface="Tahoma" pitchFamily="34" charset="0"/>
                <a:cs typeface="Tahoma" pitchFamily="34" charset="0"/>
              </a:rPr>
              <a:t>PLANOWANIE ZAJĘĆ, REZERWOWANIE SAL I ZASOBÓW</a:t>
            </a:r>
            <a:endParaRPr lang="en-GB" sz="1050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pic>
        <p:nvPicPr>
          <p:cNvPr id="11" name="Obraz 10" descr="C:\Users\soflab_ab\Desktop\plansoft\logo\kostka plansoft.jpg"/>
          <p:cNvPicPr/>
          <p:nvPr userDrawn="1"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789" y="62117"/>
            <a:ext cx="416599" cy="4231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Łącznik prostoliniowy 11"/>
          <p:cNvCxnSpPr/>
          <p:nvPr userDrawn="1"/>
        </p:nvCxnSpPr>
        <p:spPr>
          <a:xfrm>
            <a:off x="251520" y="875562"/>
            <a:ext cx="8632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57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png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29.png"/><Relationship Id="rId9" Type="http://schemas.openxmlformats.org/officeDocument/2006/relationships/oleObject" Target="../embeddings/oleObject1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31.png"/><Relationship Id="rId4" Type="http://schemas.openxmlformats.org/officeDocument/2006/relationships/image" Target="../media/image29.png"/><Relationship Id="rId9" Type="http://schemas.openxmlformats.org/officeDocument/2006/relationships/oleObject" Target="../embeddings/oleObject1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6.png"/><Relationship Id="rId5" Type="http://schemas.openxmlformats.org/officeDocument/2006/relationships/oleObject" Target="../embeddings/oleObject21.bin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1"/>
          <p:cNvSpPr txBox="1">
            <a:spLocks/>
          </p:cNvSpPr>
          <p:nvPr/>
        </p:nvSpPr>
        <p:spPr>
          <a:xfrm>
            <a:off x="2987824" y="1331375"/>
            <a:ext cx="4608512" cy="98932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sz="6000" b="1" dirty="0" smtClean="0">
                <a:latin typeface="Tempus Sans ITC" pitchFamily="82" charset="0"/>
              </a:rPr>
              <a:t>plansoft.org</a:t>
            </a:r>
            <a:r>
              <a:rPr lang="pl-PL" sz="3300" b="1" dirty="0" smtClean="0">
                <a:latin typeface="Tempus Sans ITC" pitchFamily="82" charset="0"/>
              </a:rPr>
              <a:t>	</a:t>
            </a:r>
            <a:endParaRPr lang="en-GB" sz="2400" dirty="0"/>
          </a:p>
        </p:txBody>
      </p:sp>
      <p:pic>
        <p:nvPicPr>
          <p:cNvPr id="9" name="Obraz 8" descr="C:\Users\soflab_ab\Desktop\plansoft\logo\kostka plansof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347" y="1131180"/>
            <a:ext cx="1368152" cy="138971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pole tekstowe 9"/>
          <p:cNvSpPr txBox="1"/>
          <p:nvPr/>
        </p:nvSpPr>
        <p:spPr>
          <a:xfrm>
            <a:off x="629816" y="3383178"/>
            <a:ext cx="788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Tahoma" pitchFamily="34" charset="0"/>
                <a:cs typeface="Tahoma" pitchFamily="34" charset="0"/>
              </a:rPr>
              <a:t>PLANOWANIE ZAJĘĆ, </a:t>
            </a:r>
            <a:r>
              <a:rPr lang="pl-PL" sz="2400" dirty="0" smtClean="0">
                <a:latin typeface="Tahoma" pitchFamily="34" charset="0"/>
                <a:cs typeface="Tahoma" pitchFamily="34" charset="0"/>
              </a:rPr>
              <a:t>REZERWOWANIE </a:t>
            </a:r>
            <a:r>
              <a:rPr lang="pl-PL" sz="2400" dirty="0">
                <a:latin typeface="Tahoma" pitchFamily="34" charset="0"/>
                <a:cs typeface="Tahoma" pitchFamily="34" charset="0"/>
              </a:rPr>
              <a:t>SAL I ZASOBÓW</a:t>
            </a:r>
            <a:endParaRPr lang="en-GB" sz="2400" dirty="0"/>
          </a:p>
        </p:txBody>
      </p:sp>
      <p:cxnSp>
        <p:nvCxnSpPr>
          <p:cNvPr id="11" name="Łącznik prostoliniowy 10"/>
          <p:cNvCxnSpPr/>
          <p:nvPr/>
        </p:nvCxnSpPr>
        <p:spPr>
          <a:xfrm>
            <a:off x="629816" y="3284984"/>
            <a:ext cx="77586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rostokąt 11"/>
          <p:cNvSpPr/>
          <p:nvPr/>
        </p:nvSpPr>
        <p:spPr>
          <a:xfrm>
            <a:off x="107504" y="26729"/>
            <a:ext cx="8892480" cy="950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87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21634" y="962725"/>
            <a:ext cx="85988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l-PL" sz="3200" b="1" dirty="0" smtClean="0">
                <a:latin typeface="Comic Sans MS" pitchFamily="66" charset="0"/>
                <a:cs typeface="Tahoma" pitchFamily="34" charset="0"/>
              </a:rPr>
              <a:t>Podsumowanie godzin online</a:t>
            </a:r>
            <a:endParaRPr lang="pl-PL" sz="2800" dirty="0">
              <a:ea typeface="Tahoma" pitchFamily="34" charset="0"/>
              <a:cs typeface="Tahoma" pitchFamily="34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72816"/>
            <a:ext cx="4238625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382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21634" y="962725"/>
            <a:ext cx="85988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l-PL" sz="3200" b="1" dirty="0" smtClean="0">
                <a:latin typeface="Comic Sans MS" pitchFamily="66" charset="0"/>
                <a:cs typeface="Tahoma" pitchFamily="34" charset="0"/>
              </a:rPr>
              <a:t>Preferowane terminy</a:t>
            </a:r>
            <a:endParaRPr lang="pl-PL" sz="3200" b="1" dirty="0" smtClean="0">
              <a:latin typeface="Comic Sans MS" pitchFamily="66" charset="0"/>
              <a:cs typeface="Tahoma" pitchFamily="34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48880"/>
            <a:ext cx="7484865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80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21634" y="962725"/>
            <a:ext cx="85988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l-PL" sz="3200" b="1" dirty="0" smtClean="0">
                <a:latin typeface="Comic Sans MS" pitchFamily="66" charset="0"/>
                <a:cs typeface="Tahoma" pitchFamily="34" charset="0"/>
              </a:rPr>
              <a:t>Generator map zasobów</a:t>
            </a:r>
            <a:endParaRPr lang="pl-PL" sz="3200" b="1" dirty="0" smtClean="0">
              <a:latin typeface="Comic Sans MS" pitchFamily="66" charset="0"/>
              <a:cs typeface="Tahoma" pitchFamily="34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145" y="1916831"/>
            <a:ext cx="5323167" cy="4548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5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21634" y="962725"/>
            <a:ext cx="85988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l-PL" sz="3200" b="1" dirty="0" smtClean="0">
                <a:latin typeface="Comic Sans MS" pitchFamily="66" charset="0"/>
                <a:cs typeface="Tahoma" pitchFamily="34" charset="0"/>
              </a:rPr>
              <a:t>Rankingi i wskaźniki efektywności</a:t>
            </a:r>
            <a:endParaRPr lang="pl-PL" sz="3200" b="1" dirty="0" smtClean="0">
              <a:latin typeface="Comic Sans MS" pitchFamily="66" charset="0"/>
              <a:cs typeface="Tahoma" pitchFamily="34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29" y="2276872"/>
            <a:ext cx="7347011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14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177012"/>
              </p:ext>
            </p:extLst>
          </p:nvPr>
        </p:nvGraphicFramePr>
        <p:xfrm>
          <a:off x="5436096" y="1340767"/>
          <a:ext cx="3161531" cy="5167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Mapa bitowa" r:id="rId3" imgW="1980952" imgH="3238952" progId="Paint.Picture">
                  <p:embed/>
                </p:oleObj>
              </mc:Choice>
              <mc:Fallback>
                <p:oleObj name="Mapa bitowa" r:id="rId3" imgW="1980952" imgH="323895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1340767"/>
                        <a:ext cx="3161531" cy="5167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21634" y="962725"/>
            <a:ext cx="514245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pl-PL" sz="3200" b="1" dirty="0">
                <a:latin typeface="Comic Sans MS" pitchFamily="66" charset="0"/>
                <a:cs typeface="Tahoma" pitchFamily="34" charset="0"/>
              </a:rPr>
              <a:t>Planowanie z dokładnością do każdego dnia w </a:t>
            </a:r>
            <a:r>
              <a:rPr lang="pl-PL" sz="3200" b="1" dirty="0" smtClean="0">
                <a:latin typeface="Comic Sans MS" pitchFamily="66" charset="0"/>
                <a:cs typeface="Tahoma" pitchFamily="34" charset="0"/>
              </a:rPr>
              <a:t>semestrze</a:t>
            </a:r>
            <a:endParaRPr lang="pl-PL" sz="2800" dirty="0"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99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728" y="2039943"/>
            <a:ext cx="7219950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21634" y="962725"/>
            <a:ext cx="867084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l-PL" sz="3200" b="1" dirty="0">
                <a:latin typeface="Comic Sans MS" pitchFamily="66" charset="0"/>
                <a:cs typeface="Tahoma" pitchFamily="34" charset="0"/>
              </a:rPr>
              <a:t>Możliwość planowania </a:t>
            </a:r>
            <a:r>
              <a:rPr lang="pl-PL" sz="3200" b="1" dirty="0" smtClean="0">
                <a:latin typeface="Comic Sans MS" pitchFamily="66" charset="0"/>
                <a:cs typeface="Tahoma" pitchFamily="34" charset="0"/>
              </a:rPr>
              <a:t>dla </a:t>
            </a:r>
            <a:r>
              <a:rPr lang="pl-PL" sz="3200" b="1" dirty="0">
                <a:latin typeface="Comic Sans MS" pitchFamily="66" charset="0"/>
                <a:cs typeface="Tahoma" pitchFamily="34" charset="0"/>
              </a:rPr>
              <a:t>dowolnej liczby wykładowców, grup i </a:t>
            </a:r>
            <a:r>
              <a:rPr lang="pl-PL" sz="3200" b="1" dirty="0" err="1" smtClean="0">
                <a:latin typeface="Comic Sans MS" pitchFamily="66" charset="0"/>
                <a:cs typeface="Tahoma" pitchFamily="34" charset="0"/>
              </a:rPr>
              <a:t>sal</a:t>
            </a:r>
            <a:endParaRPr lang="pl-PL" sz="3200" b="1" dirty="0">
              <a:latin typeface="Comic Sans MS" pitchFamily="66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63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21634" y="1124744"/>
            <a:ext cx="85988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l-PL" sz="3200" b="1" dirty="0" smtClean="0">
                <a:latin typeface="Comic Sans MS" pitchFamily="66" charset="0"/>
                <a:cs typeface="Tahoma" pitchFamily="34" charset="0"/>
              </a:rPr>
              <a:t>Planowanie zajęć równoległych</a:t>
            </a:r>
            <a:endParaRPr lang="pl-PL" sz="3200" b="1" dirty="0" smtClean="0">
              <a:latin typeface="Comic Sans MS" pitchFamily="66" charset="0"/>
              <a:cs typeface="Tahoma" pitchFamily="34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315" y="2420888"/>
            <a:ext cx="570547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548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714846"/>
              </p:ext>
            </p:extLst>
          </p:nvPr>
        </p:nvGraphicFramePr>
        <p:xfrm>
          <a:off x="1403648" y="2145243"/>
          <a:ext cx="2664296" cy="4354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0" name="Obraz - mapa bitowa" r:id="rId3" imgW="1980952" imgH="3238952" progId="Paint.Picture">
                  <p:embed/>
                </p:oleObj>
              </mc:Choice>
              <mc:Fallback>
                <p:oleObj name="Obraz - mapa bitowa" r:id="rId3" imgW="1980952" imgH="323895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145243"/>
                        <a:ext cx="2664296" cy="43545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917201"/>
              </p:ext>
            </p:extLst>
          </p:nvPr>
        </p:nvGraphicFramePr>
        <p:xfrm>
          <a:off x="5724128" y="2060848"/>
          <a:ext cx="2607320" cy="4581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1" name="Obraz - mapa bitowa" r:id="rId5" imgW="1838095" imgH="3238952" progId="Paint.Picture">
                  <p:embed/>
                </p:oleObj>
              </mc:Choice>
              <mc:Fallback>
                <p:oleObj name="Obraz - mapa bitowa" r:id="rId5" imgW="1838095" imgH="323895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2060848"/>
                        <a:ext cx="2607320" cy="4581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383516"/>
              </p:ext>
            </p:extLst>
          </p:nvPr>
        </p:nvGraphicFramePr>
        <p:xfrm>
          <a:off x="611560" y="2564904"/>
          <a:ext cx="5857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2" name="Obraz - mapa bitowa" r:id="rId7" imgW="266737" imgH="295238" progId="Paint.Picture">
                  <p:embed/>
                </p:oleObj>
              </mc:Choice>
              <mc:Fallback>
                <p:oleObj name="Obraz - mapa bitowa" r:id="rId7" imgW="266737" imgH="29523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564904"/>
                        <a:ext cx="58578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464254"/>
              </p:ext>
            </p:extLst>
          </p:nvPr>
        </p:nvGraphicFramePr>
        <p:xfrm>
          <a:off x="4608190" y="2564904"/>
          <a:ext cx="647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3" name="Obraz - mapa bitowa" r:id="rId9" imgW="276117" imgH="237969" progId="Paint.Picture">
                  <p:embed/>
                </p:oleObj>
              </mc:Choice>
              <mc:Fallback>
                <p:oleObj name="Obraz - mapa bitowa" r:id="rId9" imgW="276117" imgH="23796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190" y="2564904"/>
                        <a:ext cx="647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21634" y="962725"/>
            <a:ext cx="86708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l-PL" sz="3200" b="1" dirty="0" smtClean="0">
                <a:latin typeface="Comic Sans MS" pitchFamily="66" charset="0"/>
                <a:cs typeface="Tahoma" pitchFamily="34" charset="0"/>
              </a:rPr>
              <a:t>Układy  tygodniowy </a:t>
            </a:r>
            <a:r>
              <a:rPr lang="pl-PL" sz="3200" b="1" dirty="0">
                <a:latin typeface="Comic Sans MS" pitchFamily="66" charset="0"/>
                <a:cs typeface="Tahoma" pitchFamily="34" charset="0"/>
              </a:rPr>
              <a:t>oraz </a:t>
            </a:r>
            <a:r>
              <a:rPr lang="pl-PL" sz="3200" b="1" dirty="0" smtClean="0">
                <a:latin typeface="Comic Sans MS" pitchFamily="66" charset="0"/>
                <a:cs typeface="Tahoma" pitchFamily="34" charset="0"/>
              </a:rPr>
              <a:t>tabeli </a:t>
            </a:r>
            <a:r>
              <a:rPr lang="pl-PL" sz="3200" b="1" dirty="0">
                <a:latin typeface="Comic Sans MS" pitchFamily="66" charset="0"/>
                <a:cs typeface="Tahoma" pitchFamily="34" charset="0"/>
              </a:rPr>
              <a:t>krzyżowej </a:t>
            </a:r>
          </a:p>
        </p:txBody>
      </p:sp>
    </p:spTree>
    <p:extLst>
      <p:ext uri="{BB962C8B-B14F-4D97-AF65-F5344CB8AC3E}">
        <p14:creationId xmlns:p14="http://schemas.microsoft.com/office/powerpoint/2010/main" val="217825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420888"/>
            <a:ext cx="7312143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21634" y="962725"/>
            <a:ext cx="867084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l-PL" sz="3200" b="1" dirty="0">
                <a:latin typeface="Comic Sans MS" pitchFamily="66" charset="0"/>
                <a:cs typeface="Tahoma" pitchFamily="34" charset="0"/>
              </a:rPr>
              <a:t>Planowanie/ usuwanie/ przesuwanie, kopiowanie, wklejanie pasków zajęć</a:t>
            </a:r>
          </a:p>
        </p:txBody>
      </p:sp>
    </p:spTree>
    <p:extLst>
      <p:ext uri="{BB962C8B-B14F-4D97-AF65-F5344CB8AC3E}">
        <p14:creationId xmlns:p14="http://schemas.microsoft.com/office/powerpoint/2010/main" val="417869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16" y="1916832"/>
            <a:ext cx="8469324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21634" y="962725"/>
            <a:ext cx="86708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l-PL" sz="3200" b="1" dirty="0">
                <a:latin typeface="Comic Sans MS" pitchFamily="66" charset="0"/>
                <a:cs typeface="Tahoma" pitchFamily="34" charset="0"/>
              </a:rPr>
              <a:t>Natychmiastowe raportowanie konfliktów</a:t>
            </a:r>
          </a:p>
        </p:txBody>
      </p:sp>
    </p:spTree>
    <p:extLst>
      <p:ext uri="{BB962C8B-B14F-4D97-AF65-F5344CB8AC3E}">
        <p14:creationId xmlns:p14="http://schemas.microsoft.com/office/powerpoint/2010/main" val="23335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395536" y="2276872"/>
            <a:ext cx="8424936" cy="2160240"/>
          </a:xfrm>
        </p:spPr>
        <p:txBody>
          <a:bodyPr/>
          <a:lstStyle/>
          <a:p>
            <a:pPr marL="277813" lvl="3" indent="0">
              <a:buNone/>
            </a:pPr>
            <a:r>
              <a:rPr lang="pl-PL" sz="2400" dirty="0" smtClean="0">
                <a:latin typeface="Tahoma" pitchFamily="34" charset="0"/>
                <a:cs typeface="Tahoma" pitchFamily="34" charset="0"/>
              </a:rPr>
              <a:t>09:00-09:30 </a:t>
            </a:r>
          </a:p>
          <a:p>
            <a:pPr marL="620713" lvl="3" indent="-342900">
              <a:buFont typeface="Wingdings" pitchFamily="2" charset="2"/>
              <a:buChar char="ü"/>
            </a:pPr>
            <a:r>
              <a:rPr lang="pl-PL" sz="2400" dirty="0" smtClean="0">
                <a:latin typeface="Tahoma" pitchFamily="34" charset="0"/>
                <a:cs typeface="Tahoma" pitchFamily="34" charset="0"/>
              </a:rPr>
              <a:t>omówienie </a:t>
            </a:r>
            <a:r>
              <a:rPr lang="pl-PL" sz="2400" dirty="0">
                <a:latin typeface="Tahoma" pitchFamily="34" charset="0"/>
                <a:cs typeface="Tahoma" pitchFamily="34" charset="0"/>
              </a:rPr>
              <a:t>podstawowych funkcji </a:t>
            </a:r>
            <a:r>
              <a:rPr lang="pl-PL" sz="2400" dirty="0" smtClean="0">
                <a:latin typeface="Tahoma" pitchFamily="34" charset="0"/>
                <a:cs typeface="Tahoma" pitchFamily="34" charset="0"/>
              </a:rPr>
              <a:t>aplikacji Plansoft.org</a:t>
            </a:r>
          </a:p>
          <a:p>
            <a:pPr marL="277813" lvl="3" indent="0">
              <a:buNone/>
            </a:pPr>
            <a:endParaRPr lang="pl-PL" sz="2400" dirty="0">
              <a:latin typeface="Tahoma" pitchFamily="34" charset="0"/>
              <a:cs typeface="Tahoma" pitchFamily="34" charset="0"/>
            </a:endParaRPr>
          </a:p>
          <a:p>
            <a:pPr marL="277813" lvl="3" indent="0">
              <a:buNone/>
            </a:pPr>
            <a:r>
              <a:rPr lang="pl-PL" sz="2400" dirty="0" smtClean="0">
                <a:latin typeface="Tahoma" pitchFamily="34" charset="0"/>
                <a:cs typeface="Tahoma" pitchFamily="34" charset="0"/>
              </a:rPr>
              <a:t>09:30-10.00</a:t>
            </a:r>
          </a:p>
          <a:p>
            <a:pPr marL="620713" lvl="3" indent="-342900">
              <a:buFont typeface="Wingdings" pitchFamily="2" charset="2"/>
              <a:buChar char="ü"/>
            </a:pPr>
            <a:r>
              <a:rPr lang="pl-PL" sz="2400" dirty="0" smtClean="0">
                <a:latin typeface="Tahoma" pitchFamily="34" charset="0"/>
                <a:cs typeface="Tahoma" pitchFamily="34" charset="0"/>
              </a:rPr>
              <a:t>pokaz praktyczny aplikacji</a:t>
            </a:r>
          </a:p>
        </p:txBody>
      </p:sp>
      <p:sp>
        <p:nvSpPr>
          <p:cNvPr id="2" name="pole tekstowe 1"/>
          <p:cNvSpPr txBox="1"/>
          <p:nvPr/>
        </p:nvSpPr>
        <p:spPr>
          <a:xfrm>
            <a:off x="3059832" y="1315538"/>
            <a:ext cx="4032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pl-PL" sz="3200" b="1" dirty="0">
                <a:latin typeface="Comic Sans MS" pitchFamily="66" charset="0"/>
                <a:cs typeface="Tahoma" pitchFamily="34" charset="0"/>
              </a:rPr>
              <a:t>Plan</a:t>
            </a:r>
            <a:r>
              <a:rPr lang="pl-PL" sz="3200" b="1" dirty="0">
                <a:latin typeface="Tahoma" pitchFamily="34" charset="0"/>
                <a:cs typeface="Tahoma" pitchFamily="34" charset="0"/>
              </a:rPr>
              <a:t> </a:t>
            </a:r>
            <a:r>
              <a:rPr lang="pl-PL" sz="3200" b="1" dirty="0" smtClean="0">
                <a:latin typeface="Comic Sans MS" pitchFamily="66" charset="0"/>
                <a:cs typeface="Tahoma" pitchFamily="34" charset="0"/>
              </a:rPr>
              <a:t>spotkania</a:t>
            </a:r>
            <a:endParaRPr lang="pl-PL" sz="3200" b="1" dirty="0">
              <a:latin typeface="Comic Sans MS" pitchFamily="66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50" y="2232670"/>
            <a:ext cx="658177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573016"/>
            <a:ext cx="4133850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21634" y="962725"/>
            <a:ext cx="867084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l-PL" sz="3200" b="1" dirty="0" smtClean="0">
                <a:latin typeface="Comic Sans MS" pitchFamily="66" charset="0"/>
                <a:cs typeface="Tahoma" pitchFamily="34" charset="0"/>
              </a:rPr>
              <a:t>Prezentacja </a:t>
            </a:r>
            <a:r>
              <a:rPr lang="pl-PL" sz="3200" b="1" dirty="0">
                <a:latin typeface="Comic Sans MS" pitchFamily="66" charset="0"/>
                <a:cs typeface="Tahoma" pitchFamily="34" charset="0"/>
              </a:rPr>
              <a:t>terminów, w których nie można planować zajęć</a:t>
            </a:r>
          </a:p>
        </p:txBody>
      </p:sp>
    </p:spTree>
    <p:extLst>
      <p:ext uri="{BB962C8B-B14F-4D97-AF65-F5344CB8AC3E}">
        <p14:creationId xmlns:p14="http://schemas.microsoft.com/office/powerpoint/2010/main" val="286673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81" y="2276872"/>
            <a:ext cx="8092351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21634" y="962725"/>
            <a:ext cx="867084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l-PL" sz="2800" dirty="0">
                <a:ea typeface="Tahoma" pitchFamily="34" charset="0"/>
                <a:cs typeface="Tahoma" pitchFamily="34" charset="0"/>
              </a:rPr>
              <a:t>Wykrywanie konfliktów  - wyszukiwanie dostępnych zasobów, grup i </a:t>
            </a:r>
            <a:r>
              <a:rPr lang="pl-PL" sz="2800" dirty="0" smtClean="0">
                <a:ea typeface="Tahoma" pitchFamily="34" charset="0"/>
                <a:cs typeface="Tahoma" pitchFamily="34" charset="0"/>
              </a:rPr>
              <a:t>wykładowców</a:t>
            </a:r>
            <a:endParaRPr lang="pl-PL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36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954" y="2420888"/>
            <a:ext cx="2180059" cy="1605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21634" y="962725"/>
            <a:ext cx="867084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l-PL" sz="3200" b="1" dirty="0">
                <a:latin typeface="Comic Sans MS" pitchFamily="66" charset="0"/>
                <a:cs typeface="Tahoma" pitchFamily="34" charset="0"/>
              </a:rPr>
              <a:t>Planowanie zajęć z dokładnością  jednostki lekcyjnej </a:t>
            </a:r>
            <a:r>
              <a:rPr lang="pl-PL" sz="3200" b="1" dirty="0" smtClean="0">
                <a:latin typeface="Comic Sans MS" pitchFamily="66" charset="0"/>
                <a:cs typeface="Tahoma" pitchFamily="34" charset="0"/>
              </a:rPr>
              <a:t>lub </a:t>
            </a:r>
            <a:r>
              <a:rPr lang="pl-PL" sz="3200" b="1" dirty="0">
                <a:latin typeface="Comic Sans MS" pitchFamily="66" charset="0"/>
                <a:cs typeface="Tahoma" pitchFamily="34" charset="0"/>
              </a:rPr>
              <a:t>jej części </a:t>
            </a:r>
          </a:p>
        </p:txBody>
      </p:sp>
    </p:spTree>
    <p:extLst>
      <p:ext uri="{BB962C8B-B14F-4D97-AF65-F5344CB8AC3E}">
        <p14:creationId xmlns:p14="http://schemas.microsoft.com/office/powerpoint/2010/main" val="214083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140967"/>
            <a:ext cx="2079873" cy="1394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917" y="2204864"/>
            <a:ext cx="2664296" cy="4379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21634" y="962725"/>
            <a:ext cx="867084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l-PL" sz="3200" b="1" dirty="0">
                <a:latin typeface="Comic Sans MS" pitchFamily="66" charset="0"/>
                <a:cs typeface="Tahoma" pitchFamily="34" charset="0"/>
              </a:rPr>
              <a:t>Parametryzowanie wyglądu pojedynczej komórki zajęć na </a:t>
            </a:r>
            <a:r>
              <a:rPr lang="pl-PL" sz="3200" b="1" dirty="0" smtClean="0">
                <a:latin typeface="Comic Sans MS" pitchFamily="66" charset="0"/>
                <a:cs typeface="Tahoma" pitchFamily="34" charset="0"/>
              </a:rPr>
              <a:t>wydrukach</a:t>
            </a:r>
            <a:endParaRPr lang="pl-PL" sz="2800" dirty="0"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96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012606"/>
              </p:ext>
            </p:extLst>
          </p:nvPr>
        </p:nvGraphicFramePr>
        <p:xfrm>
          <a:off x="2926071" y="3088142"/>
          <a:ext cx="409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4" name="Mapa bitowa" r:id="rId3" imgW="409632" imgH="609524" progId="Paint.Picture">
                  <p:embed/>
                </p:oleObj>
              </mc:Choice>
              <mc:Fallback>
                <p:oleObj name="Mapa bitowa" r:id="rId3" imgW="409632" imgH="6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6071" y="3088142"/>
                        <a:ext cx="4095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79394"/>
              </p:ext>
            </p:extLst>
          </p:nvPr>
        </p:nvGraphicFramePr>
        <p:xfrm>
          <a:off x="2926071" y="2326142"/>
          <a:ext cx="409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5" name="Mapa bitowa" r:id="rId5" imgW="409632" imgH="609524" progId="Paint.Picture">
                  <p:embed/>
                </p:oleObj>
              </mc:Choice>
              <mc:Fallback>
                <p:oleObj name="Mapa bitowa" r:id="rId5" imgW="409632" imgH="6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6071" y="2326142"/>
                        <a:ext cx="4095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050700"/>
              </p:ext>
            </p:extLst>
          </p:nvPr>
        </p:nvGraphicFramePr>
        <p:xfrm>
          <a:off x="5669271" y="2249942"/>
          <a:ext cx="409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6" name="Mapa bitowa" r:id="rId6" imgW="409632" imgH="609524" progId="Paint.Picture">
                  <p:embed/>
                </p:oleObj>
              </mc:Choice>
              <mc:Fallback>
                <p:oleObj name="Mapa bitowa" r:id="rId6" imgW="409632" imgH="6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9271" y="2249942"/>
                        <a:ext cx="4095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123838"/>
              </p:ext>
            </p:extLst>
          </p:nvPr>
        </p:nvGraphicFramePr>
        <p:xfrm>
          <a:off x="5669271" y="3011942"/>
          <a:ext cx="409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7" name="Mapa bitowa" r:id="rId7" imgW="409632" imgH="609524" progId="Paint.Picture">
                  <p:embed/>
                </p:oleObj>
              </mc:Choice>
              <mc:Fallback>
                <p:oleObj name="Mapa bitowa" r:id="rId7" imgW="409632" imgH="6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9271" y="3011942"/>
                        <a:ext cx="4095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3916671" y="2097542"/>
            <a:ext cx="1219200" cy="1676400"/>
          </a:xfrm>
          <a:prstGeom prst="can">
            <a:avLst>
              <a:gd name="adj" fmla="val 34375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3383271" y="2630942"/>
            <a:ext cx="2286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3383271" y="3392942"/>
            <a:ext cx="2286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" name="AutoShape 15"/>
          <p:cNvSpPr>
            <a:spLocks noChangeArrowheads="1"/>
          </p:cNvSpPr>
          <p:nvPr/>
        </p:nvSpPr>
        <p:spPr bwMode="auto">
          <a:xfrm>
            <a:off x="3840471" y="4121604"/>
            <a:ext cx="609600" cy="762000"/>
          </a:xfrm>
          <a:prstGeom prst="can">
            <a:avLst>
              <a:gd name="adj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4678671" y="4121604"/>
            <a:ext cx="609600" cy="762000"/>
          </a:xfrm>
          <a:prstGeom prst="can">
            <a:avLst>
              <a:gd name="adj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" name="AutoShape 18"/>
          <p:cNvSpPr>
            <a:spLocks noChangeArrowheads="1"/>
          </p:cNvSpPr>
          <p:nvPr/>
        </p:nvSpPr>
        <p:spPr bwMode="auto">
          <a:xfrm>
            <a:off x="3840471" y="5036004"/>
            <a:ext cx="609600" cy="762000"/>
          </a:xfrm>
          <a:prstGeom prst="can">
            <a:avLst>
              <a:gd name="adj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" name="AutoShape 19"/>
          <p:cNvSpPr>
            <a:spLocks noChangeArrowheads="1"/>
          </p:cNvSpPr>
          <p:nvPr/>
        </p:nvSpPr>
        <p:spPr bwMode="auto">
          <a:xfrm>
            <a:off x="4678671" y="5036004"/>
            <a:ext cx="609600" cy="762000"/>
          </a:xfrm>
          <a:prstGeom prst="can">
            <a:avLst>
              <a:gd name="adj" fmla="val 3125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aphicFrame>
        <p:nvGraphicFramePr>
          <p:cNvPr id="1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204270"/>
              </p:ext>
            </p:extLst>
          </p:nvPr>
        </p:nvGraphicFramePr>
        <p:xfrm>
          <a:off x="3002271" y="4959804"/>
          <a:ext cx="409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8" name="Mapa bitowa" r:id="rId8" imgW="409632" imgH="609524" progId="Paint.Picture">
                  <p:embed/>
                </p:oleObj>
              </mc:Choice>
              <mc:Fallback>
                <p:oleObj name="Mapa bitowa" r:id="rId8" imgW="409632" imgH="6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2271" y="4959804"/>
                        <a:ext cx="4095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73402"/>
              </p:ext>
            </p:extLst>
          </p:nvPr>
        </p:nvGraphicFramePr>
        <p:xfrm>
          <a:off x="3002271" y="4197804"/>
          <a:ext cx="409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9" name="Mapa bitowa" r:id="rId9" imgW="409632" imgH="609524" progId="Paint.Picture">
                  <p:embed/>
                </p:oleObj>
              </mc:Choice>
              <mc:Fallback>
                <p:oleObj name="Mapa bitowa" r:id="rId9" imgW="409632" imgH="6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2271" y="4197804"/>
                        <a:ext cx="4095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009227"/>
              </p:ext>
            </p:extLst>
          </p:nvPr>
        </p:nvGraphicFramePr>
        <p:xfrm>
          <a:off x="5669271" y="4197804"/>
          <a:ext cx="409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0" name="Mapa bitowa" r:id="rId10" imgW="409632" imgH="609524" progId="Paint.Picture">
                  <p:embed/>
                </p:oleObj>
              </mc:Choice>
              <mc:Fallback>
                <p:oleObj name="Mapa bitowa" r:id="rId10" imgW="409632" imgH="6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9271" y="4197804"/>
                        <a:ext cx="4095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637793"/>
              </p:ext>
            </p:extLst>
          </p:nvPr>
        </p:nvGraphicFramePr>
        <p:xfrm>
          <a:off x="5669271" y="4959804"/>
          <a:ext cx="409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1" name="Mapa bitowa" r:id="rId11" imgW="409632" imgH="609524" progId="Paint.Picture">
                  <p:embed/>
                </p:oleObj>
              </mc:Choice>
              <mc:Fallback>
                <p:oleObj name="Mapa bitowa" r:id="rId11" imgW="409632" imgH="6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9271" y="4959804"/>
                        <a:ext cx="4095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Line 24"/>
          <p:cNvSpPr>
            <a:spLocks noChangeShapeType="1"/>
          </p:cNvSpPr>
          <p:nvPr/>
        </p:nvSpPr>
        <p:spPr bwMode="auto">
          <a:xfrm>
            <a:off x="3459471" y="4578804"/>
            <a:ext cx="381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" name="Line 25"/>
          <p:cNvSpPr>
            <a:spLocks noChangeShapeType="1"/>
          </p:cNvSpPr>
          <p:nvPr/>
        </p:nvSpPr>
        <p:spPr bwMode="auto">
          <a:xfrm>
            <a:off x="3459471" y="5417004"/>
            <a:ext cx="381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>
            <a:off x="5288271" y="4502604"/>
            <a:ext cx="381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" name="Line 27"/>
          <p:cNvSpPr>
            <a:spLocks noChangeShapeType="1"/>
          </p:cNvSpPr>
          <p:nvPr/>
        </p:nvSpPr>
        <p:spPr bwMode="auto">
          <a:xfrm>
            <a:off x="5288271" y="5417004"/>
            <a:ext cx="381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" name="Line 28"/>
          <p:cNvSpPr>
            <a:spLocks noChangeShapeType="1"/>
          </p:cNvSpPr>
          <p:nvPr/>
        </p:nvSpPr>
        <p:spPr bwMode="auto">
          <a:xfrm>
            <a:off x="3383271" y="3893004"/>
            <a:ext cx="2286000" cy="2286000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" name="Line 29"/>
          <p:cNvSpPr>
            <a:spLocks noChangeShapeType="1"/>
          </p:cNvSpPr>
          <p:nvPr/>
        </p:nvSpPr>
        <p:spPr bwMode="auto">
          <a:xfrm flipH="1">
            <a:off x="3307071" y="3816804"/>
            <a:ext cx="2438400" cy="2438400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220372" y="962724"/>
            <a:ext cx="89236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l-PL" sz="3200" b="1" dirty="0">
                <a:latin typeface="Comic Sans MS" pitchFamily="66" charset="0"/>
                <a:cs typeface="Tahoma" pitchFamily="34" charset="0"/>
              </a:rPr>
              <a:t>Równoległa praca wielu </a:t>
            </a:r>
            <a:r>
              <a:rPr lang="pl-PL" sz="3200" b="1" dirty="0" smtClean="0">
                <a:latin typeface="Comic Sans MS" pitchFamily="66" charset="0"/>
                <a:cs typeface="Tahoma" pitchFamily="34" charset="0"/>
              </a:rPr>
              <a:t>planistów</a:t>
            </a:r>
            <a:endParaRPr lang="pl-PL" sz="3200" b="1" dirty="0">
              <a:latin typeface="Comic Sans MS" pitchFamily="66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42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939217"/>
              </p:ext>
            </p:extLst>
          </p:nvPr>
        </p:nvGraphicFramePr>
        <p:xfrm>
          <a:off x="3520281" y="3641020"/>
          <a:ext cx="409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" name="Mapa bitowa" r:id="rId3" imgW="409632" imgH="609524" progId="Paint.Picture">
                  <p:embed/>
                </p:oleObj>
              </mc:Choice>
              <mc:Fallback>
                <p:oleObj name="Mapa bitowa" r:id="rId3" imgW="409632" imgH="6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0281" y="3641020"/>
                        <a:ext cx="4095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656244"/>
              </p:ext>
            </p:extLst>
          </p:nvPr>
        </p:nvGraphicFramePr>
        <p:xfrm>
          <a:off x="3520281" y="2040820"/>
          <a:ext cx="409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" name="Mapa bitowa" r:id="rId5" imgW="409632" imgH="609524" progId="Paint.Picture">
                  <p:embed/>
                </p:oleObj>
              </mc:Choice>
              <mc:Fallback>
                <p:oleObj name="Mapa bitowa" r:id="rId5" imgW="409632" imgH="6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0281" y="2040820"/>
                        <a:ext cx="4095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921677"/>
              </p:ext>
            </p:extLst>
          </p:nvPr>
        </p:nvGraphicFramePr>
        <p:xfrm>
          <a:off x="3520281" y="5317420"/>
          <a:ext cx="409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" name="Mapa bitowa" r:id="rId6" imgW="409632" imgH="609524" progId="Paint.Picture">
                  <p:embed/>
                </p:oleObj>
              </mc:Choice>
              <mc:Fallback>
                <p:oleObj name="Mapa bitowa" r:id="rId6" imgW="409632" imgH="6095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0281" y="5317420"/>
                        <a:ext cx="4095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664896"/>
              </p:ext>
            </p:extLst>
          </p:nvPr>
        </p:nvGraphicFramePr>
        <p:xfrm>
          <a:off x="4282281" y="1736020"/>
          <a:ext cx="118903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" name="Mapa bitowa" r:id="rId7" imgW="847843" imgH="923810" progId="Paint.Picture">
                  <p:embed/>
                </p:oleObj>
              </mc:Choice>
              <mc:Fallback>
                <p:oleObj name="Mapa bitowa" r:id="rId7" imgW="847843" imgH="92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2281" y="1736020"/>
                        <a:ext cx="118903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689596"/>
              </p:ext>
            </p:extLst>
          </p:nvPr>
        </p:nvGraphicFramePr>
        <p:xfrm>
          <a:off x="4282281" y="3336220"/>
          <a:ext cx="11747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8" name="Mapa bitowa" r:id="rId9" imgW="838095" imgH="923810" progId="Paint.Picture">
                  <p:embed/>
                </p:oleObj>
              </mc:Choice>
              <mc:Fallback>
                <p:oleObj name="Mapa bitowa" r:id="rId9" imgW="838095" imgH="92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2281" y="3336220"/>
                        <a:ext cx="117475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737252"/>
              </p:ext>
            </p:extLst>
          </p:nvPr>
        </p:nvGraphicFramePr>
        <p:xfrm>
          <a:off x="4282281" y="4936420"/>
          <a:ext cx="11747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" name="Mapa bitowa" r:id="rId11" imgW="838095" imgH="923810" progId="Paint.Picture">
                  <p:embed/>
                </p:oleObj>
              </mc:Choice>
              <mc:Fallback>
                <p:oleObj name="Mapa bitowa" r:id="rId11" imgW="838095" imgH="92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2281" y="4936420"/>
                        <a:ext cx="117475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29"/>
          <p:cNvSpPr>
            <a:spLocks noChangeShapeType="1"/>
          </p:cNvSpPr>
          <p:nvPr/>
        </p:nvSpPr>
        <p:spPr bwMode="auto">
          <a:xfrm>
            <a:off x="3748881" y="280282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" name="Line 30"/>
          <p:cNvSpPr>
            <a:spLocks noChangeShapeType="1"/>
          </p:cNvSpPr>
          <p:nvPr/>
        </p:nvSpPr>
        <p:spPr bwMode="auto">
          <a:xfrm>
            <a:off x="3748881" y="447922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21634" y="962725"/>
            <a:ext cx="88148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l-PL" sz="2800" dirty="0">
                <a:ea typeface="Tahoma" pitchFamily="34" charset="0"/>
                <a:cs typeface="Tahoma" pitchFamily="34" charset="0"/>
              </a:rPr>
              <a:t>Równoległa praca wielu </a:t>
            </a:r>
            <a:r>
              <a:rPr lang="pl-PL" sz="2800" dirty="0" smtClean="0">
                <a:ea typeface="Tahoma" pitchFamily="34" charset="0"/>
                <a:cs typeface="Tahoma" pitchFamily="34" charset="0"/>
              </a:rPr>
              <a:t>planistów</a:t>
            </a:r>
            <a:endParaRPr lang="pl-PL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22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131827"/>
            <a:ext cx="3260631" cy="2596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276872"/>
            <a:ext cx="1533650" cy="430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21634" y="962725"/>
            <a:ext cx="867084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l-PL" sz="2800" dirty="0">
                <a:ea typeface="Tahoma" pitchFamily="34" charset="0"/>
                <a:cs typeface="Tahoma" pitchFamily="34" charset="0"/>
              </a:rPr>
              <a:t>Możliwość planowania dla dowolnej liczby wykładowców, grup i </a:t>
            </a:r>
            <a:r>
              <a:rPr lang="pl-PL" sz="2800" dirty="0" err="1">
                <a:ea typeface="Tahoma" pitchFamily="34" charset="0"/>
                <a:cs typeface="Tahoma" pitchFamily="34" charset="0"/>
              </a:rPr>
              <a:t>sal</a:t>
            </a:r>
            <a:endParaRPr lang="pl-PL" sz="2800" dirty="0"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48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860893"/>
            <a:ext cx="7219950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21634" y="962726"/>
            <a:ext cx="89223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l-PL" sz="3200" b="1" dirty="0">
                <a:latin typeface="Comic Sans MS" pitchFamily="66" charset="0"/>
                <a:cs typeface="Tahoma" pitchFamily="34" charset="0"/>
              </a:rPr>
              <a:t>Możliwość dopisania </a:t>
            </a:r>
            <a:r>
              <a:rPr lang="pl-PL" sz="3200" b="1" dirty="0" smtClean="0">
                <a:latin typeface="Comic Sans MS" pitchFamily="66" charset="0"/>
                <a:cs typeface="Tahoma" pitchFamily="34" charset="0"/>
              </a:rPr>
              <a:t>sali potem</a:t>
            </a:r>
            <a:endParaRPr lang="pl-PL" sz="3200" b="1" dirty="0">
              <a:latin typeface="Comic Sans MS" pitchFamily="66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96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1520" y="3005459"/>
            <a:ext cx="2423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dirty="0" smtClean="0"/>
              <a:t>.</a:t>
            </a:r>
            <a:endParaRPr lang="pl-PL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564904"/>
            <a:ext cx="5136571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488" y="2336252"/>
            <a:ext cx="1798711" cy="666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21634" y="962725"/>
            <a:ext cx="867084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l-PL" sz="2800" dirty="0">
                <a:ea typeface="Tahoma" pitchFamily="34" charset="0"/>
                <a:cs typeface="Tahoma" pitchFamily="34" charset="0"/>
              </a:rPr>
              <a:t>Możliwość „</a:t>
            </a:r>
            <a:r>
              <a:rPr lang="pl-PL" sz="2800" dirty="0" err="1">
                <a:ea typeface="Tahoma" pitchFamily="34" charset="0"/>
                <a:cs typeface="Tahoma" pitchFamily="34" charset="0"/>
              </a:rPr>
              <a:t>doplanowywania</a:t>
            </a:r>
            <a:r>
              <a:rPr lang="pl-PL" sz="2800" dirty="0">
                <a:ea typeface="Tahoma" pitchFamily="34" charset="0"/>
                <a:cs typeface="Tahoma" pitchFamily="34" charset="0"/>
              </a:rPr>
              <a:t>” – oznaczenie zajęcia bez określonego zasobu, grupy lub wykładowcy.</a:t>
            </a:r>
          </a:p>
        </p:txBody>
      </p:sp>
    </p:spTree>
    <p:extLst>
      <p:ext uri="{BB962C8B-B14F-4D97-AF65-F5344CB8AC3E}">
        <p14:creationId xmlns:p14="http://schemas.microsoft.com/office/powerpoint/2010/main" val="116252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232" y="2204864"/>
            <a:ext cx="5327650" cy="4424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21634" y="962725"/>
            <a:ext cx="867084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l-PL" sz="3200" b="1" dirty="0">
                <a:latin typeface="Comic Sans MS" pitchFamily="66" charset="0"/>
                <a:cs typeface="Tahoma" pitchFamily="34" charset="0"/>
              </a:rPr>
              <a:t>Tworzenie kalendarzy </a:t>
            </a:r>
            <a:endParaRPr lang="pl-PL" sz="3200" b="1" dirty="0" smtClean="0">
              <a:latin typeface="Comic Sans MS" pitchFamily="66" charset="0"/>
              <a:cs typeface="Tahoma" pitchFamily="34" charset="0"/>
            </a:endParaRPr>
          </a:p>
          <a:p>
            <a:pPr algn="ctr"/>
            <a:r>
              <a:rPr lang="pl-PL" sz="3200" b="1" dirty="0" smtClean="0">
                <a:latin typeface="Comic Sans MS" pitchFamily="66" charset="0"/>
                <a:cs typeface="Tahoma" pitchFamily="34" charset="0"/>
              </a:rPr>
              <a:t>grup</a:t>
            </a:r>
            <a:r>
              <a:rPr lang="pl-PL" sz="3200" b="1" dirty="0">
                <a:latin typeface="Comic Sans MS" pitchFamily="66" charset="0"/>
                <a:cs typeface="Tahoma" pitchFamily="34" charset="0"/>
              </a:rPr>
              <a:t>, wykładowców i </a:t>
            </a:r>
            <a:r>
              <a:rPr lang="pl-PL" sz="3200" b="1" dirty="0" err="1">
                <a:latin typeface="Comic Sans MS" pitchFamily="66" charset="0"/>
                <a:cs typeface="Tahoma" pitchFamily="34" charset="0"/>
              </a:rPr>
              <a:t>sal</a:t>
            </a:r>
            <a:r>
              <a:rPr lang="pl-PL" sz="3200" b="1" dirty="0">
                <a:latin typeface="Comic Sans MS" pitchFamily="66" charset="0"/>
                <a:cs typeface="Tahoma" pitchFamily="34" charset="0"/>
              </a:rPr>
              <a:t> </a:t>
            </a:r>
          </a:p>
          <a:p>
            <a:pPr algn="ctr"/>
            <a:r>
              <a:rPr lang="pl-PL" sz="3200" b="1" dirty="0">
                <a:latin typeface="Comic Sans MS" pitchFamily="66" charset="0"/>
                <a:cs typeface="Tahoma" pitchFamily="34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61772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C:\Users\soflab_ab\Desktop\plansoft\logo\kostka plansoft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844" y="2348880"/>
            <a:ext cx="3544532" cy="36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21634" y="962725"/>
            <a:ext cx="859883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l-PL" sz="3200" b="1" dirty="0">
                <a:latin typeface="Comic Sans MS" pitchFamily="66" charset="0"/>
                <a:cs typeface="Tahoma" pitchFamily="34" charset="0"/>
              </a:rPr>
              <a:t>Układanie rozkładów zajęć jest jak układanie kostki</a:t>
            </a:r>
          </a:p>
        </p:txBody>
      </p:sp>
    </p:spTree>
    <p:extLst>
      <p:ext uri="{BB962C8B-B14F-4D97-AF65-F5344CB8AC3E}">
        <p14:creationId xmlns:p14="http://schemas.microsoft.com/office/powerpoint/2010/main" val="12161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21634" y="962725"/>
            <a:ext cx="86708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l-PL" sz="3200" b="1" dirty="0">
                <a:latin typeface="Comic Sans MS" pitchFamily="66" charset="0"/>
                <a:cs typeface="Tahoma" pitchFamily="34" charset="0"/>
              </a:rPr>
              <a:t>Przykładowy </a:t>
            </a:r>
            <a:r>
              <a:rPr lang="pl-PL" sz="3200" b="1" dirty="0" smtClean="0">
                <a:latin typeface="Comic Sans MS" pitchFamily="66" charset="0"/>
                <a:cs typeface="Tahoma" pitchFamily="34" charset="0"/>
              </a:rPr>
              <a:t>wydruk</a:t>
            </a:r>
            <a:endParaRPr lang="pl-PL" sz="3200" b="1" dirty="0">
              <a:latin typeface="Comic Sans MS" pitchFamily="66" charset="0"/>
              <a:cs typeface="Tahoma" pitchFamily="34" charset="0"/>
            </a:endParaRPr>
          </a:p>
        </p:txBody>
      </p:sp>
      <p:pic>
        <p:nvPicPr>
          <p:cNvPr id="17459" name="Picture 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30" y="2708920"/>
            <a:ext cx="8253046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42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1824740"/>
            <a:ext cx="7128792" cy="483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21634" y="962725"/>
            <a:ext cx="86708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l-PL" sz="2800" dirty="0">
                <a:ea typeface="Tahoma" pitchFamily="34" charset="0"/>
                <a:cs typeface="Tahoma" pitchFamily="34" charset="0"/>
              </a:rPr>
              <a:t>Google kalendarz– układ </a:t>
            </a:r>
            <a:r>
              <a:rPr lang="pl-PL" sz="2800" dirty="0" smtClean="0">
                <a:ea typeface="Tahoma" pitchFamily="34" charset="0"/>
                <a:cs typeface="Tahoma" pitchFamily="34" charset="0"/>
              </a:rPr>
              <a:t>miesięczny</a:t>
            </a:r>
            <a:endParaRPr lang="pl-PL" sz="2800" dirty="0"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36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58" y="1814019"/>
            <a:ext cx="7905974" cy="4850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21634" y="962725"/>
            <a:ext cx="86708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l-PL" sz="3200" b="1" dirty="0">
                <a:latin typeface="Comic Sans MS" pitchFamily="66" charset="0"/>
                <a:cs typeface="Tahoma" pitchFamily="34" charset="0"/>
              </a:rPr>
              <a:t>Google kalendarz– układ tygodniowy</a:t>
            </a:r>
          </a:p>
        </p:txBody>
      </p:sp>
    </p:spTree>
    <p:extLst>
      <p:ext uri="{BB962C8B-B14F-4D97-AF65-F5344CB8AC3E}">
        <p14:creationId xmlns:p14="http://schemas.microsoft.com/office/powerpoint/2010/main" val="69222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89068"/>
            <a:ext cx="8064896" cy="4964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21634" y="962725"/>
            <a:ext cx="86708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l-PL" sz="3200" b="1" dirty="0">
                <a:latin typeface="Comic Sans MS" pitchFamily="66" charset="0"/>
                <a:cs typeface="Tahoma" pitchFamily="34" charset="0"/>
              </a:rPr>
              <a:t>Google kalendarz– układ dzienny</a:t>
            </a:r>
          </a:p>
        </p:txBody>
      </p:sp>
    </p:spTree>
    <p:extLst>
      <p:ext uri="{BB962C8B-B14F-4D97-AF65-F5344CB8AC3E}">
        <p14:creationId xmlns:p14="http://schemas.microsoft.com/office/powerpoint/2010/main" val="4700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47068"/>
            <a:ext cx="7704856" cy="462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21634" y="962725"/>
            <a:ext cx="86708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l-PL" sz="3200" b="1" dirty="0">
                <a:latin typeface="Comic Sans MS" pitchFamily="66" charset="0"/>
                <a:cs typeface="Tahoma" pitchFamily="34" charset="0"/>
              </a:rPr>
              <a:t>Dowolne statystyki i wyliczenia</a:t>
            </a:r>
          </a:p>
        </p:txBody>
      </p:sp>
    </p:spTree>
    <p:extLst>
      <p:ext uri="{BB962C8B-B14F-4D97-AF65-F5344CB8AC3E}">
        <p14:creationId xmlns:p14="http://schemas.microsoft.com/office/powerpoint/2010/main" val="283108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2816"/>
            <a:ext cx="6524625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21634" y="962725"/>
            <a:ext cx="86708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pl-PL" sz="2800" dirty="0" smtClean="0">
                <a:ea typeface="Tahoma" pitchFamily="34" charset="0"/>
                <a:cs typeface="Tahoma" pitchFamily="34" charset="0"/>
              </a:rPr>
              <a:t>Wykresy.</a:t>
            </a:r>
            <a:endParaRPr lang="pl-PL" sz="2800" dirty="0"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35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392920"/>
              </p:ext>
            </p:extLst>
          </p:nvPr>
        </p:nvGraphicFramePr>
        <p:xfrm>
          <a:off x="2699792" y="2708920"/>
          <a:ext cx="5783263" cy="355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0" name="Mapa bitowa" r:id="rId3" imgW="5780952" imgH="3552381" progId="Paint.Picture">
                  <p:embed/>
                </p:oleObj>
              </mc:Choice>
              <mc:Fallback>
                <p:oleObj name="Mapa bitowa" r:id="rId3" imgW="5780952" imgH="35523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708920"/>
                        <a:ext cx="5783263" cy="355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107518"/>
              </p:ext>
            </p:extLst>
          </p:nvPr>
        </p:nvGraphicFramePr>
        <p:xfrm>
          <a:off x="395536" y="3212976"/>
          <a:ext cx="1895475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1" name="Mapa bitowa" r:id="rId5" imgW="1895238" imgH="1419048" progId="Paint.Picture">
                  <p:embed/>
                </p:oleObj>
              </mc:Choice>
              <mc:Fallback>
                <p:oleObj name="Mapa bitowa" r:id="rId5" imgW="1895238" imgH="141904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212976"/>
                        <a:ext cx="1895475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21634" y="962725"/>
            <a:ext cx="892236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pl-PL" sz="2800" dirty="0">
                <a:ea typeface="Tahoma" pitchFamily="34" charset="0"/>
                <a:cs typeface="Tahoma" pitchFamily="34" charset="0"/>
              </a:rPr>
              <a:t>Okna słownikowe zbudowane są w </a:t>
            </a:r>
            <a:r>
              <a:rPr lang="pl-PL" sz="2800" dirty="0" smtClean="0">
                <a:ea typeface="Tahoma" pitchFamily="34" charset="0"/>
                <a:cs typeface="Tahoma" pitchFamily="34" charset="0"/>
              </a:rPr>
              <a:t>oparciu </a:t>
            </a:r>
            <a:r>
              <a:rPr lang="pl-PL" sz="2800" dirty="0">
                <a:ea typeface="Tahoma" pitchFamily="34" charset="0"/>
                <a:cs typeface="Tahoma" pitchFamily="34" charset="0"/>
              </a:rPr>
              <a:t>o wydajną, tworzącą ergonomiczny interfejs  </a:t>
            </a:r>
            <a:r>
              <a:rPr lang="pl-PL" sz="2800" dirty="0" smtClean="0">
                <a:ea typeface="Tahoma" pitchFamily="34" charset="0"/>
                <a:cs typeface="Tahoma" pitchFamily="34" charset="0"/>
              </a:rPr>
              <a:t>użytkownika </a:t>
            </a:r>
            <a:r>
              <a:rPr lang="pl-PL" sz="2800" dirty="0">
                <a:ea typeface="Tahoma" pitchFamily="34" charset="0"/>
                <a:cs typeface="Tahoma" pitchFamily="34" charset="0"/>
              </a:rPr>
              <a:t>technologię IMPET.</a:t>
            </a:r>
          </a:p>
        </p:txBody>
      </p:sp>
    </p:spTree>
    <p:extLst>
      <p:ext uri="{BB962C8B-B14F-4D97-AF65-F5344CB8AC3E}">
        <p14:creationId xmlns:p14="http://schemas.microsoft.com/office/powerpoint/2010/main" val="373030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27" y="1980778"/>
            <a:ext cx="8963025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21634" y="962725"/>
            <a:ext cx="89223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pl-PL" sz="2800" dirty="0">
                <a:ea typeface="Tahoma" pitchFamily="34" charset="0"/>
                <a:cs typeface="Tahoma" pitchFamily="34" charset="0"/>
              </a:rPr>
              <a:t>Przykładowe okno słownikowe.</a:t>
            </a:r>
          </a:p>
        </p:txBody>
      </p:sp>
    </p:spTree>
    <p:extLst>
      <p:ext uri="{BB962C8B-B14F-4D97-AF65-F5344CB8AC3E}">
        <p14:creationId xmlns:p14="http://schemas.microsoft.com/office/powerpoint/2010/main" val="16010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6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45091927"/>
              </p:ext>
            </p:extLst>
          </p:nvPr>
        </p:nvGraphicFramePr>
        <p:xfrm>
          <a:off x="1475656" y="1700808"/>
          <a:ext cx="6565726" cy="4921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name="Obraz - mapa bitowa" r:id="rId3" imgW="7790476" imgH="5838095" progId="Paint.Picture">
                  <p:embed/>
                </p:oleObj>
              </mc:Choice>
              <mc:Fallback>
                <p:oleObj name="Obraz - mapa bitowa" r:id="rId3" imgW="7790476" imgH="5838095" progId="Paint.Picture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700808"/>
                        <a:ext cx="6565726" cy="4921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21634" y="962725"/>
            <a:ext cx="89223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l-PL" sz="3200" b="1" dirty="0">
                <a:latin typeface="Comic Sans MS" pitchFamily="66" charset="0"/>
                <a:cs typeface="Tahoma" pitchFamily="34" charset="0"/>
              </a:rPr>
              <a:t>Możliwość definiowania własnych atrybutów</a:t>
            </a:r>
          </a:p>
        </p:txBody>
      </p:sp>
    </p:spTree>
    <p:extLst>
      <p:ext uri="{BB962C8B-B14F-4D97-AF65-F5344CB8AC3E}">
        <p14:creationId xmlns:p14="http://schemas.microsoft.com/office/powerpoint/2010/main" val="254765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47" y="1506342"/>
            <a:ext cx="7730939" cy="4971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13639" y="2420888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l-PL" dirty="0" smtClean="0">
                <a:latin typeface="Arial" charset="0"/>
              </a:rPr>
              <a:t>.</a:t>
            </a:r>
            <a:endParaRPr lang="pl-PL" dirty="0">
              <a:latin typeface="Arial" charset="0"/>
            </a:endParaRPr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21634" y="962725"/>
            <a:ext cx="89223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l-PL" sz="2800" dirty="0" smtClean="0">
                <a:ea typeface="Tahoma" pitchFamily="34" charset="0"/>
                <a:cs typeface="Tahoma" pitchFamily="34" charset="0"/>
              </a:rPr>
              <a:t>	</a:t>
            </a:r>
            <a:r>
              <a:rPr lang="pl-PL" sz="3200" b="1" dirty="0">
                <a:latin typeface="Comic Sans MS" pitchFamily="66" charset="0"/>
                <a:cs typeface="Tahoma" pitchFamily="34" charset="0"/>
              </a:rPr>
              <a:t>Moduł ograniczenia i Plan studiów</a:t>
            </a:r>
          </a:p>
        </p:txBody>
      </p:sp>
    </p:spTree>
    <p:extLst>
      <p:ext uri="{BB962C8B-B14F-4D97-AF65-F5344CB8AC3E}">
        <p14:creationId xmlns:p14="http://schemas.microsoft.com/office/powerpoint/2010/main" val="71219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222" y="1556792"/>
            <a:ext cx="4572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58416" y="972017"/>
            <a:ext cx="85620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l-PL" sz="3200" b="1" dirty="0" smtClean="0">
                <a:latin typeface="Comic Sans MS" pitchFamily="66" charset="0"/>
                <a:cs typeface="Tahoma" pitchFamily="34" charset="0"/>
              </a:rPr>
              <a:t>Eksport do </a:t>
            </a:r>
            <a:r>
              <a:rPr lang="pl-PL" sz="3200" b="1" dirty="0" err="1" smtClean="0">
                <a:latin typeface="Comic Sans MS" pitchFamily="66" charset="0"/>
                <a:cs typeface="Tahoma" pitchFamily="34" charset="0"/>
              </a:rPr>
              <a:t>office</a:t>
            </a:r>
            <a:r>
              <a:rPr lang="pl-PL" sz="3200" b="1" dirty="0" smtClean="0">
                <a:latin typeface="Comic Sans MS" pitchFamily="66" charset="0"/>
                <a:cs typeface="Tahoma" pitchFamily="34" charset="0"/>
              </a:rPr>
              <a:t>, Google, </a:t>
            </a:r>
            <a:r>
              <a:rPr lang="pl-PL" sz="3200" b="1" dirty="0" err="1" smtClean="0">
                <a:latin typeface="Comic Sans MS" pitchFamily="66" charset="0"/>
                <a:cs typeface="Tahoma" pitchFamily="34" charset="0"/>
              </a:rPr>
              <a:t>html</a:t>
            </a:r>
            <a:endParaRPr lang="pl-PL" sz="3200" b="1" dirty="0">
              <a:latin typeface="Comic Sans MS" pitchFamily="66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70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51" y="1772816"/>
            <a:ext cx="8625897" cy="494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21634" y="962725"/>
            <a:ext cx="89223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l-PL" sz="3200" b="1" dirty="0">
                <a:latin typeface="Comic Sans MS" pitchFamily="66" charset="0"/>
                <a:cs typeface="Tahoma" pitchFamily="34" charset="0"/>
              </a:rPr>
              <a:t>Moduł rozliczeń z wykładowcami</a:t>
            </a:r>
          </a:p>
        </p:txBody>
      </p:sp>
    </p:spTree>
    <p:extLst>
      <p:ext uri="{BB962C8B-B14F-4D97-AF65-F5344CB8AC3E}">
        <p14:creationId xmlns:p14="http://schemas.microsoft.com/office/powerpoint/2010/main" val="341084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/>
          <p:cNvSpPr txBox="1"/>
          <p:nvPr/>
        </p:nvSpPr>
        <p:spPr>
          <a:xfrm>
            <a:off x="323528" y="1196752"/>
            <a:ext cx="871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>
                <a:latin typeface="Comic Sans MS" pitchFamily="66" charset="0"/>
                <a:cs typeface="Tahoma" pitchFamily="34" charset="0"/>
              </a:rPr>
              <a:t>Usługi dodatkowe</a:t>
            </a:r>
            <a:endParaRPr lang="pl-PL" sz="3200" b="1" dirty="0">
              <a:latin typeface="Comic Sans MS" pitchFamily="66" charset="0"/>
              <a:cs typeface="Tahoma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405432716"/>
              </p:ext>
            </p:extLst>
          </p:nvPr>
        </p:nvGraphicFramePr>
        <p:xfrm>
          <a:off x="1475656" y="1988840"/>
          <a:ext cx="669674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880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23528" y="2492896"/>
            <a:ext cx="8337248" cy="3589859"/>
          </a:xfrm>
        </p:spPr>
        <p:txBody>
          <a:bodyPr/>
          <a:lstStyle/>
          <a:p>
            <a:pPr marL="623887" algn="just">
              <a:buFont typeface="Wingdings" pitchFamily="2" charset="2"/>
              <a:buChar char="ü"/>
            </a:pPr>
            <a:r>
              <a:rPr lang="pl-PL" sz="2400" dirty="0" smtClean="0">
                <a:latin typeface="Tahoma" pitchFamily="34" charset="0"/>
                <a:cs typeface="Tahoma" pitchFamily="34" charset="0"/>
              </a:rPr>
              <a:t>możliwość </a:t>
            </a:r>
            <a:r>
              <a:rPr lang="pl-PL" sz="2400" dirty="0">
                <a:latin typeface="Tahoma" pitchFamily="34" charset="0"/>
                <a:cs typeface="Tahoma" pitchFamily="34" charset="0"/>
              </a:rPr>
              <a:t>jednoczesnej pracy wielu </a:t>
            </a:r>
            <a:r>
              <a:rPr lang="pl-PL" sz="2400" dirty="0" smtClean="0">
                <a:latin typeface="Tahoma" pitchFamily="34" charset="0"/>
                <a:cs typeface="Tahoma" pitchFamily="34" charset="0"/>
              </a:rPr>
              <a:t>planistów,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  <a:p>
            <a:pPr marL="623887" algn="just">
              <a:buFont typeface="Wingdings" pitchFamily="2" charset="2"/>
              <a:buChar char="ü"/>
            </a:pPr>
            <a:r>
              <a:rPr lang="pl-PL" sz="2400" dirty="0" smtClean="0">
                <a:latin typeface="Tahoma" pitchFamily="34" charset="0"/>
                <a:cs typeface="Tahoma" pitchFamily="34" charset="0"/>
              </a:rPr>
              <a:t>obsługiwanie planowania </a:t>
            </a:r>
            <a:r>
              <a:rPr lang="pl-PL" sz="2400" dirty="0">
                <a:latin typeface="Tahoma" pitchFamily="34" charset="0"/>
                <a:cs typeface="Tahoma" pitchFamily="34" charset="0"/>
              </a:rPr>
              <a:t>zajęć prowadzonych przez kilku wykładowców w kilku salach z kilkoma </a:t>
            </a:r>
            <a:r>
              <a:rPr lang="pl-PL" sz="2400" dirty="0" smtClean="0">
                <a:latin typeface="Tahoma" pitchFamily="34" charset="0"/>
                <a:cs typeface="Tahoma" pitchFamily="34" charset="0"/>
              </a:rPr>
              <a:t>grupami,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  <a:p>
            <a:pPr marL="623887" algn="just">
              <a:buFont typeface="Wingdings" pitchFamily="2" charset="2"/>
              <a:buChar char="ü"/>
            </a:pPr>
            <a:r>
              <a:rPr lang="pl-PL" sz="2400" dirty="0" smtClean="0">
                <a:latin typeface="Tahoma" pitchFamily="34" charset="0"/>
                <a:cs typeface="Tahoma" pitchFamily="34" charset="0"/>
              </a:rPr>
              <a:t>eliminacja możliwości </a:t>
            </a:r>
            <a:r>
              <a:rPr lang="pl-PL" sz="2400" dirty="0">
                <a:latin typeface="Tahoma" pitchFamily="34" charset="0"/>
                <a:cs typeface="Tahoma" pitchFamily="34" charset="0"/>
              </a:rPr>
              <a:t>przypadkowego </a:t>
            </a:r>
            <a:r>
              <a:rPr lang="pl-PL" sz="2400" dirty="0" smtClean="0">
                <a:latin typeface="Tahoma" pitchFamily="34" charset="0"/>
                <a:cs typeface="Tahoma" pitchFamily="34" charset="0"/>
              </a:rPr>
              <a:t>powstania konfliktu (zaplanowania kilku </a:t>
            </a:r>
            <a:r>
              <a:rPr lang="pl-PL" sz="2400" dirty="0">
                <a:latin typeface="Tahoma" pitchFamily="34" charset="0"/>
                <a:cs typeface="Tahoma" pitchFamily="34" charset="0"/>
              </a:rPr>
              <a:t>zajęć w tej samej s</a:t>
            </a:r>
            <a:r>
              <a:rPr lang="pl-PL" sz="2400" dirty="0" smtClean="0">
                <a:latin typeface="Tahoma" pitchFamily="34" charset="0"/>
                <a:cs typeface="Tahoma" pitchFamily="34" charset="0"/>
              </a:rPr>
              <a:t>ali),</a:t>
            </a:r>
            <a:endParaRPr lang="pl-PL" sz="2400" dirty="0">
              <a:latin typeface="Tahoma" pitchFamily="34" charset="0"/>
              <a:cs typeface="Tahoma" pitchFamily="34" charset="0"/>
            </a:endParaRPr>
          </a:p>
          <a:p>
            <a:pPr marL="623887" algn="just">
              <a:buFont typeface="Wingdings" pitchFamily="2" charset="2"/>
              <a:buChar char="ü"/>
            </a:pPr>
            <a:r>
              <a:rPr lang="pl-PL" sz="2400" dirty="0" smtClean="0">
                <a:latin typeface="Tahoma" pitchFamily="34" charset="0"/>
                <a:cs typeface="Tahoma" pitchFamily="34" charset="0"/>
              </a:rPr>
              <a:t>umożliwienie wytworzenia </a:t>
            </a:r>
            <a:r>
              <a:rPr lang="pl-PL" sz="2400" dirty="0">
                <a:latin typeface="Tahoma" pitchFamily="34" charset="0"/>
                <a:cs typeface="Tahoma" pitchFamily="34" charset="0"/>
              </a:rPr>
              <a:t>wymaganych statystyk </a:t>
            </a:r>
            <a:r>
              <a:rPr lang="pl-PL" sz="2400" dirty="0" smtClean="0">
                <a:latin typeface="Tahoma" pitchFamily="34" charset="0"/>
                <a:cs typeface="Tahoma" pitchFamily="34" charset="0"/>
              </a:rPr>
              <a:t>oraz wielowymiarowych raportów.</a:t>
            </a:r>
            <a:endParaRPr lang="en-GB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pole tekstowe 1"/>
          <p:cNvSpPr txBox="1"/>
          <p:nvPr/>
        </p:nvSpPr>
        <p:spPr>
          <a:xfrm>
            <a:off x="323528" y="1196752"/>
            <a:ext cx="871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latin typeface="Comic Sans MS" pitchFamily="66" charset="0"/>
                <a:cs typeface="Tahoma" pitchFamily="34" charset="0"/>
              </a:rPr>
              <a:t>Korzyści z wdrożenia Aplikacji </a:t>
            </a:r>
            <a:r>
              <a:rPr lang="pl-PL" sz="3200" b="1" dirty="0" smtClean="0">
                <a:latin typeface="Comic Sans MS" pitchFamily="66" charset="0"/>
                <a:cs typeface="Tahoma" pitchFamily="34" charset="0"/>
              </a:rPr>
              <a:t>Plansoft.org</a:t>
            </a:r>
            <a:endParaRPr lang="pl-PL" sz="3200" b="1" dirty="0">
              <a:latin typeface="Comic Sans MS" pitchFamily="66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76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/>
          <p:nvPr/>
        </p:nvSpPr>
        <p:spPr>
          <a:xfrm>
            <a:off x="107504" y="26729"/>
            <a:ext cx="8892480" cy="950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rostokąt 11"/>
          <p:cNvSpPr/>
          <p:nvPr/>
        </p:nvSpPr>
        <p:spPr>
          <a:xfrm>
            <a:off x="1619672" y="2348880"/>
            <a:ext cx="44644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600" b="1" dirty="0">
                <a:solidFill>
                  <a:srgbClr val="FF0000"/>
                </a:solidFill>
                <a:latin typeface="Tempus Sans ITC" pitchFamily="82" charset="0"/>
              </a:rPr>
              <a:t>SOFTWARE </a:t>
            </a:r>
            <a:r>
              <a:rPr lang="pl-PL" sz="2600" b="1" dirty="0" smtClean="0">
                <a:solidFill>
                  <a:srgbClr val="FF0000"/>
                </a:solidFill>
                <a:latin typeface="Tempus Sans ITC" pitchFamily="82" charset="0"/>
              </a:rPr>
              <a:t>FACTORY</a:t>
            </a:r>
          </a:p>
          <a:p>
            <a:r>
              <a:rPr lang="pl-PL" sz="2200" dirty="0">
                <a:latin typeface="Tahoma" pitchFamily="34" charset="0"/>
                <a:cs typeface="Tahoma" pitchFamily="34" charset="0"/>
              </a:rPr>
              <a:t>ul. Oraczy 23C, </a:t>
            </a:r>
            <a:r>
              <a:rPr lang="pl-PL" sz="2200" dirty="0" smtClean="0">
                <a:latin typeface="Tahoma" pitchFamily="34" charset="0"/>
                <a:cs typeface="Tahoma" pitchFamily="34" charset="0"/>
              </a:rPr>
              <a:t>04-270 </a:t>
            </a:r>
            <a:r>
              <a:rPr lang="pl-PL" sz="2200" dirty="0">
                <a:latin typeface="Tahoma" pitchFamily="34" charset="0"/>
                <a:cs typeface="Tahoma" pitchFamily="34" charset="0"/>
              </a:rPr>
              <a:t>Warszawa</a:t>
            </a:r>
            <a:br>
              <a:rPr lang="pl-PL" sz="2200" dirty="0">
                <a:latin typeface="Tahoma" pitchFamily="34" charset="0"/>
                <a:cs typeface="Tahoma" pitchFamily="34" charset="0"/>
              </a:rPr>
            </a:br>
            <a:r>
              <a:rPr lang="en-US" sz="2200" dirty="0">
                <a:latin typeface="Tahoma" pitchFamily="34" charset="0"/>
                <a:cs typeface="Tahoma" pitchFamily="34" charset="0"/>
              </a:rPr>
              <a:t>NIP: </a:t>
            </a:r>
            <a:r>
              <a:rPr lang="en-US" sz="2200" dirty="0" smtClean="0">
                <a:latin typeface="Tahoma" pitchFamily="34" charset="0"/>
                <a:cs typeface="Tahoma" pitchFamily="34" charset="0"/>
              </a:rPr>
              <a:t>944-173-34-23</a:t>
            </a:r>
            <a:endParaRPr lang="en-GB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4820727" y="3356992"/>
            <a:ext cx="377368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l-PL" sz="2200" dirty="0" smtClean="0">
                <a:latin typeface="Tahoma" pitchFamily="34" charset="0"/>
                <a:cs typeface="Tahoma" pitchFamily="34" charset="0"/>
              </a:rPr>
              <a:t>tel</a:t>
            </a:r>
            <a:r>
              <a:rPr lang="pl-PL" sz="2200" dirty="0">
                <a:latin typeface="Tahoma" pitchFamily="34" charset="0"/>
                <a:cs typeface="Tahoma" pitchFamily="34" charset="0"/>
              </a:rPr>
              <a:t>. 604 </a:t>
            </a:r>
            <a:r>
              <a:rPr lang="pl-PL" sz="2200" dirty="0" smtClean="0">
                <a:latin typeface="Tahoma" pitchFamily="34" charset="0"/>
                <a:cs typeface="Tahoma" pitchFamily="34" charset="0"/>
              </a:rPr>
              <a:t>224 658</a:t>
            </a:r>
            <a:endParaRPr lang="en-GB" sz="2200" dirty="0">
              <a:latin typeface="Tahoma" pitchFamily="34" charset="0"/>
              <a:cs typeface="Tahoma" pitchFamily="34" charset="0"/>
            </a:endParaRPr>
          </a:p>
          <a:p>
            <a:pPr algn="r"/>
            <a:r>
              <a:rPr lang="pl-PL" sz="2200" dirty="0" smtClean="0">
                <a:latin typeface="Tahoma" pitchFamily="34" charset="0"/>
                <a:cs typeface="Tahoma" pitchFamily="34" charset="0"/>
              </a:rPr>
              <a:t>www.plansoft.org</a:t>
            </a:r>
            <a:endParaRPr lang="en-GB" sz="2200" dirty="0" smtClean="0">
              <a:latin typeface="Tahoma" pitchFamily="34" charset="0"/>
              <a:cs typeface="Tahoma" pitchFamily="34" charset="0"/>
            </a:endParaRPr>
          </a:p>
          <a:p>
            <a:pPr algn="r"/>
            <a:r>
              <a:rPr lang="en-US" sz="2200" dirty="0" smtClean="0">
                <a:latin typeface="Tahoma" pitchFamily="34" charset="0"/>
                <a:cs typeface="Tahoma" pitchFamily="34" charset="0"/>
              </a:rPr>
              <a:t>e-mail: soft@plansoft.org</a:t>
            </a:r>
            <a:endParaRPr lang="en-GB" sz="2200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4" name="Obraz 13" descr="C:\Users\soflab_ab\Desktop\plansoft\logo\wrona plansof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066960"/>
            <a:ext cx="1708553" cy="913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az 5" descr="C:\Users\soflab_ab\Desktop\plansoft\logo\kostka plansoft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925679"/>
            <a:ext cx="1028766" cy="104498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55576" y="5661248"/>
            <a:ext cx="3600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pl-PL" sz="3200" b="1" dirty="0" smtClean="0">
                <a:latin typeface="Comic Sans MS" pitchFamily="66" charset="0"/>
                <a:cs typeface="Tahoma" pitchFamily="34" charset="0"/>
              </a:rPr>
              <a:t>Pytania ?</a:t>
            </a:r>
            <a:endParaRPr lang="pl-PL" sz="3200" b="1" dirty="0">
              <a:latin typeface="Comic Sans MS" pitchFamily="66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12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258416" y="972017"/>
            <a:ext cx="85620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l-PL" sz="3200" b="1" dirty="0" smtClean="0">
                <a:latin typeface="Comic Sans MS" pitchFamily="66" charset="0"/>
                <a:cs typeface="Tahoma" pitchFamily="34" charset="0"/>
              </a:rPr>
              <a:t>Eksport do </a:t>
            </a:r>
            <a:r>
              <a:rPr lang="pl-PL" sz="3200" b="1" dirty="0" err="1" smtClean="0">
                <a:latin typeface="Comic Sans MS" pitchFamily="66" charset="0"/>
                <a:cs typeface="Tahoma" pitchFamily="34" charset="0"/>
              </a:rPr>
              <a:t>office</a:t>
            </a:r>
            <a:r>
              <a:rPr lang="pl-PL" sz="3200" b="1" dirty="0" smtClean="0">
                <a:latin typeface="Comic Sans MS" pitchFamily="66" charset="0"/>
                <a:cs typeface="Tahoma" pitchFamily="34" charset="0"/>
              </a:rPr>
              <a:t>, Google, </a:t>
            </a:r>
            <a:r>
              <a:rPr lang="pl-PL" sz="3200" b="1" dirty="0" err="1" smtClean="0">
                <a:latin typeface="Comic Sans MS" pitchFamily="66" charset="0"/>
                <a:cs typeface="Tahoma" pitchFamily="34" charset="0"/>
              </a:rPr>
              <a:t>html</a:t>
            </a:r>
            <a:endParaRPr lang="pl-PL" sz="3200" b="1" dirty="0">
              <a:latin typeface="Comic Sans MS" pitchFamily="66" charset="0"/>
              <a:cs typeface="Tahoma" pitchFamily="34" charset="0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54" y="2924944"/>
            <a:ext cx="644842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437112"/>
            <a:ext cx="49720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54" y="1844824"/>
            <a:ext cx="26860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297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21634" y="962725"/>
            <a:ext cx="859883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l-PL" sz="3200" b="1" dirty="0">
                <a:latin typeface="Comic Sans MS" pitchFamily="66" charset="0"/>
                <a:cs typeface="Tahoma" pitchFamily="34" charset="0"/>
              </a:rPr>
              <a:t>Definiowanie semestrów tygodniowych, weekendowych itd.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904" y="2132856"/>
            <a:ext cx="6840760" cy="413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322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14600" y="2378993"/>
            <a:ext cx="2362200" cy="2031325"/>
          </a:xfrm>
          <a:prstGeom prst="rect">
            <a:avLst/>
          </a:prstGeom>
          <a:solidFill>
            <a:srgbClr val="CC3300"/>
          </a:solidFill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l-PL" dirty="0"/>
          </a:p>
          <a:p>
            <a:pPr algn="ctr">
              <a:spcBef>
                <a:spcPct val="50000"/>
              </a:spcBef>
            </a:pPr>
            <a:r>
              <a:rPr lang="pl-PL" dirty="0" smtClean="0"/>
              <a:t>Studia </a:t>
            </a:r>
            <a:r>
              <a:rPr lang="pl-PL" dirty="0"/>
              <a:t>dzienne</a:t>
            </a:r>
          </a:p>
          <a:p>
            <a:pPr>
              <a:spcBef>
                <a:spcPct val="50000"/>
              </a:spcBef>
            </a:pPr>
            <a:endParaRPr lang="pl-PL" dirty="0"/>
          </a:p>
          <a:p>
            <a:pPr>
              <a:spcBef>
                <a:spcPct val="50000"/>
              </a:spcBef>
            </a:pPr>
            <a:endParaRPr lang="pl-PL" dirty="0" smtClean="0"/>
          </a:p>
          <a:p>
            <a:pPr>
              <a:spcBef>
                <a:spcPct val="50000"/>
              </a:spcBef>
            </a:pPr>
            <a:endParaRPr lang="pl-PL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657600" y="3521993"/>
            <a:ext cx="2133600" cy="2109788"/>
          </a:xfrm>
          <a:prstGeom prst="rect">
            <a:avLst/>
          </a:prstGeom>
          <a:solidFill>
            <a:srgbClr val="00B050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l-PL" dirty="0"/>
          </a:p>
          <a:p>
            <a:pPr>
              <a:spcBef>
                <a:spcPct val="50000"/>
              </a:spcBef>
            </a:pPr>
            <a:endParaRPr lang="pl-PL" dirty="0"/>
          </a:p>
          <a:p>
            <a:pPr>
              <a:spcBef>
                <a:spcPct val="50000"/>
              </a:spcBef>
            </a:pPr>
            <a:endParaRPr lang="pl-PL" dirty="0" smtClean="0"/>
          </a:p>
          <a:p>
            <a:pPr algn="ctr">
              <a:spcBef>
                <a:spcPct val="50000"/>
              </a:spcBef>
            </a:pPr>
            <a:r>
              <a:rPr lang="pl-PL" dirty="0" smtClean="0"/>
              <a:t>Studia </a:t>
            </a:r>
            <a:r>
              <a:rPr lang="pl-PL" dirty="0"/>
              <a:t>zaoczne</a:t>
            </a:r>
          </a:p>
          <a:p>
            <a:pPr>
              <a:spcBef>
                <a:spcPct val="50000"/>
              </a:spcBef>
            </a:pPr>
            <a:endParaRPr lang="pl-PL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657600" y="3521993"/>
            <a:ext cx="1219200" cy="888325"/>
          </a:xfrm>
          <a:prstGeom prst="rect">
            <a:avLst/>
          </a:prstGeom>
          <a:solidFill>
            <a:srgbClr val="0070C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21634" y="962725"/>
            <a:ext cx="859883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l-PL" sz="3200" b="1" dirty="0">
                <a:latin typeface="Comic Sans MS" pitchFamily="66" charset="0"/>
                <a:cs typeface="Tahoma" pitchFamily="34" charset="0"/>
              </a:rPr>
              <a:t>Semestry mogą się nakładać na siebie pod względem </a:t>
            </a:r>
            <a:r>
              <a:rPr lang="pl-PL" sz="3200" b="1" dirty="0" smtClean="0">
                <a:latin typeface="Comic Sans MS" pitchFamily="66" charset="0"/>
                <a:cs typeface="Tahoma" pitchFamily="34" charset="0"/>
              </a:rPr>
              <a:t>terminów</a:t>
            </a:r>
            <a:endParaRPr lang="pl-PL" sz="2800" dirty="0"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33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21634" y="962725"/>
            <a:ext cx="85988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l-PL" sz="3200" b="1" dirty="0" smtClean="0">
                <a:latin typeface="Comic Sans MS" pitchFamily="66" charset="0"/>
                <a:cs typeface="Tahoma" pitchFamily="34" charset="0"/>
              </a:rPr>
              <a:t>Nowoczesny design</a:t>
            </a:r>
            <a:endParaRPr lang="pl-PL" sz="2800" dirty="0">
              <a:ea typeface="Tahoma" pitchFamily="34" charset="0"/>
              <a:cs typeface="Tahoma" pitchFamily="34" charset="0"/>
            </a:endParaRPr>
          </a:p>
        </p:txBody>
      </p:sp>
      <p:pic>
        <p:nvPicPr>
          <p:cNvPr id="9" name="Obraz 8"/>
          <p:cNvPicPr/>
          <p:nvPr/>
        </p:nvPicPr>
        <p:blipFill>
          <a:blip r:embed="rId2"/>
          <a:stretch>
            <a:fillRect/>
          </a:stretch>
        </p:blipFill>
        <p:spPr>
          <a:xfrm>
            <a:off x="1158865" y="2132856"/>
            <a:ext cx="6912768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507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221634" y="962725"/>
            <a:ext cx="4782414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l-PL" sz="3200" b="1" dirty="0" smtClean="0">
                <a:latin typeface="Comic Sans MS" pitchFamily="66" charset="0"/>
                <a:cs typeface="Tahoma" pitchFamily="34" charset="0"/>
              </a:rPr>
              <a:t>Pasek szybkiego </a:t>
            </a:r>
          </a:p>
          <a:p>
            <a:pPr algn="ctr"/>
            <a:r>
              <a:rPr lang="pl-PL" sz="3200" b="1" dirty="0" smtClean="0">
                <a:latin typeface="Comic Sans MS" pitchFamily="66" charset="0"/>
                <a:cs typeface="Tahoma" pitchFamily="34" charset="0"/>
              </a:rPr>
              <a:t>Wyszukiwania</a:t>
            </a:r>
          </a:p>
          <a:p>
            <a:pPr algn="ctr"/>
            <a:endParaRPr lang="pl-PL" sz="3200" b="1" dirty="0">
              <a:latin typeface="Comic Sans MS" pitchFamily="66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pl-PL" sz="2000" b="1" dirty="0" smtClean="0">
                <a:latin typeface="Comic Sans MS" pitchFamily="66" charset="0"/>
                <a:ea typeface="Tahoma" pitchFamily="34" charset="0"/>
                <a:cs typeface="Tahoma" pitchFamily="34" charset="0"/>
              </a:rPr>
              <a:t>Wszystko znajdziesz w sekundę</a:t>
            </a:r>
            <a:endParaRPr lang="pl-PL" sz="2000" dirty="0">
              <a:ea typeface="Tahoma" pitchFamily="34" charset="0"/>
              <a:cs typeface="Tahoma" pitchFamily="34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488" y="987116"/>
            <a:ext cx="249555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437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soft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352</Words>
  <Application>Microsoft Office PowerPoint</Application>
  <PresentationFormat>Pokaz na ekranie (4:3)</PresentationFormat>
  <Paragraphs>80</Paragraphs>
  <Slides>43</Slides>
  <Notes>1</Notes>
  <HiddenSlides>0</HiddenSlides>
  <MMClips>0</MMClips>
  <ScaleCrop>false</ScaleCrop>
  <HeadingPairs>
    <vt:vector size="6" baseType="variant">
      <vt:variant>
        <vt:lpstr>Motyw</vt:lpstr>
      </vt:variant>
      <vt:variant>
        <vt:i4>1</vt:i4>
      </vt:variant>
      <vt:variant>
        <vt:lpstr>Osadzone serwery OLE</vt:lpstr>
      </vt:variant>
      <vt:variant>
        <vt:i4>2</vt:i4>
      </vt:variant>
      <vt:variant>
        <vt:lpstr>Tytuły slajdów</vt:lpstr>
      </vt:variant>
      <vt:variant>
        <vt:i4>43</vt:i4>
      </vt:variant>
    </vt:vector>
  </HeadingPairs>
  <TitlesOfParts>
    <vt:vector size="46" baseType="lpstr">
      <vt:lpstr>plansoft</vt:lpstr>
      <vt:lpstr>Mapa bitowa</vt:lpstr>
      <vt:lpstr>Obraz - mapa bitowa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plansoft.org  PLANOWANIE ZAJĘĆ, REZERWOWANIE SAL I ZASOBÓW</dc:title>
  <dc:creator>admin</dc:creator>
  <cp:lastModifiedBy>admin</cp:lastModifiedBy>
  <cp:revision>69</cp:revision>
  <dcterms:created xsi:type="dcterms:W3CDTF">2012-10-04T19:41:06Z</dcterms:created>
  <dcterms:modified xsi:type="dcterms:W3CDTF">2014-08-05T20:32:17Z</dcterms:modified>
</cp:coreProperties>
</file>