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2"/>
  </p:notesMasterIdLst>
  <p:handoutMasterIdLst>
    <p:handoutMasterId r:id="rId33"/>
  </p:handoutMasterIdLst>
  <p:sldIdLst>
    <p:sldId id="284" r:id="rId2"/>
    <p:sldId id="265" r:id="rId3"/>
    <p:sldId id="267" r:id="rId4"/>
    <p:sldId id="266" r:id="rId5"/>
    <p:sldId id="292" r:id="rId6"/>
    <p:sldId id="291" r:id="rId7"/>
    <p:sldId id="268" r:id="rId8"/>
    <p:sldId id="269" r:id="rId9"/>
    <p:sldId id="270" r:id="rId10"/>
    <p:sldId id="298" r:id="rId11"/>
    <p:sldId id="289" r:id="rId12"/>
    <p:sldId id="272" r:id="rId13"/>
    <p:sldId id="288" r:id="rId14"/>
    <p:sldId id="295" r:id="rId15"/>
    <p:sldId id="277" r:id="rId16"/>
    <p:sldId id="278" r:id="rId17"/>
    <p:sldId id="287" r:id="rId18"/>
    <p:sldId id="286" r:id="rId19"/>
    <p:sldId id="290" r:id="rId20"/>
    <p:sldId id="293" r:id="rId21"/>
    <p:sldId id="294" r:id="rId22"/>
    <p:sldId id="304" r:id="rId23"/>
    <p:sldId id="303" r:id="rId24"/>
    <p:sldId id="279" r:id="rId25"/>
    <p:sldId id="297" r:id="rId26"/>
    <p:sldId id="299" r:id="rId27"/>
    <p:sldId id="300" r:id="rId28"/>
    <p:sldId id="273" r:id="rId29"/>
    <p:sldId id="301" r:id="rId30"/>
    <p:sldId id="302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39" autoAdjust="0"/>
    <p:restoredTop sz="90015" autoAdjust="0"/>
  </p:normalViewPr>
  <p:slideViewPr>
    <p:cSldViewPr>
      <p:cViewPr varScale="1">
        <p:scale>
          <a:sx n="70" d="100"/>
          <a:sy n="70" d="100"/>
        </p:scale>
        <p:origin x="1824" y="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4A5051-F1EA-41AC-936D-810E3282F592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8C2DD8-C8E0-45F1-8B66-C380A8EE9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87881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120791-0671-42B9-B913-B2A0E87C2010}" type="datetimeFigureOut">
              <a:rPr lang="en-GB" smtClean="0"/>
              <a:pPr/>
              <a:t>06/11/2024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C6AED4-6277-4A15-A2C9-D00586E6555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646189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6AED4-6277-4A15-A2C9-D00586E6555D}" type="slidenum">
              <a:rPr lang="en-GB" smtClean="0"/>
              <a:pPr/>
              <a:t>1</a:t>
            </a:fld>
            <a:endParaRPr lang="en-GB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6AED4-6277-4A15-A2C9-D00586E6555D}" type="slidenum">
              <a:rPr lang="en-GB" smtClean="0"/>
              <a:pPr/>
              <a:t>10</a:t>
            </a:fld>
            <a:endParaRPr lang="en-GB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6AED4-6277-4A15-A2C9-D00586E6555D}" type="slidenum">
              <a:rPr lang="en-GB" smtClean="0"/>
              <a:pPr/>
              <a:t>11</a:t>
            </a:fld>
            <a:endParaRPr lang="en-GB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6AED4-6277-4A15-A2C9-D00586E6555D}" type="slidenum">
              <a:rPr lang="en-GB" smtClean="0"/>
              <a:pPr/>
              <a:t>12</a:t>
            </a:fld>
            <a:endParaRPr lang="en-GB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6AED4-6277-4A15-A2C9-D00586E6555D}" type="slidenum">
              <a:rPr lang="en-GB" smtClean="0"/>
              <a:pPr/>
              <a:t>13</a:t>
            </a:fld>
            <a:endParaRPr lang="en-GB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6AED4-6277-4A15-A2C9-D00586E6555D}" type="slidenum">
              <a:rPr lang="en-GB" smtClean="0"/>
              <a:pPr/>
              <a:t>14</a:t>
            </a:fld>
            <a:endParaRPr lang="en-GB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6AED4-6277-4A15-A2C9-D00586E6555D}" type="slidenum">
              <a:rPr lang="en-GB" smtClean="0"/>
              <a:pPr/>
              <a:t>15</a:t>
            </a:fld>
            <a:endParaRPr lang="en-GB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6AED4-6277-4A15-A2C9-D00586E6555D}" type="slidenum">
              <a:rPr lang="en-GB" smtClean="0"/>
              <a:pPr/>
              <a:t>16</a:t>
            </a:fld>
            <a:endParaRPr lang="en-GB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6AED4-6277-4A15-A2C9-D00586E6555D}" type="slidenum">
              <a:rPr lang="en-GB" smtClean="0"/>
              <a:pPr/>
              <a:t>17</a:t>
            </a:fld>
            <a:endParaRPr lang="en-GB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6AED4-6277-4A15-A2C9-D00586E6555D}" type="slidenum">
              <a:rPr lang="en-GB" smtClean="0"/>
              <a:pPr/>
              <a:t>18</a:t>
            </a:fld>
            <a:endParaRPr lang="en-GB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6AED4-6277-4A15-A2C9-D00586E6555D}" type="slidenum">
              <a:rPr lang="en-GB" smtClean="0"/>
              <a:pPr/>
              <a:t>19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6AED4-6277-4A15-A2C9-D00586E6555D}" type="slidenum">
              <a:rPr lang="en-GB" smtClean="0"/>
              <a:pPr/>
              <a:t>2</a:t>
            </a:fld>
            <a:endParaRPr lang="en-GB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6AED4-6277-4A15-A2C9-D00586E6555D}" type="slidenum">
              <a:rPr lang="en-GB" smtClean="0"/>
              <a:pPr/>
              <a:t>20</a:t>
            </a:fld>
            <a:endParaRPr lang="en-GB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6AED4-6277-4A15-A2C9-D00586E6555D}" type="slidenum">
              <a:rPr lang="en-GB" smtClean="0"/>
              <a:pPr/>
              <a:t>21</a:t>
            </a:fld>
            <a:endParaRPr lang="en-GB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6AED4-6277-4A15-A2C9-D00586E6555D}" type="slidenum">
              <a:rPr lang="en-GB" smtClean="0"/>
              <a:pPr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455013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6AED4-6277-4A15-A2C9-D00586E6555D}" type="slidenum">
              <a:rPr lang="en-GB" smtClean="0"/>
              <a:pPr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704034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6AED4-6277-4A15-A2C9-D00586E6555D}" type="slidenum">
              <a:rPr lang="en-GB" smtClean="0"/>
              <a:pPr/>
              <a:t>24</a:t>
            </a:fld>
            <a:endParaRPr lang="en-GB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6AED4-6277-4A15-A2C9-D00586E6555D}" type="slidenum">
              <a:rPr lang="en-GB" smtClean="0"/>
              <a:pPr/>
              <a:t>25</a:t>
            </a:fld>
            <a:endParaRPr lang="en-GB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6AED4-6277-4A15-A2C9-D00586E6555D}" type="slidenum">
              <a:rPr lang="en-GB" smtClean="0"/>
              <a:pPr/>
              <a:t>26</a:t>
            </a:fld>
            <a:endParaRPr lang="en-GB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6AED4-6277-4A15-A2C9-D00586E6555D}" type="slidenum">
              <a:rPr lang="en-GB" smtClean="0"/>
              <a:pPr/>
              <a:t>27</a:t>
            </a:fld>
            <a:endParaRPr lang="en-GB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6AED4-6277-4A15-A2C9-D00586E6555D}" type="slidenum">
              <a:rPr lang="en-GB" smtClean="0"/>
              <a:pPr/>
              <a:t>28</a:t>
            </a:fld>
            <a:endParaRPr lang="en-GB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6AED4-6277-4A15-A2C9-D00586E6555D}" type="slidenum">
              <a:rPr lang="en-GB" smtClean="0"/>
              <a:pPr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3796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6AED4-6277-4A15-A2C9-D00586E6555D}" type="slidenum">
              <a:rPr lang="en-GB" smtClean="0"/>
              <a:pPr/>
              <a:t>3</a:t>
            </a:fld>
            <a:endParaRPr lang="en-GB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6AED4-6277-4A15-A2C9-D00586E6555D}" type="slidenum">
              <a:rPr lang="en-GB" smtClean="0"/>
              <a:pPr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97562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6AED4-6277-4A15-A2C9-D00586E6555D}" type="slidenum">
              <a:rPr lang="en-GB" smtClean="0"/>
              <a:pPr/>
              <a:t>4</a:t>
            </a:fld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6AED4-6277-4A15-A2C9-D00586E6555D}" type="slidenum">
              <a:rPr lang="en-GB" smtClean="0"/>
              <a:pPr/>
              <a:t>5</a:t>
            </a:fld>
            <a:endParaRPr lang="en-GB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6AED4-6277-4A15-A2C9-D00586E6555D}" type="slidenum">
              <a:rPr lang="en-GB" smtClean="0"/>
              <a:pPr/>
              <a:t>6</a:t>
            </a:fld>
            <a:endParaRPr lang="en-GB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6AED4-6277-4A15-A2C9-D00586E6555D}" type="slidenum">
              <a:rPr lang="en-GB" smtClean="0"/>
              <a:pPr/>
              <a:t>7</a:t>
            </a:fld>
            <a:endParaRPr lang="en-GB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6AED4-6277-4A15-A2C9-D00586E6555D}" type="slidenum">
              <a:rPr lang="en-GB" smtClean="0"/>
              <a:pPr/>
              <a:t>8</a:t>
            </a:fld>
            <a:endParaRPr lang="en-GB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6AED4-6277-4A15-A2C9-D00586E6555D}" type="slidenum">
              <a:rPr lang="en-GB" smtClean="0"/>
              <a:pPr/>
              <a:t>9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052736"/>
            <a:ext cx="8762999" cy="4752975"/>
          </a:xfrm>
        </p:spPr>
        <p:txBody>
          <a:bodyPr/>
          <a:lstStyle>
            <a:lvl1pPr marL="288925" indent="-288925">
              <a:spcBef>
                <a:spcPts val="1776"/>
              </a:spcBef>
              <a:buClr>
                <a:schemeClr val="accent1">
                  <a:lumMod val="60000"/>
                  <a:lumOff val="40000"/>
                </a:schemeClr>
              </a:buClr>
              <a:buFont typeface="Arial"/>
              <a:buChar char="•"/>
              <a:defRPr/>
            </a:lvl1pPr>
            <a:lvl2pPr marL="739775" indent="-282575">
              <a:spcBef>
                <a:spcPts val="200"/>
              </a:spcBef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06DAFE-7E89-4453-81C5-78430F5028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381003" y="177801"/>
            <a:ext cx="8266113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51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3" y="1190631"/>
            <a:ext cx="8266113" cy="475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34410" y="6364405"/>
            <a:ext cx="373063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fontAlgn="auto" hangingPunct="0">
              <a:spcBef>
                <a:spcPts val="0"/>
              </a:spcBef>
              <a:spcAft>
                <a:spcPts val="0"/>
              </a:spcAft>
              <a:defRPr sz="1000">
                <a:solidFill>
                  <a:srgbClr val="7F7F7F"/>
                </a:solidFill>
                <a:latin typeface="Calibri"/>
                <a:ea typeface="+mn-ea"/>
                <a:cs typeface="Calibri"/>
              </a:defRPr>
            </a:lvl1pPr>
          </a:lstStyle>
          <a:p>
            <a:fld id="{A206DAFE-7E89-4453-81C5-78430F502835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053" name="Picture 2" descr="jjvc_footerbar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3337" y="6697866"/>
            <a:ext cx="8666163" cy="106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800" b="1">
          <a:solidFill>
            <a:srgbClr val="035398"/>
          </a:solidFill>
          <a:latin typeface="Calibri"/>
          <a:ea typeface="+mj-ea"/>
          <a:cs typeface="Calibri"/>
        </a:defRPr>
      </a:lvl1pPr>
      <a:lvl2pPr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3000">
          <a:solidFill>
            <a:srgbClr val="035398"/>
          </a:solidFill>
          <a:latin typeface="Calibri" pitchFamily="34" charset="0"/>
          <a:ea typeface="ＭＳ Ｐゴシック" charset="-128"/>
          <a:cs typeface="Calibri" pitchFamily="34" charset="0"/>
        </a:defRPr>
      </a:lvl2pPr>
      <a:lvl3pPr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3000">
          <a:solidFill>
            <a:srgbClr val="035398"/>
          </a:solidFill>
          <a:latin typeface="Calibri" pitchFamily="34" charset="0"/>
          <a:ea typeface="ＭＳ Ｐゴシック" charset="-128"/>
          <a:cs typeface="Calibri" pitchFamily="34" charset="0"/>
        </a:defRPr>
      </a:lvl3pPr>
      <a:lvl4pPr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3000">
          <a:solidFill>
            <a:srgbClr val="035398"/>
          </a:solidFill>
          <a:latin typeface="Calibri" pitchFamily="34" charset="0"/>
          <a:ea typeface="ＭＳ Ｐゴシック" charset="-128"/>
          <a:cs typeface="Calibri" pitchFamily="34" charset="0"/>
        </a:defRPr>
      </a:lvl4pPr>
      <a:lvl5pPr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3000">
          <a:solidFill>
            <a:srgbClr val="035398"/>
          </a:solidFill>
          <a:latin typeface="Calibri" pitchFamily="34" charset="0"/>
          <a:ea typeface="ＭＳ Ｐゴシック" charset="-128"/>
          <a:cs typeface="Calibri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Arial" charset="0"/>
          <a:ea typeface="ＭＳ Ｐゴシック" charset="-128"/>
          <a:cs typeface="ＭＳ Ｐゴシック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Arial" charset="0"/>
          <a:ea typeface="ＭＳ Ｐゴシック" charset="-128"/>
          <a:cs typeface="ＭＳ Ｐゴシック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Arial" charset="0"/>
          <a:ea typeface="ＭＳ Ｐゴシック" charset="-128"/>
          <a:cs typeface="ＭＳ Ｐゴシック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Arial" charset="0"/>
          <a:ea typeface="ＭＳ Ｐゴシック" charset="-128"/>
          <a:cs typeface="ＭＳ Ｐゴシック" charset="-128"/>
        </a:defRPr>
      </a:lvl9pPr>
    </p:titleStyle>
    <p:bodyStyle>
      <a:lvl1pPr algn="l" rtl="0" eaLnBrk="1" fontAlgn="base" hangingPunct="1">
        <a:spcBef>
          <a:spcPct val="20000"/>
        </a:spcBef>
        <a:spcAft>
          <a:spcPct val="0"/>
        </a:spcAft>
        <a:buClr>
          <a:srgbClr val="FF6600"/>
        </a:buClr>
        <a:buFont typeface="Arial" pitchFamily="34" charset="0"/>
        <a:tabLst>
          <a:tab pos="463550" algn="l"/>
        </a:tabLst>
        <a:defRPr sz="2000">
          <a:solidFill>
            <a:srgbClr val="525352"/>
          </a:solidFill>
          <a:latin typeface="Calibri"/>
          <a:ea typeface="+mn-ea"/>
          <a:cs typeface="Calibri"/>
        </a:defRPr>
      </a:lvl1pPr>
      <a:lvl2pPr marL="682625" indent="-225425" algn="l" rtl="0" eaLnBrk="1" fontAlgn="base" hangingPunct="1">
        <a:spcBef>
          <a:spcPct val="20000"/>
        </a:spcBef>
        <a:spcAft>
          <a:spcPct val="0"/>
        </a:spcAft>
        <a:buClr>
          <a:srgbClr val="289DD4"/>
        </a:buClr>
        <a:buSzPct val="70000"/>
        <a:buFont typeface="Lucida Grande"/>
        <a:buChar char="&gt;"/>
        <a:defRPr sz="1800">
          <a:solidFill>
            <a:srgbClr val="00A4D2"/>
          </a:solidFill>
          <a:latin typeface="Calibri"/>
          <a:ea typeface="+mn-ea"/>
          <a:cs typeface="Calibri"/>
        </a:defRPr>
      </a:lvl2pPr>
      <a:lvl3pPr marL="1200150" indent="-342900" algn="l" rtl="0" eaLnBrk="1" fontAlgn="base" hangingPunct="1">
        <a:spcBef>
          <a:spcPct val="20000"/>
        </a:spcBef>
        <a:spcAft>
          <a:spcPct val="0"/>
        </a:spcAft>
        <a:buClr>
          <a:srgbClr val="7B7B7B"/>
        </a:buClr>
        <a:buChar char="–"/>
        <a:defRPr sz="1800">
          <a:solidFill>
            <a:srgbClr val="7F7F7F"/>
          </a:solidFill>
          <a:latin typeface="Calibri"/>
          <a:ea typeface="+mn-ea"/>
          <a:cs typeface="Calibri"/>
        </a:defRPr>
      </a:lvl3pPr>
      <a:lvl4pPr marL="1504950" indent="-304800" algn="l" rtl="0" eaLnBrk="1" fontAlgn="base" hangingPunct="1">
        <a:spcBef>
          <a:spcPct val="20000"/>
        </a:spcBef>
        <a:spcAft>
          <a:spcPct val="0"/>
        </a:spcAft>
        <a:buClr>
          <a:srgbClr val="7B7B7B"/>
        </a:buClr>
        <a:buFont typeface="Arial" pitchFamily="34" charset="0"/>
        <a:buChar char="•"/>
        <a:defRPr sz="1600">
          <a:solidFill>
            <a:srgbClr val="7F7F7F"/>
          </a:solidFill>
          <a:latin typeface="Calibri"/>
          <a:ea typeface="+mn-ea"/>
          <a:cs typeface="Calibri"/>
        </a:defRPr>
      </a:lvl4pPr>
      <a:lvl5pPr marL="1809750" indent="-266700" algn="l" rtl="0" eaLnBrk="1" fontAlgn="base" hangingPunct="1">
        <a:spcBef>
          <a:spcPct val="20000"/>
        </a:spcBef>
        <a:spcAft>
          <a:spcPct val="0"/>
        </a:spcAft>
        <a:buClr>
          <a:srgbClr val="7B7B7B"/>
        </a:buClr>
        <a:buFont typeface="Lucida Grande"/>
        <a:buChar char="-"/>
        <a:defRPr sz="1400">
          <a:solidFill>
            <a:srgbClr val="7F7F7F"/>
          </a:solidFill>
          <a:latin typeface="Calibri"/>
          <a:ea typeface="+mn-ea"/>
          <a:cs typeface="Calibri"/>
        </a:defRPr>
      </a:lvl5pPr>
      <a:lvl6pPr marL="2266950" indent="-2667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Char char="o"/>
        <a:defRPr sz="1400">
          <a:solidFill>
            <a:schemeClr val="tx2"/>
          </a:solidFill>
          <a:latin typeface="+mn-lt"/>
          <a:ea typeface="+mn-ea"/>
        </a:defRPr>
      </a:lvl6pPr>
      <a:lvl7pPr marL="2724150" indent="-2667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Char char="o"/>
        <a:defRPr sz="1400">
          <a:solidFill>
            <a:schemeClr val="tx2"/>
          </a:solidFill>
          <a:latin typeface="+mn-lt"/>
          <a:ea typeface="+mn-ea"/>
        </a:defRPr>
      </a:lvl7pPr>
      <a:lvl8pPr marL="3181350" indent="-2667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Char char="o"/>
        <a:defRPr sz="1400">
          <a:solidFill>
            <a:schemeClr val="tx2"/>
          </a:solidFill>
          <a:latin typeface="+mn-lt"/>
          <a:ea typeface="+mn-ea"/>
        </a:defRPr>
      </a:lvl8pPr>
      <a:lvl9pPr marL="3638550" indent="-2667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Char char="o"/>
        <a:defRPr sz="1400">
          <a:solidFill>
            <a:schemeClr val="tx2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cid:image001.png@01D5484F.0D07F820" TargetMode="External"/><Relationship Id="rId4" Type="http://schemas.openxmlformats.org/officeDocument/2006/relationships/image" Target="../media/image2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4169" y="764704"/>
            <a:ext cx="7122207" cy="1433284"/>
          </a:xfr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pl-PL" sz="5400" b="0" dirty="0">
                <a:solidFill>
                  <a:schemeClr val="tx2"/>
                </a:solidFill>
              </a:rPr>
              <a:t>Administrator Guide for</a:t>
            </a:r>
            <a:br>
              <a:rPr lang="pl-PL" sz="5400" b="0" dirty="0">
                <a:solidFill>
                  <a:schemeClr val="tx2"/>
                </a:solidFill>
              </a:rPr>
            </a:br>
            <a:r>
              <a:rPr lang="en-US" sz="5400" b="0" dirty="0">
                <a:solidFill>
                  <a:schemeClr val="tx2"/>
                </a:solidFill>
              </a:rPr>
              <a:t>Copy-paste Tool</a:t>
            </a:r>
            <a:br>
              <a:rPr lang="en-US" sz="5400" b="0" dirty="0">
                <a:solidFill>
                  <a:schemeClr val="tx2"/>
                </a:solidFill>
              </a:rPr>
            </a:br>
            <a:r>
              <a:rPr lang="en-US" sz="1800" dirty="0">
                <a:solidFill>
                  <a:schemeClr val="tx2"/>
                </a:solidFill>
              </a:rPr>
              <a:t>The fastest way to import your data from Excel</a:t>
            </a:r>
            <a:br>
              <a:rPr lang="pl-PL" sz="1800" dirty="0">
                <a:solidFill>
                  <a:schemeClr val="tx2"/>
                </a:solidFill>
              </a:rPr>
            </a:br>
            <a:br>
              <a:rPr lang="pl-PL" sz="1200" dirty="0">
                <a:solidFill>
                  <a:schemeClr val="tx2"/>
                </a:solidFill>
              </a:rPr>
            </a:br>
            <a:br>
              <a:rPr lang="en-US" sz="1800" dirty="0">
                <a:solidFill>
                  <a:schemeClr val="tx2"/>
                </a:solidFill>
              </a:rPr>
            </a:br>
            <a:endParaRPr lang="en-US" sz="1800" dirty="0">
              <a:solidFill>
                <a:schemeClr val="tx2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24" y="6357371"/>
            <a:ext cx="1224136" cy="291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284984"/>
            <a:ext cx="3695254" cy="1016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1" y="2420888"/>
            <a:ext cx="3667125" cy="260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3355" y="3429000"/>
            <a:ext cx="1228725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4301799"/>
            <a:ext cx="1689306" cy="11708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4067945" y="3723346"/>
            <a:ext cx="1228725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5337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24" y="6357371"/>
            <a:ext cx="1224136" cy="291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9403" y="548680"/>
            <a:ext cx="8266113" cy="914400"/>
          </a:xfrm>
        </p:spPr>
        <p:txBody>
          <a:bodyPr/>
          <a:lstStyle/>
          <a:p>
            <a:pPr algn="ctr"/>
            <a:r>
              <a:rPr lang="pl-PL" dirty="0" err="1"/>
              <a:t>Note</a:t>
            </a:r>
            <a:r>
              <a:rPr lang="pl-PL" dirty="0"/>
              <a:t>: </a:t>
            </a:r>
            <a:r>
              <a:rPr lang="pl-PL" dirty="0" err="1"/>
              <a:t>National</a:t>
            </a:r>
            <a:r>
              <a:rPr lang="pl-PL" dirty="0"/>
              <a:t> </a:t>
            </a:r>
            <a:r>
              <a:rPr lang="pl-PL" dirty="0" err="1"/>
              <a:t>characters</a:t>
            </a:r>
            <a:r>
              <a:rPr lang="pl-PL" dirty="0"/>
              <a:t> </a:t>
            </a:r>
            <a:r>
              <a:rPr lang="pl-PL" dirty="0" err="1"/>
              <a:t>are</a:t>
            </a:r>
            <a:r>
              <a:rPr lang="pl-PL" dirty="0"/>
              <a:t> </a:t>
            </a:r>
            <a:r>
              <a:rPr lang="pl-PL" dirty="0" err="1"/>
              <a:t>supported</a:t>
            </a:r>
            <a:endParaRPr 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700808"/>
            <a:ext cx="8132504" cy="2088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8189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24" y="6357371"/>
            <a:ext cx="1224136" cy="291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351" y="548680"/>
            <a:ext cx="8266113" cy="914400"/>
          </a:xfrm>
        </p:spPr>
        <p:txBody>
          <a:bodyPr/>
          <a:lstStyle/>
          <a:p>
            <a:pPr algn="ctr"/>
            <a:r>
              <a:rPr lang="pl-PL" dirty="0" err="1"/>
              <a:t>Errors</a:t>
            </a:r>
            <a:r>
              <a:rPr lang="pl-PL" dirty="0"/>
              <a:t> (</a:t>
            </a:r>
            <a:r>
              <a:rPr lang="pl-PL" dirty="0" err="1"/>
              <a:t>if</a:t>
            </a:r>
            <a:r>
              <a:rPr lang="pl-PL" dirty="0"/>
              <a:t> </a:t>
            </a:r>
            <a:r>
              <a:rPr lang="pl-PL" dirty="0" err="1"/>
              <a:t>any</a:t>
            </a:r>
            <a:r>
              <a:rPr lang="pl-PL" dirty="0"/>
              <a:t>) </a:t>
            </a:r>
            <a:r>
              <a:rPr lang="pl-PL" dirty="0" err="1"/>
              <a:t>will</a:t>
            </a:r>
            <a:r>
              <a:rPr lang="pl-PL" dirty="0"/>
              <a:t> show in red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5749" y="1844824"/>
            <a:ext cx="5553075" cy="280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19030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24" y="6357371"/>
            <a:ext cx="1224136" cy="291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1266217" y="692696"/>
            <a:ext cx="7122207" cy="1433284"/>
          </a:xfr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6600" b="0" dirty="0">
                <a:solidFill>
                  <a:schemeClr val="tx2"/>
                </a:solidFill>
              </a:rPr>
              <a:t>Copy-paste Tool</a:t>
            </a:r>
            <a:br>
              <a:rPr lang="en-US" sz="6600" b="0" dirty="0">
                <a:solidFill>
                  <a:schemeClr val="tx2"/>
                </a:solidFill>
              </a:rPr>
            </a:br>
            <a:r>
              <a:rPr lang="en-US" sz="2400" dirty="0">
                <a:solidFill>
                  <a:schemeClr val="tx2"/>
                </a:solidFill>
              </a:rPr>
              <a:t>The fastest way to import your data from Excel</a:t>
            </a:r>
            <a:br>
              <a:rPr lang="en-US" sz="2400" dirty="0">
                <a:solidFill>
                  <a:schemeClr val="tx2"/>
                </a:solidFill>
              </a:rPr>
            </a:b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8" name="Title 3"/>
          <p:cNvSpPr txBox="1">
            <a:spLocks/>
          </p:cNvSpPr>
          <p:nvPr/>
        </p:nvSpPr>
        <p:spPr bwMode="auto">
          <a:xfrm>
            <a:off x="204664" y="2571780"/>
            <a:ext cx="8151959" cy="1433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35398"/>
                </a:solidFill>
                <a:latin typeface="Calibri"/>
                <a:ea typeface="+mj-ea"/>
                <a:cs typeface="Calibri"/>
              </a:defRPr>
            </a:lvl1pPr>
            <a:lvl2pPr algn="l" rtl="0" eaLnBrk="1" fontAlgn="base" hangingPunct="1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035398"/>
                </a:solidFill>
                <a:latin typeface="Calibri" pitchFamily="34" charset="0"/>
                <a:ea typeface="ＭＳ Ｐゴシック" charset="-128"/>
                <a:cs typeface="Calibri" pitchFamily="34" charset="0"/>
              </a:defRPr>
            </a:lvl2pPr>
            <a:lvl3pPr algn="l" rtl="0" eaLnBrk="1" fontAlgn="base" hangingPunct="1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035398"/>
                </a:solidFill>
                <a:latin typeface="Calibri" pitchFamily="34" charset="0"/>
                <a:ea typeface="ＭＳ Ｐゴシック" charset="-128"/>
                <a:cs typeface="Calibri" pitchFamily="34" charset="0"/>
              </a:defRPr>
            </a:lvl3pPr>
            <a:lvl4pPr algn="l" rtl="0" eaLnBrk="1" fontAlgn="base" hangingPunct="1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035398"/>
                </a:solidFill>
                <a:latin typeface="Calibri" pitchFamily="34" charset="0"/>
                <a:ea typeface="ＭＳ Ｐゴシック" charset="-128"/>
                <a:cs typeface="Calibri" pitchFamily="34" charset="0"/>
              </a:defRPr>
            </a:lvl4pPr>
            <a:lvl5pPr algn="l" rtl="0" eaLnBrk="1" fontAlgn="base" hangingPunct="1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035398"/>
                </a:solidFill>
                <a:latin typeface="Calibri" pitchFamily="34" charset="0"/>
                <a:ea typeface="ＭＳ Ｐゴシック" charset="-128"/>
                <a:cs typeface="Calibri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pl-PL" sz="3200" b="0" kern="0" dirty="0"/>
              <a:t>PART II</a:t>
            </a:r>
          </a:p>
          <a:p>
            <a:pPr algn="ctr">
              <a:lnSpc>
                <a:spcPct val="100000"/>
              </a:lnSpc>
            </a:pPr>
            <a:endParaRPr lang="pl-PL" sz="3200" b="0" kern="0" dirty="0"/>
          </a:p>
          <a:p>
            <a:pPr algn="ctr">
              <a:lnSpc>
                <a:spcPct val="100000"/>
              </a:lnSpc>
            </a:pPr>
            <a:r>
              <a:rPr lang="pl-PL" sz="3200" b="0" kern="0" dirty="0"/>
              <a:t>Administration</a:t>
            </a:r>
            <a:endParaRPr lang="en-US" sz="3200" kern="0" dirty="0"/>
          </a:p>
        </p:txBody>
      </p:sp>
    </p:spTree>
    <p:extLst>
      <p:ext uri="{BB962C8B-B14F-4D97-AF65-F5344CB8AC3E}">
        <p14:creationId xmlns:p14="http://schemas.microsoft.com/office/powerpoint/2010/main" val="1234526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24" y="6357371"/>
            <a:ext cx="1224136" cy="291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351" y="548680"/>
            <a:ext cx="8266113" cy="914400"/>
          </a:xfrm>
        </p:spPr>
        <p:txBody>
          <a:bodyPr/>
          <a:lstStyle/>
          <a:p>
            <a:pPr algn="ctr"/>
            <a:r>
              <a:rPr lang="pl-PL" dirty="0"/>
              <a:t>General notes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8" name="Title 1"/>
          <p:cNvSpPr txBox="1">
            <a:spLocks/>
          </p:cNvSpPr>
          <p:nvPr/>
        </p:nvSpPr>
        <p:spPr bwMode="auto">
          <a:xfrm>
            <a:off x="1043608" y="2154560"/>
            <a:ext cx="8266113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35398"/>
                </a:solidFill>
                <a:latin typeface="Calibri"/>
                <a:ea typeface="+mj-ea"/>
                <a:cs typeface="Calibri"/>
              </a:defRPr>
            </a:lvl1pPr>
            <a:lvl2pPr algn="l" rtl="0" eaLnBrk="1" fontAlgn="base" hangingPunct="1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035398"/>
                </a:solidFill>
                <a:latin typeface="Calibri" pitchFamily="34" charset="0"/>
                <a:ea typeface="ＭＳ Ｐゴシック" charset="-128"/>
                <a:cs typeface="Calibri" pitchFamily="34" charset="0"/>
              </a:defRPr>
            </a:lvl2pPr>
            <a:lvl3pPr algn="l" rtl="0" eaLnBrk="1" fontAlgn="base" hangingPunct="1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035398"/>
                </a:solidFill>
                <a:latin typeface="Calibri" pitchFamily="34" charset="0"/>
                <a:ea typeface="ＭＳ Ｐゴシック" charset="-128"/>
                <a:cs typeface="Calibri" pitchFamily="34" charset="0"/>
              </a:defRPr>
            </a:lvl3pPr>
            <a:lvl4pPr algn="l" rtl="0" eaLnBrk="1" fontAlgn="base" hangingPunct="1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035398"/>
                </a:solidFill>
                <a:latin typeface="Calibri" pitchFamily="34" charset="0"/>
                <a:ea typeface="ＭＳ Ｐゴシック" charset="-128"/>
                <a:cs typeface="Calibri" pitchFamily="34" charset="0"/>
              </a:defRPr>
            </a:lvl4pPr>
            <a:lvl5pPr algn="l" rtl="0" eaLnBrk="1" fontAlgn="base" hangingPunct="1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035398"/>
                </a:solidFill>
                <a:latin typeface="Calibri" pitchFamily="34" charset="0"/>
                <a:ea typeface="ＭＳ Ｐゴシック" charset="-128"/>
                <a:cs typeface="Calibri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9pPr>
          </a:lstStyle>
          <a:p>
            <a:endParaRPr lang="pl-PL" sz="1400" b="0" u="sng" kern="0" dirty="0">
              <a:solidFill>
                <a:schemeClr val="tx2"/>
              </a:solidFill>
            </a:endParaRPr>
          </a:p>
          <a:p>
            <a:pPr algn="ctr"/>
            <a:endParaRPr lang="pl-PL" sz="1400" b="0" u="sng" kern="0" dirty="0">
              <a:solidFill>
                <a:schemeClr val="tx2"/>
              </a:solidFill>
            </a:endParaRPr>
          </a:p>
          <a:p>
            <a:endParaRPr lang="pl-PL" sz="1400" b="0" u="sng" kern="0" dirty="0">
              <a:solidFill>
                <a:schemeClr val="tx2"/>
              </a:solidFill>
            </a:endParaRPr>
          </a:p>
          <a:p>
            <a:endParaRPr lang="pl-PL" sz="1400" b="0" kern="0" dirty="0">
              <a:solidFill>
                <a:schemeClr val="tx2"/>
              </a:solidFill>
            </a:endParaRPr>
          </a:p>
          <a:p>
            <a:r>
              <a:rPr lang="pl-PL" sz="1400" b="0" kern="0" dirty="0">
                <a:solidFill>
                  <a:schemeClr val="tx2"/>
                </a:solidFill>
              </a:rPr>
              <a:t>The </a:t>
            </a:r>
            <a:r>
              <a:rPr lang="en-US" sz="1400" b="0" kern="0" dirty="0">
                <a:solidFill>
                  <a:schemeClr val="tx2"/>
                </a:solidFill>
              </a:rPr>
              <a:t>T</a:t>
            </a:r>
            <a:r>
              <a:rPr lang="pl-PL" sz="1400" b="0" kern="0" dirty="0">
                <a:solidFill>
                  <a:schemeClr val="tx2"/>
                </a:solidFill>
              </a:rPr>
              <a:t>ool is capable to update strings, checkboxes, numbers, picklists and dates.</a:t>
            </a:r>
          </a:p>
          <a:p>
            <a:r>
              <a:rPr lang="pl-PL" sz="1400" b="0" u="sng" kern="0" dirty="0">
                <a:solidFill>
                  <a:schemeClr val="tx2"/>
                </a:solidFill>
              </a:rPr>
              <a:t>Data format:</a:t>
            </a:r>
            <a:br>
              <a:rPr lang="pl-PL" sz="1400" b="0" u="sng" kern="0" dirty="0">
                <a:solidFill>
                  <a:schemeClr val="tx2"/>
                </a:solidFill>
              </a:rPr>
            </a:br>
            <a:r>
              <a:rPr lang="pl-PL" sz="1400" b="0" kern="0" dirty="0">
                <a:solidFill>
                  <a:schemeClr val="tx2"/>
                </a:solidFill>
              </a:rPr>
              <a:t>1. Date </a:t>
            </a:r>
            <a:r>
              <a:rPr lang="en-US" sz="1400" b="0" kern="0" dirty="0">
                <a:solidFill>
                  <a:schemeClr val="tx2"/>
                </a:solidFill>
              </a:rPr>
              <a:t>needs to</a:t>
            </a:r>
            <a:r>
              <a:rPr lang="pl-PL" sz="1400" b="0" kern="0" dirty="0">
                <a:solidFill>
                  <a:schemeClr val="tx2"/>
                </a:solidFill>
              </a:rPr>
              <a:t> be in format 20</a:t>
            </a:r>
            <a:r>
              <a:rPr lang="en-US" sz="1400" b="0" kern="0" dirty="0">
                <a:solidFill>
                  <a:schemeClr val="tx2"/>
                </a:solidFill>
              </a:rPr>
              <a:t>22</a:t>
            </a:r>
            <a:r>
              <a:rPr lang="pl-PL" sz="1400" b="0" kern="0" dirty="0">
                <a:solidFill>
                  <a:schemeClr val="tx2"/>
                </a:solidFill>
              </a:rPr>
              <a:t>-04-21</a:t>
            </a:r>
            <a:r>
              <a:rPr lang="en-US" sz="1400" b="0" kern="0" dirty="0">
                <a:solidFill>
                  <a:schemeClr val="tx2"/>
                </a:solidFill>
              </a:rPr>
              <a:t> or 21/4/2022</a:t>
            </a:r>
            <a:br>
              <a:rPr lang="pl-PL" sz="1400" b="0" kern="0" dirty="0">
                <a:solidFill>
                  <a:schemeClr val="tx2"/>
                </a:solidFill>
              </a:rPr>
            </a:br>
            <a:r>
              <a:rPr lang="pl-PL" sz="1400" b="0" kern="0" dirty="0">
                <a:solidFill>
                  <a:schemeClr val="tx2"/>
                </a:solidFill>
              </a:rPr>
              <a:t>2. Number </a:t>
            </a:r>
            <a:r>
              <a:rPr lang="en-US" sz="1400" b="0" kern="0" dirty="0">
                <a:solidFill>
                  <a:schemeClr val="tx2"/>
                </a:solidFill>
              </a:rPr>
              <a:t>need</a:t>
            </a:r>
            <a:r>
              <a:rPr lang="pl-PL" sz="1400" b="0" kern="0" dirty="0">
                <a:solidFill>
                  <a:schemeClr val="tx2"/>
                </a:solidFill>
              </a:rPr>
              <a:t> be in format 1234.56 (dot)</a:t>
            </a:r>
            <a:r>
              <a:rPr lang="en-US" sz="1400" b="0" kern="0" dirty="0">
                <a:solidFill>
                  <a:schemeClr val="tx2"/>
                </a:solidFill>
              </a:rPr>
              <a:t> or 123,4.56</a:t>
            </a:r>
            <a:r>
              <a:rPr lang="pl-PL" sz="1400" b="0" kern="0" dirty="0">
                <a:solidFill>
                  <a:schemeClr val="tx2"/>
                </a:solidFill>
              </a:rPr>
              <a:t>.</a:t>
            </a:r>
            <a:r>
              <a:rPr lang="en-US" sz="1400" b="0" kern="0" dirty="0">
                <a:solidFill>
                  <a:schemeClr val="tx2"/>
                </a:solidFill>
              </a:rPr>
              <a:t>   - is replaced with blank value.</a:t>
            </a:r>
            <a:br>
              <a:rPr lang="pl-PL" sz="1400" b="0" kern="0" dirty="0">
                <a:solidFill>
                  <a:schemeClr val="tx2"/>
                </a:solidFill>
              </a:rPr>
            </a:br>
            <a:r>
              <a:rPr lang="pl-PL" sz="1400" b="0" kern="0" dirty="0">
                <a:solidFill>
                  <a:schemeClr val="tx2"/>
                </a:solidFill>
              </a:rPr>
              <a:t>3. </a:t>
            </a:r>
            <a:r>
              <a:rPr lang="pl-PL" sz="1400" b="0" kern="0" dirty="0" err="1">
                <a:solidFill>
                  <a:schemeClr val="tx2"/>
                </a:solidFill>
              </a:rPr>
              <a:t>Checkbox</a:t>
            </a:r>
            <a:r>
              <a:rPr lang="pl-PL" sz="1400" b="0" kern="0" dirty="0">
                <a:solidFill>
                  <a:schemeClr val="tx2"/>
                </a:solidFill>
              </a:rPr>
              <a:t> </a:t>
            </a:r>
            <a:r>
              <a:rPr lang="pl-PL" sz="1400" b="0" kern="0" dirty="0" err="1">
                <a:solidFill>
                  <a:schemeClr val="tx2"/>
                </a:solidFill>
              </a:rPr>
              <a:t>must</a:t>
            </a:r>
            <a:r>
              <a:rPr lang="pl-PL" sz="1400" b="0" kern="0" dirty="0">
                <a:solidFill>
                  <a:schemeClr val="tx2"/>
                </a:solidFill>
              </a:rPr>
              <a:t> be in format 0/1</a:t>
            </a:r>
          </a:p>
          <a:p>
            <a:r>
              <a:rPr lang="pl-PL" sz="1400" b="0" kern="0" dirty="0">
                <a:solidFill>
                  <a:schemeClr val="tx2"/>
                </a:solidFill>
              </a:rPr>
              <a:t>4. </a:t>
            </a:r>
            <a:r>
              <a:rPr lang="pl-PL" sz="1400" b="0" kern="0" dirty="0" err="1">
                <a:solidFill>
                  <a:schemeClr val="tx2"/>
                </a:solidFill>
              </a:rPr>
              <a:t>You</a:t>
            </a:r>
            <a:r>
              <a:rPr lang="pl-PL" sz="1400" b="0" kern="0" dirty="0">
                <a:solidFill>
                  <a:schemeClr val="tx2"/>
                </a:solidFill>
              </a:rPr>
              <a:t> </a:t>
            </a:r>
            <a:r>
              <a:rPr lang="pl-PL" sz="1400" b="0" kern="0" dirty="0" err="1">
                <a:solidFill>
                  <a:schemeClr val="tx2"/>
                </a:solidFill>
              </a:rPr>
              <a:t>can</a:t>
            </a:r>
            <a:r>
              <a:rPr lang="pl-PL" sz="1400" b="0" kern="0" dirty="0">
                <a:solidFill>
                  <a:schemeClr val="tx2"/>
                </a:solidFill>
              </a:rPr>
              <a:t> </a:t>
            </a:r>
            <a:r>
              <a:rPr lang="pl-PL" sz="1400" b="0" kern="0" dirty="0" err="1">
                <a:solidFill>
                  <a:schemeClr val="tx2"/>
                </a:solidFill>
              </a:rPr>
              <a:t>use</a:t>
            </a:r>
            <a:r>
              <a:rPr lang="pl-PL" sz="1400" b="0" kern="0" dirty="0">
                <a:solidFill>
                  <a:schemeClr val="tx2"/>
                </a:solidFill>
              </a:rPr>
              <a:t> </a:t>
            </a:r>
            <a:r>
              <a:rPr lang="pl-PL" sz="1400" b="0" kern="0" dirty="0" err="1">
                <a:solidFill>
                  <a:schemeClr val="tx2"/>
                </a:solidFill>
              </a:rPr>
              <a:t>External</a:t>
            </a:r>
            <a:r>
              <a:rPr lang="pl-PL" sz="1400" b="0" kern="0" dirty="0">
                <a:solidFill>
                  <a:schemeClr val="tx2"/>
                </a:solidFill>
              </a:rPr>
              <a:t> field </a:t>
            </a:r>
            <a:r>
              <a:rPr lang="pl-PL" sz="1400" b="0" kern="0" dirty="0" err="1">
                <a:solidFill>
                  <a:schemeClr val="tx2"/>
                </a:solidFill>
              </a:rPr>
              <a:t>ids</a:t>
            </a:r>
            <a:br>
              <a:rPr lang="pl-PL" sz="1400" b="0" kern="0" dirty="0">
                <a:solidFill>
                  <a:schemeClr val="tx2"/>
                </a:solidFill>
              </a:rPr>
            </a:br>
            <a:r>
              <a:rPr lang="pl-PL" sz="1400" b="0" kern="0" dirty="0">
                <a:solidFill>
                  <a:schemeClr val="tx2"/>
                </a:solidFill>
              </a:rPr>
              <a:t>5. No </a:t>
            </a:r>
            <a:r>
              <a:rPr lang="pl-PL" sz="1400" b="0" kern="0" dirty="0" err="1">
                <a:solidFill>
                  <a:schemeClr val="tx2"/>
                </a:solidFill>
              </a:rPr>
              <a:t>restrictions</a:t>
            </a:r>
            <a:r>
              <a:rPr lang="pl-PL" sz="1400" b="0" kern="0" dirty="0">
                <a:solidFill>
                  <a:schemeClr val="tx2"/>
                </a:solidFill>
              </a:rPr>
              <a:t> for </a:t>
            </a:r>
            <a:r>
              <a:rPr lang="pl-PL" sz="1400" b="0" kern="0" dirty="0" err="1">
                <a:solidFill>
                  <a:schemeClr val="tx2"/>
                </a:solidFill>
              </a:rPr>
              <a:t>strings</a:t>
            </a:r>
            <a:br>
              <a:rPr lang="en-US" sz="1400" b="0" kern="0" dirty="0">
                <a:solidFill>
                  <a:schemeClr val="tx2"/>
                </a:solidFill>
              </a:rPr>
            </a:br>
            <a:r>
              <a:rPr lang="pl-PL" sz="1400" b="0" kern="0" dirty="0">
                <a:solidFill>
                  <a:schemeClr val="tx2"/>
                </a:solidFill>
              </a:rPr>
              <a:t>S</a:t>
            </a:r>
            <a:r>
              <a:rPr lang="en-US" sz="1400" b="0" kern="0" dirty="0" err="1">
                <a:solidFill>
                  <a:schemeClr val="tx2"/>
                </a:solidFill>
              </a:rPr>
              <a:t>tandard</a:t>
            </a:r>
            <a:r>
              <a:rPr lang="en-US" sz="1400" b="0" kern="0" dirty="0">
                <a:solidFill>
                  <a:schemeClr val="tx2"/>
                </a:solidFill>
              </a:rPr>
              <a:t> security limitations imposed by the role hierarchies are respected</a:t>
            </a:r>
            <a:r>
              <a:rPr lang="pl-PL" sz="1400" b="0" kern="0" dirty="0">
                <a:solidFill>
                  <a:schemeClr val="tx2"/>
                </a:solidFill>
              </a:rPr>
              <a:t>.</a:t>
            </a:r>
          </a:p>
          <a:p>
            <a:r>
              <a:rPr lang="pl-PL" sz="1400" b="0" kern="0" dirty="0">
                <a:solidFill>
                  <a:schemeClr val="tx2"/>
                </a:solidFill>
              </a:rPr>
              <a:t>Read-</a:t>
            </a:r>
            <a:r>
              <a:rPr lang="pl-PL" sz="1400" b="0" kern="0" dirty="0" err="1">
                <a:solidFill>
                  <a:schemeClr val="tx2"/>
                </a:solidFill>
              </a:rPr>
              <a:t>only</a:t>
            </a:r>
            <a:r>
              <a:rPr lang="pl-PL" sz="1400" b="0" kern="0" dirty="0">
                <a:solidFill>
                  <a:schemeClr val="tx2"/>
                </a:solidFill>
              </a:rPr>
              <a:t> </a:t>
            </a:r>
            <a:r>
              <a:rPr lang="pl-PL" sz="1400" b="0" kern="0" dirty="0" err="1">
                <a:solidFill>
                  <a:schemeClr val="tx2"/>
                </a:solidFill>
              </a:rPr>
              <a:t>restrictions</a:t>
            </a:r>
            <a:r>
              <a:rPr lang="pl-PL" sz="1400" b="0" kern="0" dirty="0">
                <a:solidFill>
                  <a:schemeClr val="tx2"/>
                </a:solidFill>
              </a:rPr>
              <a:t> on </a:t>
            </a:r>
            <a:r>
              <a:rPr lang="pl-PL" sz="1400" b="0" kern="0" dirty="0" err="1">
                <a:solidFill>
                  <a:schemeClr val="tx2"/>
                </a:solidFill>
              </a:rPr>
              <a:t>object</a:t>
            </a:r>
            <a:r>
              <a:rPr lang="pl-PL" sz="1400" b="0" kern="0" dirty="0">
                <a:solidFill>
                  <a:schemeClr val="tx2"/>
                </a:solidFill>
              </a:rPr>
              <a:t> </a:t>
            </a:r>
            <a:r>
              <a:rPr lang="pl-PL" sz="1400" b="0" kern="0" dirty="0" err="1">
                <a:solidFill>
                  <a:schemeClr val="tx2"/>
                </a:solidFill>
              </a:rPr>
              <a:t>level</a:t>
            </a:r>
            <a:r>
              <a:rPr lang="pl-PL" sz="1400" b="0" kern="0" dirty="0">
                <a:solidFill>
                  <a:schemeClr val="tx2"/>
                </a:solidFill>
              </a:rPr>
              <a:t> </a:t>
            </a:r>
            <a:r>
              <a:rPr lang="pl-PL" sz="1400" b="0" kern="0" dirty="0" err="1">
                <a:solidFill>
                  <a:schemeClr val="tx2"/>
                </a:solidFill>
              </a:rPr>
              <a:t>are</a:t>
            </a:r>
            <a:r>
              <a:rPr lang="pl-PL" sz="1400" b="0" kern="0" dirty="0">
                <a:solidFill>
                  <a:schemeClr val="tx2"/>
                </a:solidFill>
              </a:rPr>
              <a:t> </a:t>
            </a:r>
            <a:r>
              <a:rPr lang="pl-PL" sz="1400" b="0" kern="0" dirty="0" err="1">
                <a:solidFill>
                  <a:schemeClr val="tx2"/>
                </a:solidFill>
              </a:rPr>
              <a:t>effective</a:t>
            </a:r>
            <a:r>
              <a:rPr lang="pl-PL" sz="1400" b="0" kern="0" dirty="0">
                <a:solidFill>
                  <a:schemeClr val="tx2"/>
                </a:solidFill>
              </a:rPr>
              <a:t> in </a:t>
            </a:r>
            <a:r>
              <a:rPr lang="pl-PL" sz="1400" b="0" kern="0" dirty="0" err="1">
                <a:solidFill>
                  <a:schemeClr val="tx2"/>
                </a:solidFill>
              </a:rPr>
              <a:t>Copy</a:t>
            </a:r>
            <a:r>
              <a:rPr lang="pl-PL" sz="1400" b="0" kern="0" dirty="0">
                <a:solidFill>
                  <a:schemeClr val="tx2"/>
                </a:solidFill>
              </a:rPr>
              <a:t> </a:t>
            </a:r>
            <a:r>
              <a:rPr lang="pl-PL" sz="1400" b="0" kern="0" dirty="0" err="1">
                <a:solidFill>
                  <a:schemeClr val="tx2"/>
                </a:solidFill>
              </a:rPr>
              <a:t>Paste</a:t>
            </a:r>
            <a:r>
              <a:rPr lang="pl-PL" sz="1400" b="0" kern="0" dirty="0">
                <a:solidFill>
                  <a:schemeClr val="tx2"/>
                </a:solidFill>
              </a:rPr>
              <a:t> </a:t>
            </a:r>
            <a:r>
              <a:rPr lang="pl-PL" sz="1400" b="0" kern="0" dirty="0" err="1">
                <a:solidFill>
                  <a:schemeClr val="tx2"/>
                </a:solidFill>
              </a:rPr>
              <a:t>Tool</a:t>
            </a:r>
            <a:r>
              <a:rPr lang="pl-PL" sz="1400" b="0" kern="0" dirty="0">
                <a:solidFill>
                  <a:schemeClr val="tx2"/>
                </a:solidFill>
              </a:rPr>
              <a:t> as </a:t>
            </a:r>
            <a:r>
              <a:rPr lang="pl-PL" sz="1400" b="0" kern="0" dirty="0" err="1">
                <a:solidFill>
                  <a:schemeClr val="tx2"/>
                </a:solidFill>
              </a:rPr>
              <a:t>well</a:t>
            </a:r>
            <a:r>
              <a:rPr lang="pl-PL" sz="1400" b="0" kern="0" dirty="0">
                <a:solidFill>
                  <a:schemeClr val="tx2"/>
                </a:solidFill>
              </a:rPr>
              <a:t>. </a:t>
            </a:r>
          </a:p>
          <a:p>
            <a:r>
              <a:rPr lang="pl-PL" sz="1400" b="0" kern="0" dirty="0">
                <a:solidFill>
                  <a:schemeClr val="tx2"/>
                </a:solidFill>
              </a:rPr>
              <a:t>Read-</a:t>
            </a:r>
            <a:r>
              <a:rPr lang="pl-PL" sz="1400" b="0" kern="0" dirty="0" err="1">
                <a:solidFill>
                  <a:schemeClr val="tx2"/>
                </a:solidFill>
              </a:rPr>
              <a:t>only</a:t>
            </a:r>
            <a:r>
              <a:rPr lang="pl-PL" sz="1400" b="0" kern="0" dirty="0">
                <a:solidFill>
                  <a:schemeClr val="tx2"/>
                </a:solidFill>
              </a:rPr>
              <a:t> </a:t>
            </a:r>
            <a:r>
              <a:rPr lang="pl-PL" sz="1400" b="0" kern="0" dirty="0" err="1">
                <a:solidFill>
                  <a:schemeClr val="tx2"/>
                </a:solidFill>
              </a:rPr>
              <a:t>setting</a:t>
            </a:r>
            <a:r>
              <a:rPr lang="pl-PL" sz="1400" b="0" kern="0" dirty="0">
                <a:solidFill>
                  <a:schemeClr val="tx2"/>
                </a:solidFill>
              </a:rPr>
              <a:t> </a:t>
            </a:r>
            <a:r>
              <a:rPr lang="pl-PL" sz="1400" b="0" kern="0" dirty="0" err="1">
                <a:solidFill>
                  <a:schemeClr val="tx2"/>
                </a:solidFill>
              </a:rPr>
              <a:t>created</a:t>
            </a:r>
            <a:r>
              <a:rPr lang="pl-PL" sz="1400" b="0" kern="0" dirty="0">
                <a:solidFill>
                  <a:schemeClr val="tx2"/>
                </a:solidFill>
              </a:rPr>
              <a:t> on </a:t>
            </a:r>
            <a:r>
              <a:rPr lang="pl-PL" sz="1400" b="0" kern="0" dirty="0" err="1">
                <a:solidFill>
                  <a:schemeClr val="tx2"/>
                </a:solidFill>
              </a:rPr>
              <a:t>page</a:t>
            </a:r>
            <a:r>
              <a:rPr lang="pl-PL" sz="1400" b="0" kern="0" dirty="0">
                <a:solidFill>
                  <a:schemeClr val="tx2"/>
                </a:solidFill>
              </a:rPr>
              <a:t> </a:t>
            </a:r>
            <a:r>
              <a:rPr lang="pl-PL" sz="1400" b="0" kern="0" dirty="0" err="1">
                <a:solidFill>
                  <a:schemeClr val="tx2"/>
                </a:solidFill>
              </a:rPr>
              <a:t>layout</a:t>
            </a:r>
            <a:r>
              <a:rPr lang="pl-PL" sz="1400" b="0" kern="0" dirty="0">
                <a:solidFill>
                  <a:schemeClr val="tx2"/>
                </a:solidFill>
              </a:rPr>
              <a:t> </a:t>
            </a:r>
            <a:r>
              <a:rPr lang="pl-PL" sz="1400" b="0" kern="0" dirty="0" err="1">
                <a:solidFill>
                  <a:schemeClr val="tx2"/>
                </a:solidFill>
              </a:rPr>
              <a:t>does</a:t>
            </a:r>
            <a:r>
              <a:rPr lang="pl-PL" sz="1400" b="0" kern="0" dirty="0">
                <a:solidFill>
                  <a:schemeClr val="tx2"/>
                </a:solidFill>
              </a:rPr>
              <a:t> not </a:t>
            </a:r>
            <a:r>
              <a:rPr lang="pl-PL" sz="1400" b="0" kern="0" dirty="0" err="1">
                <a:solidFill>
                  <a:schemeClr val="tx2"/>
                </a:solidFill>
              </a:rPr>
              <a:t>resctrict</a:t>
            </a:r>
            <a:r>
              <a:rPr lang="pl-PL" sz="1400" b="0" kern="0" dirty="0">
                <a:solidFill>
                  <a:schemeClr val="tx2"/>
                </a:solidFill>
              </a:rPr>
              <a:t> from </a:t>
            </a:r>
            <a:r>
              <a:rPr lang="pl-PL" sz="1400" b="0" kern="0" dirty="0" err="1">
                <a:solidFill>
                  <a:schemeClr val="tx2"/>
                </a:solidFill>
              </a:rPr>
              <a:t>updating</a:t>
            </a:r>
            <a:r>
              <a:rPr lang="pl-PL" sz="1400" b="0" kern="0" dirty="0">
                <a:solidFill>
                  <a:schemeClr val="tx2"/>
                </a:solidFill>
              </a:rPr>
              <a:t> </a:t>
            </a:r>
          </a:p>
          <a:p>
            <a:r>
              <a:rPr lang="pl-PL" sz="1400" b="0" kern="0" dirty="0" err="1">
                <a:solidFill>
                  <a:schemeClr val="tx2"/>
                </a:solidFill>
              </a:rPr>
              <a:t>fields</a:t>
            </a:r>
            <a:r>
              <a:rPr lang="pl-PL" sz="1400" b="0" kern="0" dirty="0">
                <a:solidFill>
                  <a:schemeClr val="tx2"/>
                </a:solidFill>
              </a:rPr>
              <a:t> by </a:t>
            </a:r>
            <a:r>
              <a:rPr lang="pl-PL" sz="1400" b="0" kern="0" dirty="0" err="1">
                <a:solidFill>
                  <a:schemeClr val="tx2"/>
                </a:solidFill>
              </a:rPr>
              <a:t>Copy-Paste</a:t>
            </a:r>
            <a:r>
              <a:rPr lang="pl-PL" sz="1400" b="0" kern="0" dirty="0">
                <a:solidFill>
                  <a:schemeClr val="tx2"/>
                </a:solidFill>
              </a:rPr>
              <a:t> Tools. </a:t>
            </a:r>
          </a:p>
        </p:txBody>
      </p:sp>
    </p:spTree>
    <p:extLst>
      <p:ext uri="{BB962C8B-B14F-4D97-AF65-F5344CB8AC3E}">
        <p14:creationId xmlns:p14="http://schemas.microsoft.com/office/powerpoint/2010/main" val="3400377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24" y="6357371"/>
            <a:ext cx="1224136" cy="291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351" y="404664"/>
            <a:ext cx="8266113" cy="914400"/>
          </a:xfrm>
        </p:spPr>
        <p:txBody>
          <a:bodyPr/>
          <a:lstStyle/>
          <a:p>
            <a:pPr algn="ctr"/>
            <a:r>
              <a:rPr lang="en-GB" dirty="0"/>
              <a:t>C</a:t>
            </a:r>
            <a:r>
              <a:rPr lang="pl-PL" dirty="0"/>
              <a:t>onfiguration screen</a:t>
            </a:r>
            <a:br>
              <a:rPr lang="en-US" dirty="0"/>
            </a:b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75663" y="1178597"/>
            <a:ext cx="41985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/>
              <a:t>Each </a:t>
            </a:r>
            <a:r>
              <a:rPr lang="en-GB" dirty="0"/>
              <a:t>record</a:t>
            </a:r>
            <a:r>
              <a:rPr lang="pl-PL" dirty="0"/>
              <a:t> is separate Excel template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B6674B2-B4BA-48C0-8D9F-36ADE1C3F2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5616" y="1700808"/>
            <a:ext cx="6912768" cy="438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604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24" y="6357371"/>
            <a:ext cx="1224136" cy="291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351" y="138336"/>
            <a:ext cx="8266113" cy="914400"/>
          </a:xfrm>
        </p:spPr>
        <p:txBody>
          <a:bodyPr/>
          <a:lstStyle/>
          <a:p>
            <a:pPr algn="ctr"/>
            <a:r>
              <a:rPr lang="pl-PL" dirty="0" err="1"/>
              <a:t>Configuration</a:t>
            </a:r>
            <a:r>
              <a:rPr lang="pl-PL" dirty="0"/>
              <a:t> </a:t>
            </a:r>
            <a:r>
              <a:rPr lang="pl-PL" dirty="0" err="1"/>
              <a:t>details</a:t>
            </a:r>
            <a:endParaRPr lang="en-US" sz="1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3641" y="1844824"/>
            <a:ext cx="6192162" cy="3024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55424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24" y="6357371"/>
            <a:ext cx="1224136" cy="291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351" y="138336"/>
            <a:ext cx="8266113" cy="914400"/>
          </a:xfrm>
        </p:spPr>
        <p:txBody>
          <a:bodyPr/>
          <a:lstStyle/>
          <a:p>
            <a:pPr algn="ctr"/>
            <a:r>
              <a:rPr lang="pl-PL" dirty="0" err="1"/>
              <a:t>Configuration</a:t>
            </a:r>
            <a:r>
              <a:rPr lang="pl-PL" dirty="0"/>
              <a:t> </a:t>
            </a:r>
            <a:r>
              <a:rPr lang="pl-PL" dirty="0" err="1"/>
              <a:t>details</a:t>
            </a:r>
            <a:br>
              <a:rPr lang="pl-PL" dirty="0"/>
            </a:br>
            <a:r>
              <a:rPr lang="pl-PL" sz="1800" dirty="0" err="1"/>
              <a:t>Please</a:t>
            </a:r>
            <a:r>
              <a:rPr lang="pl-PL" sz="1800" dirty="0"/>
              <a:t> </a:t>
            </a:r>
            <a:r>
              <a:rPr lang="pl-PL" sz="1800" dirty="0" err="1"/>
              <a:t>hover</a:t>
            </a:r>
            <a:r>
              <a:rPr lang="pl-PL" sz="1800" dirty="0"/>
              <a:t> on </a:t>
            </a:r>
            <a:r>
              <a:rPr lang="pl-PL" sz="1800" dirty="0" err="1"/>
              <a:t>question</a:t>
            </a:r>
            <a:r>
              <a:rPr lang="pl-PL" sz="1800" dirty="0"/>
              <a:t> </a:t>
            </a:r>
            <a:r>
              <a:rPr lang="pl-PL" sz="1800" dirty="0" err="1"/>
              <a:t>mark</a:t>
            </a:r>
            <a:r>
              <a:rPr lang="pl-PL" sz="1800" dirty="0"/>
              <a:t> to </a:t>
            </a:r>
            <a:r>
              <a:rPr lang="pl-PL" sz="1800" dirty="0" err="1"/>
              <a:t>find</a:t>
            </a:r>
            <a:r>
              <a:rPr lang="pl-PL" sz="1800" dirty="0"/>
              <a:t> </a:t>
            </a:r>
            <a:r>
              <a:rPr lang="pl-PL" sz="1800" dirty="0" err="1"/>
              <a:t>more</a:t>
            </a:r>
            <a:r>
              <a:rPr lang="pl-PL" sz="1800" dirty="0"/>
              <a:t> </a:t>
            </a:r>
            <a:r>
              <a:rPr lang="pl-PL" sz="1800" dirty="0" err="1"/>
              <a:t>about</a:t>
            </a:r>
            <a:r>
              <a:rPr lang="pl-PL" sz="1800" dirty="0"/>
              <a:t> </a:t>
            </a:r>
            <a:r>
              <a:rPr lang="pl-PL" sz="1800" dirty="0" err="1"/>
              <a:t>fields</a:t>
            </a:r>
            <a:r>
              <a:rPr lang="pl-PL" sz="1800" dirty="0"/>
              <a:t>.</a:t>
            </a:r>
            <a:endParaRPr lang="en-US" sz="18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0736" y="1772816"/>
            <a:ext cx="4464496" cy="3436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37530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24" y="6357371"/>
            <a:ext cx="1224136" cy="291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351" y="138336"/>
            <a:ext cx="8266113" cy="914400"/>
          </a:xfrm>
        </p:spPr>
        <p:txBody>
          <a:bodyPr/>
          <a:lstStyle/>
          <a:p>
            <a:pPr algn="ctr"/>
            <a:r>
              <a:rPr lang="pl-PL" dirty="0" err="1"/>
              <a:t>Configuration</a:t>
            </a:r>
            <a:r>
              <a:rPr lang="pl-PL" dirty="0"/>
              <a:t> </a:t>
            </a:r>
            <a:r>
              <a:rPr lang="pl-PL" dirty="0" err="1"/>
              <a:t>details</a:t>
            </a:r>
            <a:br>
              <a:rPr lang="pl-PL" dirty="0"/>
            </a:br>
            <a:r>
              <a:rPr lang="pl-PL" sz="1800" dirty="0"/>
              <a:t>Excel </a:t>
            </a:r>
            <a:r>
              <a:rPr lang="pl-PL" sz="1800" dirty="0" err="1"/>
              <a:t>template</a:t>
            </a:r>
            <a:r>
              <a:rPr lang="pl-PL" sz="1800" dirty="0"/>
              <a:t> </a:t>
            </a:r>
            <a:r>
              <a:rPr lang="pl-PL" sz="1800" dirty="0" err="1"/>
              <a:t>can</a:t>
            </a:r>
            <a:r>
              <a:rPr lang="pl-PL" sz="1800" dirty="0"/>
              <a:t> be </a:t>
            </a:r>
            <a:r>
              <a:rPr lang="pl-PL" sz="1800" dirty="0" err="1"/>
              <a:t>kept</a:t>
            </a:r>
            <a:r>
              <a:rPr lang="pl-PL" sz="1800" dirty="0"/>
              <a:t> in Salesforce</a:t>
            </a:r>
            <a:endParaRPr lang="en-US" sz="1800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084" y="1340768"/>
            <a:ext cx="7683828" cy="4176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75069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24" y="6357371"/>
            <a:ext cx="1224136" cy="291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1844824"/>
            <a:ext cx="4167601" cy="2736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420888"/>
            <a:ext cx="2876550" cy="185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3163029"/>
            <a:ext cx="1228725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1"/>
          <p:cNvSpPr txBox="1">
            <a:spLocks/>
          </p:cNvSpPr>
          <p:nvPr/>
        </p:nvSpPr>
        <p:spPr bwMode="auto">
          <a:xfrm>
            <a:off x="482351" y="138336"/>
            <a:ext cx="8266113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35398"/>
                </a:solidFill>
                <a:latin typeface="Calibri"/>
                <a:ea typeface="+mj-ea"/>
                <a:cs typeface="Calibri"/>
              </a:defRPr>
            </a:lvl1pPr>
            <a:lvl2pPr algn="l" rtl="0" eaLnBrk="1" fontAlgn="base" hangingPunct="1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035398"/>
                </a:solidFill>
                <a:latin typeface="Calibri" pitchFamily="34" charset="0"/>
                <a:ea typeface="ＭＳ Ｐゴシック" charset="-128"/>
                <a:cs typeface="Calibri" pitchFamily="34" charset="0"/>
              </a:defRPr>
            </a:lvl2pPr>
            <a:lvl3pPr algn="l" rtl="0" eaLnBrk="1" fontAlgn="base" hangingPunct="1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035398"/>
                </a:solidFill>
                <a:latin typeface="Calibri" pitchFamily="34" charset="0"/>
                <a:ea typeface="ＭＳ Ｐゴシック" charset="-128"/>
                <a:cs typeface="Calibri" pitchFamily="34" charset="0"/>
              </a:defRPr>
            </a:lvl3pPr>
            <a:lvl4pPr algn="l" rtl="0" eaLnBrk="1" fontAlgn="base" hangingPunct="1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035398"/>
                </a:solidFill>
                <a:latin typeface="Calibri" pitchFamily="34" charset="0"/>
                <a:ea typeface="ＭＳ Ｐゴシック" charset="-128"/>
                <a:cs typeface="Calibri" pitchFamily="34" charset="0"/>
              </a:defRPr>
            </a:lvl4pPr>
            <a:lvl5pPr algn="l" rtl="0" eaLnBrk="1" fontAlgn="base" hangingPunct="1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035398"/>
                </a:solidFill>
                <a:latin typeface="Calibri" pitchFamily="34" charset="0"/>
                <a:ea typeface="ＭＳ Ｐゴシック" charset="-128"/>
                <a:cs typeface="Calibri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9pPr>
          </a:lstStyle>
          <a:p>
            <a:pPr algn="ctr"/>
            <a:r>
              <a:rPr lang="pl-PL" kern="0" dirty="0" err="1"/>
              <a:t>Configuration</a:t>
            </a:r>
            <a:r>
              <a:rPr lang="pl-PL" kern="0" dirty="0"/>
              <a:t> </a:t>
            </a:r>
            <a:r>
              <a:rPr lang="pl-PL" kern="0" dirty="0" err="1"/>
              <a:t>details</a:t>
            </a:r>
            <a:br>
              <a:rPr lang="pl-PL" kern="0" dirty="0"/>
            </a:br>
            <a:r>
              <a:rPr lang="pl-PL" sz="1800" dirty="0" err="1"/>
              <a:t>You</a:t>
            </a:r>
            <a:r>
              <a:rPr lang="pl-PL" sz="1800" dirty="0"/>
              <a:t> </a:t>
            </a:r>
            <a:r>
              <a:rPr lang="pl-PL" sz="1800" dirty="0" err="1"/>
              <a:t>can</a:t>
            </a:r>
            <a:r>
              <a:rPr lang="pl-PL" sz="1800" dirty="0"/>
              <a:t> limit max numer of </a:t>
            </a:r>
            <a:r>
              <a:rPr lang="pl-PL" sz="1800" dirty="0" err="1"/>
              <a:t>records</a:t>
            </a:r>
            <a:r>
              <a:rPr lang="pl-PL" sz="1800" dirty="0"/>
              <a:t> to </a:t>
            </a:r>
            <a:r>
              <a:rPr lang="pl-PL" sz="1800" dirty="0" err="1"/>
              <a:t>process</a:t>
            </a:r>
            <a:endParaRPr lang="en-US" sz="1800" kern="0" dirty="0"/>
          </a:p>
        </p:txBody>
      </p:sp>
    </p:spTree>
    <p:extLst>
      <p:ext uri="{BB962C8B-B14F-4D97-AF65-F5344CB8AC3E}">
        <p14:creationId xmlns:p14="http://schemas.microsoft.com/office/powerpoint/2010/main" val="701275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24" y="6357371"/>
            <a:ext cx="1224136" cy="291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1"/>
          <p:cNvSpPr txBox="1">
            <a:spLocks/>
          </p:cNvSpPr>
          <p:nvPr/>
        </p:nvSpPr>
        <p:spPr bwMode="auto">
          <a:xfrm>
            <a:off x="482351" y="138336"/>
            <a:ext cx="8266113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35398"/>
                </a:solidFill>
                <a:latin typeface="Calibri"/>
                <a:ea typeface="+mj-ea"/>
                <a:cs typeface="Calibri"/>
              </a:defRPr>
            </a:lvl1pPr>
            <a:lvl2pPr algn="l" rtl="0" eaLnBrk="1" fontAlgn="base" hangingPunct="1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035398"/>
                </a:solidFill>
                <a:latin typeface="Calibri" pitchFamily="34" charset="0"/>
                <a:ea typeface="ＭＳ Ｐゴシック" charset="-128"/>
                <a:cs typeface="Calibri" pitchFamily="34" charset="0"/>
              </a:defRPr>
            </a:lvl2pPr>
            <a:lvl3pPr algn="l" rtl="0" eaLnBrk="1" fontAlgn="base" hangingPunct="1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035398"/>
                </a:solidFill>
                <a:latin typeface="Calibri" pitchFamily="34" charset="0"/>
                <a:ea typeface="ＭＳ Ｐゴシック" charset="-128"/>
                <a:cs typeface="Calibri" pitchFamily="34" charset="0"/>
              </a:defRPr>
            </a:lvl3pPr>
            <a:lvl4pPr algn="l" rtl="0" eaLnBrk="1" fontAlgn="base" hangingPunct="1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035398"/>
                </a:solidFill>
                <a:latin typeface="Calibri" pitchFamily="34" charset="0"/>
                <a:ea typeface="ＭＳ Ｐゴシック" charset="-128"/>
                <a:cs typeface="Calibri" pitchFamily="34" charset="0"/>
              </a:defRPr>
            </a:lvl4pPr>
            <a:lvl5pPr algn="l" rtl="0" eaLnBrk="1" fontAlgn="base" hangingPunct="1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035398"/>
                </a:solidFill>
                <a:latin typeface="Calibri" pitchFamily="34" charset="0"/>
                <a:ea typeface="ＭＳ Ｐゴシック" charset="-128"/>
                <a:cs typeface="Calibri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9pPr>
          </a:lstStyle>
          <a:p>
            <a:pPr algn="ctr"/>
            <a:r>
              <a:rPr lang="pl-PL" kern="0" dirty="0" err="1"/>
              <a:t>Configuration</a:t>
            </a:r>
            <a:r>
              <a:rPr lang="pl-PL" kern="0" dirty="0"/>
              <a:t> </a:t>
            </a:r>
            <a:r>
              <a:rPr lang="pl-PL" kern="0" dirty="0" err="1"/>
              <a:t>details</a:t>
            </a:r>
            <a:br>
              <a:rPr lang="pl-PL" kern="0" dirty="0"/>
            </a:br>
            <a:r>
              <a:rPr lang="pl-PL" sz="1800" dirty="0" err="1"/>
              <a:t>You</a:t>
            </a:r>
            <a:r>
              <a:rPr lang="pl-PL" sz="1800" dirty="0"/>
              <a:t> </a:t>
            </a:r>
            <a:r>
              <a:rPr lang="pl-PL" sz="1800" dirty="0" err="1"/>
              <a:t>can</a:t>
            </a:r>
            <a:r>
              <a:rPr lang="pl-PL" sz="1800" dirty="0"/>
              <a:t> </a:t>
            </a:r>
            <a:r>
              <a:rPr lang="pl-PL" sz="1800" dirty="0" err="1"/>
              <a:t>decide</a:t>
            </a:r>
            <a:r>
              <a:rPr lang="pl-PL" sz="1800" dirty="0"/>
              <a:t> </a:t>
            </a:r>
            <a:r>
              <a:rPr lang="pl-PL" sz="1800" dirty="0" err="1"/>
              <a:t>if</a:t>
            </a:r>
            <a:r>
              <a:rPr lang="pl-PL" sz="1800" dirty="0"/>
              <a:t> </a:t>
            </a:r>
            <a:r>
              <a:rPr lang="pl-PL" sz="1800" dirty="0" err="1"/>
              <a:t>update</a:t>
            </a:r>
            <a:r>
              <a:rPr lang="pl-PL" sz="1800" dirty="0"/>
              <a:t> the </a:t>
            </a:r>
            <a:r>
              <a:rPr lang="pl-PL" sz="1800" dirty="0" err="1"/>
              <a:t>fields</a:t>
            </a:r>
            <a:r>
              <a:rPr lang="pl-PL" sz="1800" dirty="0"/>
              <a:t> with blank (NULL) </a:t>
            </a:r>
            <a:r>
              <a:rPr lang="pl-PL" sz="1800" dirty="0" err="1"/>
              <a:t>values</a:t>
            </a:r>
            <a:endParaRPr lang="en-US" sz="1800" kern="0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2204864"/>
            <a:ext cx="3743325" cy="212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82229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66217" y="692696"/>
            <a:ext cx="7122207" cy="1433284"/>
          </a:xfr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6600" b="0" dirty="0">
                <a:solidFill>
                  <a:schemeClr val="tx2"/>
                </a:solidFill>
              </a:rPr>
              <a:t>Copy-paste Tool</a:t>
            </a:r>
            <a:br>
              <a:rPr lang="en-US" sz="6600" b="0" dirty="0">
                <a:solidFill>
                  <a:schemeClr val="tx2"/>
                </a:solidFill>
              </a:rPr>
            </a:br>
            <a:r>
              <a:rPr lang="en-US" sz="2400" dirty="0">
                <a:solidFill>
                  <a:schemeClr val="tx2"/>
                </a:solidFill>
              </a:rPr>
              <a:t>The fastest way to import your data from Excel</a:t>
            </a:r>
            <a:br>
              <a:rPr lang="en-US" sz="2400" dirty="0">
                <a:solidFill>
                  <a:schemeClr val="tx2"/>
                </a:solidFill>
              </a:rPr>
            </a:br>
            <a:endParaRPr lang="en-US" sz="2400" dirty="0">
              <a:solidFill>
                <a:schemeClr val="tx2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24" y="6357371"/>
            <a:ext cx="1224136" cy="291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3"/>
          <p:cNvSpPr txBox="1">
            <a:spLocks/>
          </p:cNvSpPr>
          <p:nvPr/>
        </p:nvSpPr>
        <p:spPr bwMode="auto">
          <a:xfrm>
            <a:off x="204664" y="3363868"/>
            <a:ext cx="8151959" cy="1433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35398"/>
                </a:solidFill>
                <a:latin typeface="Calibri"/>
                <a:ea typeface="+mj-ea"/>
                <a:cs typeface="Calibri"/>
              </a:defRPr>
            </a:lvl1pPr>
            <a:lvl2pPr algn="l" rtl="0" eaLnBrk="1" fontAlgn="base" hangingPunct="1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035398"/>
                </a:solidFill>
                <a:latin typeface="Calibri" pitchFamily="34" charset="0"/>
                <a:ea typeface="ＭＳ Ｐゴシック" charset="-128"/>
                <a:cs typeface="Calibri" pitchFamily="34" charset="0"/>
              </a:defRPr>
            </a:lvl2pPr>
            <a:lvl3pPr algn="l" rtl="0" eaLnBrk="1" fontAlgn="base" hangingPunct="1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035398"/>
                </a:solidFill>
                <a:latin typeface="Calibri" pitchFamily="34" charset="0"/>
                <a:ea typeface="ＭＳ Ｐゴシック" charset="-128"/>
                <a:cs typeface="Calibri" pitchFamily="34" charset="0"/>
              </a:defRPr>
            </a:lvl3pPr>
            <a:lvl4pPr algn="l" rtl="0" eaLnBrk="1" fontAlgn="base" hangingPunct="1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035398"/>
                </a:solidFill>
                <a:latin typeface="Calibri" pitchFamily="34" charset="0"/>
                <a:ea typeface="ＭＳ Ｐゴシック" charset="-128"/>
                <a:cs typeface="Calibri" pitchFamily="34" charset="0"/>
              </a:defRPr>
            </a:lvl4pPr>
            <a:lvl5pPr algn="l" rtl="0" eaLnBrk="1" fontAlgn="base" hangingPunct="1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035398"/>
                </a:solidFill>
                <a:latin typeface="Calibri" pitchFamily="34" charset="0"/>
                <a:ea typeface="ＭＳ Ｐゴシック" charset="-128"/>
                <a:cs typeface="Calibri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pl-PL" sz="3200" b="0" kern="0" dirty="0"/>
              <a:t>PART I</a:t>
            </a:r>
          </a:p>
          <a:p>
            <a:pPr algn="ctr">
              <a:lnSpc>
                <a:spcPct val="100000"/>
              </a:lnSpc>
            </a:pPr>
            <a:endParaRPr lang="pl-PL" sz="3200" b="0" kern="0" dirty="0"/>
          </a:p>
          <a:p>
            <a:pPr algn="ctr">
              <a:lnSpc>
                <a:spcPct val="100000"/>
              </a:lnSpc>
            </a:pPr>
            <a:r>
              <a:rPr lang="pl-PL" sz="3200" b="0" kern="0" dirty="0" err="1"/>
              <a:t>Quick</a:t>
            </a:r>
            <a:r>
              <a:rPr lang="pl-PL" sz="3200" b="0" kern="0" dirty="0"/>
              <a:t> </a:t>
            </a:r>
            <a:r>
              <a:rPr lang="pl-PL" sz="3200" b="0" kern="0" dirty="0" err="1"/>
              <a:t>user</a:t>
            </a:r>
            <a:r>
              <a:rPr lang="pl-PL" sz="3200" b="0" kern="0" dirty="0"/>
              <a:t> </a:t>
            </a:r>
            <a:r>
              <a:rPr lang="pl-PL" sz="3200" b="0" kern="0" dirty="0" err="1"/>
              <a:t>quide</a:t>
            </a:r>
            <a:endParaRPr lang="pl-PL" sz="3200" b="0" kern="0" dirty="0"/>
          </a:p>
          <a:p>
            <a:pPr algn="ctr">
              <a:lnSpc>
                <a:spcPct val="100000"/>
              </a:lnSpc>
            </a:pPr>
            <a:r>
              <a:rPr lang="pl-PL" sz="3200" b="0" kern="0" dirty="0"/>
              <a:t>in 5 </a:t>
            </a:r>
            <a:r>
              <a:rPr lang="pl-PL" sz="3200" b="0" kern="0" dirty="0" err="1"/>
              <a:t>simply</a:t>
            </a:r>
            <a:r>
              <a:rPr lang="pl-PL" sz="3200" b="0" kern="0" dirty="0"/>
              <a:t> </a:t>
            </a:r>
            <a:r>
              <a:rPr lang="pl-PL" sz="3200" b="0" kern="0" dirty="0" err="1"/>
              <a:t>steps</a:t>
            </a:r>
            <a:endParaRPr lang="pl-PL" sz="3200" b="0" kern="0" dirty="0"/>
          </a:p>
          <a:p>
            <a:pPr algn="ctr">
              <a:lnSpc>
                <a:spcPct val="100000"/>
              </a:lnSpc>
            </a:pPr>
            <a:endParaRPr lang="pl-PL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1718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24" y="6357371"/>
            <a:ext cx="1224136" cy="291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1"/>
          <p:cNvSpPr txBox="1">
            <a:spLocks/>
          </p:cNvSpPr>
          <p:nvPr/>
        </p:nvSpPr>
        <p:spPr bwMode="auto">
          <a:xfrm>
            <a:off x="482351" y="404664"/>
            <a:ext cx="8266113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35398"/>
                </a:solidFill>
                <a:latin typeface="Calibri"/>
                <a:ea typeface="+mj-ea"/>
                <a:cs typeface="Calibri"/>
              </a:defRPr>
            </a:lvl1pPr>
            <a:lvl2pPr algn="l" rtl="0" eaLnBrk="1" fontAlgn="base" hangingPunct="1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035398"/>
                </a:solidFill>
                <a:latin typeface="Calibri" pitchFamily="34" charset="0"/>
                <a:ea typeface="ＭＳ Ｐゴシック" charset="-128"/>
                <a:cs typeface="Calibri" pitchFamily="34" charset="0"/>
              </a:defRPr>
            </a:lvl2pPr>
            <a:lvl3pPr algn="l" rtl="0" eaLnBrk="1" fontAlgn="base" hangingPunct="1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035398"/>
                </a:solidFill>
                <a:latin typeface="Calibri" pitchFamily="34" charset="0"/>
                <a:ea typeface="ＭＳ Ｐゴシック" charset="-128"/>
                <a:cs typeface="Calibri" pitchFamily="34" charset="0"/>
              </a:defRPr>
            </a:lvl3pPr>
            <a:lvl4pPr algn="l" rtl="0" eaLnBrk="1" fontAlgn="base" hangingPunct="1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035398"/>
                </a:solidFill>
                <a:latin typeface="Calibri" pitchFamily="34" charset="0"/>
                <a:ea typeface="ＭＳ Ｐゴシック" charset="-128"/>
                <a:cs typeface="Calibri" pitchFamily="34" charset="0"/>
              </a:defRPr>
            </a:lvl4pPr>
            <a:lvl5pPr algn="l" rtl="0" eaLnBrk="1" fontAlgn="base" hangingPunct="1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035398"/>
                </a:solidFill>
                <a:latin typeface="Calibri" pitchFamily="34" charset="0"/>
                <a:ea typeface="ＭＳ Ｐゴシック" charset="-128"/>
                <a:cs typeface="Calibri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9pPr>
          </a:lstStyle>
          <a:p>
            <a:pPr lvl="0" algn="ctr"/>
            <a:r>
              <a:rPr lang="pl-PL" kern="0" dirty="0" err="1"/>
              <a:t>Configuration</a:t>
            </a:r>
            <a:r>
              <a:rPr lang="pl-PL" kern="0" dirty="0"/>
              <a:t> </a:t>
            </a:r>
            <a:r>
              <a:rPr lang="pl-PL" kern="0" dirty="0" err="1"/>
              <a:t>details</a:t>
            </a:r>
            <a:br>
              <a:rPr lang="pl-PL" kern="0" dirty="0"/>
            </a:br>
            <a:r>
              <a:rPr lang="pl-PL" sz="1800" dirty="0" err="1"/>
              <a:t>Fill</a:t>
            </a:r>
            <a:r>
              <a:rPr lang="pl-PL" sz="1800" dirty="0"/>
              <a:t> </a:t>
            </a:r>
            <a:r>
              <a:rPr lang="en-US" sz="1800" dirty="0"/>
              <a:t>“Where Clause” to limit data that are exported (standard security limitations imposed by the role hierarchies are respected as well)</a:t>
            </a:r>
          </a:p>
          <a:p>
            <a:endParaRPr lang="en-US" sz="1800" kern="0" dirty="0"/>
          </a:p>
        </p:txBody>
      </p:sp>
      <p:pic>
        <p:nvPicPr>
          <p:cNvPr id="6" name="Picture 5"/>
          <p:cNvPicPr/>
          <p:nvPr/>
        </p:nvPicPr>
        <p:blipFill>
          <a:blip r:embed="rId4"/>
          <a:stretch>
            <a:fillRect/>
          </a:stretch>
        </p:blipFill>
        <p:spPr>
          <a:xfrm>
            <a:off x="2359342" y="2264092"/>
            <a:ext cx="4425315" cy="2329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051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24" y="6357371"/>
            <a:ext cx="1224136" cy="291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1"/>
          <p:cNvSpPr txBox="1">
            <a:spLocks/>
          </p:cNvSpPr>
          <p:nvPr/>
        </p:nvSpPr>
        <p:spPr bwMode="auto">
          <a:xfrm>
            <a:off x="482351" y="1365838"/>
            <a:ext cx="8266113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35398"/>
                </a:solidFill>
                <a:latin typeface="Calibri"/>
                <a:ea typeface="+mj-ea"/>
                <a:cs typeface="Calibri"/>
              </a:defRPr>
            </a:lvl1pPr>
            <a:lvl2pPr algn="l" rtl="0" eaLnBrk="1" fontAlgn="base" hangingPunct="1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035398"/>
                </a:solidFill>
                <a:latin typeface="Calibri" pitchFamily="34" charset="0"/>
                <a:ea typeface="ＭＳ Ｐゴシック" charset="-128"/>
                <a:cs typeface="Calibri" pitchFamily="34" charset="0"/>
              </a:defRPr>
            </a:lvl2pPr>
            <a:lvl3pPr algn="l" rtl="0" eaLnBrk="1" fontAlgn="base" hangingPunct="1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035398"/>
                </a:solidFill>
                <a:latin typeface="Calibri" pitchFamily="34" charset="0"/>
                <a:ea typeface="ＭＳ Ｐゴシック" charset="-128"/>
                <a:cs typeface="Calibri" pitchFamily="34" charset="0"/>
              </a:defRPr>
            </a:lvl3pPr>
            <a:lvl4pPr algn="l" rtl="0" eaLnBrk="1" fontAlgn="base" hangingPunct="1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035398"/>
                </a:solidFill>
                <a:latin typeface="Calibri" pitchFamily="34" charset="0"/>
                <a:ea typeface="ＭＳ Ｐゴシック" charset="-128"/>
                <a:cs typeface="Calibri" pitchFamily="34" charset="0"/>
              </a:defRPr>
            </a:lvl4pPr>
            <a:lvl5pPr algn="l" rtl="0" eaLnBrk="1" fontAlgn="base" hangingPunct="1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035398"/>
                </a:solidFill>
                <a:latin typeface="Calibri" pitchFamily="34" charset="0"/>
                <a:ea typeface="ＭＳ Ｐゴシック" charset="-128"/>
                <a:cs typeface="Calibri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9pPr>
          </a:lstStyle>
          <a:p>
            <a:pPr lvl="0" algn="ctr"/>
            <a:r>
              <a:rPr lang="pl-PL" kern="0" dirty="0" err="1"/>
              <a:t>Configuration</a:t>
            </a:r>
            <a:r>
              <a:rPr lang="pl-PL" kern="0" dirty="0"/>
              <a:t> </a:t>
            </a:r>
            <a:r>
              <a:rPr lang="pl-PL" kern="0" dirty="0" err="1"/>
              <a:t>details</a:t>
            </a:r>
            <a:r>
              <a:rPr lang="pl-PL" kern="0" dirty="0"/>
              <a:t> (</a:t>
            </a:r>
            <a:r>
              <a:rPr lang="pl-PL" kern="0" dirty="0" err="1"/>
              <a:t>Name</a:t>
            </a:r>
            <a:r>
              <a:rPr lang="pl-PL" kern="0" dirty="0"/>
              <a:t>-)</a:t>
            </a:r>
            <a:br>
              <a:rPr lang="pl-PL" kern="0" dirty="0"/>
            </a:br>
            <a:r>
              <a:rPr lang="en-US" sz="1800" dirty="0"/>
              <a:t>People in most cases want to see account name but don't or just cannot update it . Field can be downloaded by excluded from data upload.</a:t>
            </a:r>
          </a:p>
          <a:p>
            <a:r>
              <a:rPr lang="en-US" sz="1800" dirty="0"/>
              <a:t>Just add a minus character after the field. Minus means “do not update this field”.</a:t>
            </a:r>
            <a:endParaRPr lang="pl-PL" sz="1800" dirty="0"/>
          </a:p>
          <a:p>
            <a:endParaRPr lang="pl-PL" sz="1800" dirty="0"/>
          </a:p>
          <a:p>
            <a:r>
              <a:rPr lang="pl-PL" sz="1800" dirty="0"/>
              <a:t>Also: Please remember API field names are case sensitive!</a:t>
            </a:r>
            <a:endParaRPr lang="en-US" sz="1800" dirty="0"/>
          </a:p>
          <a:p>
            <a:pPr lvl="0"/>
            <a:endParaRPr lang="en-US" sz="1800" dirty="0"/>
          </a:p>
          <a:p>
            <a:endParaRPr lang="en-US" sz="1800" kern="0" dirty="0"/>
          </a:p>
        </p:txBody>
      </p:sp>
      <p:pic>
        <p:nvPicPr>
          <p:cNvPr id="7" name="Picture 6"/>
          <p:cNvPicPr/>
          <p:nvPr/>
        </p:nvPicPr>
        <p:blipFill>
          <a:blip r:embed="rId4"/>
          <a:stretch>
            <a:fillRect/>
          </a:stretch>
        </p:blipFill>
        <p:spPr>
          <a:xfrm>
            <a:off x="1896110" y="2636912"/>
            <a:ext cx="5351780" cy="258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953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24" y="6357371"/>
            <a:ext cx="1224136" cy="291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1"/>
          <p:cNvSpPr txBox="1">
            <a:spLocks/>
          </p:cNvSpPr>
          <p:nvPr/>
        </p:nvSpPr>
        <p:spPr bwMode="auto">
          <a:xfrm>
            <a:off x="482351" y="1365838"/>
            <a:ext cx="8266113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35398"/>
                </a:solidFill>
                <a:latin typeface="Calibri"/>
                <a:ea typeface="+mj-ea"/>
                <a:cs typeface="Calibri"/>
              </a:defRPr>
            </a:lvl1pPr>
            <a:lvl2pPr algn="l" rtl="0" eaLnBrk="1" fontAlgn="base" hangingPunct="1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035398"/>
                </a:solidFill>
                <a:latin typeface="Calibri" pitchFamily="34" charset="0"/>
                <a:ea typeface="ＭＳ Ｐゴシック" charset="-128"/>
                <a:cs typeface="Calibri" pitchFamily="34" charset="0"/>
              </a:defRPr>
            </a:lvl2pPr>
            <a:lvl3pPr algn="l" rtl="0" eaLnBrk="1" fontAlgn="base" hangingPunct="1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035398"/>
                </a:solidFill>
                <a:latin typeface="Calibri" pitchFamily="34" charset="0"/>
                <a:ea typeface="ＭＳ Ｐゴシック" charset="-128"/>
                <a:cs typeface="Calibri" pitchFamily="34" charset="0"/>
              </a:defRPr>
            </a:lvl3pPr>
            <a:lvl4pPr algn="l" rtl="0" eaLnBrk="1" fontAlgn="base" hangingPunct="1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035398"/>
                </a:solidFill>
                <a:latin typeface="Calibri" pitchFamily="34" charset="0"/>
                <a:ea typeface="ＭＳ Ｐゴシック" charset="-128"/>
                <a:cs typeface="Calibri" pitchFamily="34" charset="0"/>
              </a:defRPr>
            </a:lvl4pPr>
            <a:lvl5pPr algn="l" rtl="0" eaLnBrk="1" fontAlgn="base" hangingPunct="1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035398"/>
                </a:solidFill>
                <a:latin typeface="Calibri" pitchFamily="34" charset="0"/>
                <a:ea typeface="ＭＳ Ｐゴシック" charset="-128"/>
                <a:cs typeface="Calibri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9pPr>
          </a:lstStyle>
          <a:p>
            <a:pPr lvl="0" algn="ctr"/>
            <a:r>
              <a:rPr lang="pl-PL" kern="0" dirty="0"/>
              <a:t>Configuration details (</a:t>
            </a:r>
            <a:r>
              <a:rPr lang="en-US" kern="0" dirty="0"/>
              <a:t>:DATE and :NUMBER</a:t>
            </a:r>
            <a:r>
              <a:rPr lang="pl-PL" kern="0" dirty="0"/>
              <a:t>)</a:t>
            </a:r>
            <a:endParaRPr lang="en-US" kern="0" dirty="0"/>
          </a:p>
          <a:p>
            <a:pPr lvl="0" algn="ctr"/>
            <a:br>
              <a:rPr lang="pl-PL" kern="0" dirty="0"/>
            </a:br>
            <a:r>
              <a:rPr lang="en-US" kern="0" dirty="0"/>
              <a:t>Use :DATE(DDMMYYYY) and :NUMBER for allow specific date and number formats</a:t>
            </a:r>
            <a:endParaRPr lang="en-US" sz="1800" dirty="0"/>
          </a:p>
          <a:p>
            <a:endParaRPr lang="en-US" sz="1800" kern="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8C61280-56AA-4A7F-8F62-BE678225B2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576" y="2932322"/>
            <a:ext cx="7474025" cy="129690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92F26EC-1B1E-401A-A1EF-28F0DC8750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13383" y="4596985"/>
            <a:ext cx="5004048" cy="1758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002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24" y="6357371"/>
            <a:ext cx="1224136" cy="291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1"/>
          <p:cNvSpPr txBox="1">
            <a:spLocks/>
          </p:cNvSpPr>
          <p:nvPr/>
        </p:nvSpPr>
        <p:spPr bwMode="auto">
          <a:xfrm>
            <a:off x="611560" y="183391"/>
            <a:ext cx="8266113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35398"/>
                </a:solidFill>
                <a:latin typeface="Calibri"/>
                <a:ea typeface="+mj-ea"/>
                <a:cs typeface="Calibri"/>
              </a:defRPr>
            </a:lvl1pPr>
            <a:lvl2pPr algn="l" rtl="0" eaLnBrk="1" fontAlgn="base" hangingPunct="1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035398"/>
                </a:solidFill>
                <a:latin typeface="Calibri" pitchFamily="34" charset="0"/>
                <a:ea typeface="ＭＳ Ｐゴシック" charset="-128"/>
                <a:cs typeface="Calibri" pitchFamily="34" charset="0"/>
              </a:defRPr>
            </a:lvl2pPr>
            <a:lvl3pPr algn="l" rtl="0" eaLnBrk="1" fontAlgn="base" hangingPunct="1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035398"/>
                </a:solidFill>
                <a:latin typeface="Calibri" pitchFamily="34" charset="0"/>
                <a:ea typeface="ＭＳ Ｐゴシック" charset="-128"/>
                <a:cs typeface="Calibri" pitchFamily="34" charset="0"/>
              </a:defRPr>
            </a:lvl3pPr>
            <a:lvl4pPr algn="l" rtl="0" eaLnBrk="1" fontAlgn="base" hangingPunct="1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035398"/>
                </a:solidFill>
                <a:latin typeface="Calibri" pitchFamily="34" charset="0"/>
                <a:ea typeface="ＭＳ Ｐゴシック" charset="-128"/>
                <a:cs typeface="Calibri" pitchFamily="34" charset="0"/>
              </a:defRPr>
            </a:lvl4pPr>
            <a:lvl5pPr algn="l" rtl="0" eaLnBrk="1" fontAlgn="base" hangingPunct="1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035398"/>
                </a:solidFill>
                <a:latin typeface="Calibri" pitchFamily="34" charset="0"/>
                <a:ea typeface="ＭＳ Ｐゴシック" charset="-128"/>
                <a:cs typeface="Calibri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9pPr>
          </a:lstStyle>
          <a:p>
            <a:pPr lvl="0" algn="ctr"/>
            <a:r>
              <a:rPr lang="pl-PL" kern="0" dirty="0"/>
              <a:t>Configuration details</a:t>
            </a:r>
            <a:r>
              <a:rPr lang="en-GB" kern="0" dirty="0"/>
              <a:t>: Action on success or failure</a:t>
            </a:r>
            <a:endParaRPr lang="en-US" sz="1800" kern="0" dirty="0"/>
          </a:p>
        </p:txBody>
      </p:sp>
      <p:pic>
        <p:nvPicPr>
          <p:cNvPr id="5" name="Picture 4" descr="cid:image001.png@01D5484F.0D07F820">
            <a:extLst>
              <a:ext uri="{FF2B5EF4-FFF2-40B4-BE49-F238E27FC236}">
                <a16:creationId xmlns:a16="http://schemas.microsoft.com/office/drawing/2014/main" id="{A420A0DF-5E8F-4D6D-B1FA-4846495F29BE}"/>
              </a:ext>
            </a:extLst>
          </p:cNvPr>
          <p:cNvPicPr/>
          <p:nvPr/>
        </p:nvPicPr>
        <p:blipFill>
          <a:blip r:embed="rId4" r:link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5595" y="1123803"/>
            <a:ext cx="5972810" cy="141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3EC72D0-4CC6-4839-AAEB-C22AA39E00A7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485177" y="2842449"/>
            <a:ext cx="8173646" cy="3209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543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24" y="6357371"/>
            <a:ext cx="1224136" cy="291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351" y="138336"/>
            <a:ext cx="8266113" cy="914400"/>
          </a:xfrm>
        </p:spPr>
        <p:txBody>
          <a:bodyPr/>
          <a:lstStyle/>
          <a:p>
            <a:pPr algn="ctr"/>
            <a:r>
              <a:rPr lang="en-GB" dirty="0"/>
              <a:t>S</a:t>
            </a:r>
            <a:r>
              <a:rPr lang="pl-PL" dirty="0"/>
              <a:t>hare configurations with people using</a:t>
            </a:r>
            <a:br>
              <a:rPr lang="pl-PL" dirty="0"/>
            </a:br>
            <a:r>
              <a:rPr lang="pl-PL" dirty="0"/>
              <a:t>standard Salesforce </a:t>
            </a:r>
            <a:r>
              <a:rPr lang="en-GB" dirty="0"/>
              <a:t>sharing</a:t>
            </a:r>
            <a:endParaRPr lang="en-US" sz="1800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755" y="1338461"/>
            <a:ext cx="8059205" cy="4104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24369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24" y="6357371"/>
            <a:ext cx="1224136" cy="291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6847" y="188640"/>
            <a:ext cx="8266113" cy="914400"/>
          </a:xfrm>
        </p:spPr>
        <p:txBody>
          <a:bodyPr/>
          <a:lstStyle/>
          <a:p>
            <a:pPr lvl="0" algn="ctr"/>
            <a:r>
              <a:rPr lang="pl-PL" dirty="0"/>
              <a:t>External Fields</a:t>
            </a:r>
            <a:br>
              <a:rPr lang="pl-PL" dirty="0"/>
            </a:br>
            <a:r>
              <a:rPr lang="pl-PL" dirty="0"/>
              <a:t>(Account Name, not AccountId)</a:t>
            </a:r>
            <a:br>
              <a:rPr lang="pl-PL" dirty="0"/>
            </a:b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95536" y="980728"/>
            <a:ext cx="84249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Now we can use user name (rather than user id), record type name (rather record type id), provide lookup values in natural way (no more Salesforce id).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2286" y="1781175"/>
            <a:ext cx="6124575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78035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24" y="6357371"/>
            <a:ext cx="1224136" cy="291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6847" y="188640"/>
            <a:ext cx="8266113" cy="914400"/>
          </a:xfrm>
        </p:spPr>
        <p:txBody>
          <a:bodyPr/>
          <a:lstStyle/>
          <a:p>
            <a:pPr lvl="0" algn="ctr"/>
            <a:r>
              <a:rPr lang="pl-PL" dirty="0"/>
              <a:t>External Fields</a:t>
            </a:r>
            <a:br>
              <a:rPr lang="pl-PL" dirty="0"/>
            </a:br>
            <a:r>
              <a:rPr lang="pl-PL" dirty="0"/>
              <a:t>(Account Name, not AccountId)</a:t>
            </a:r>
            <a:br>
              <a:rPr lang="pl-PL" dirty="0"/>
            </a:br>
            <a:endParaRPr lang="en-US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9816" y="2322885"/>
            <a:ext cx="2874633" cy="3928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1"/>
          <p:cNvSpPr txBox="1">
            <a:spLocks/>
          </p:cNvSpPr>
          <p:nvPr/>
        </p:nvSpPr>
        <p:spPr bwMode="auto">
          <a:xfrm>
            <a:off x="482351" y="1274453"/>
            <a:ext cx="8266113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35398"/>
                </a:solidFill>
                <a:latin typeface="Calibri"/>
                <a:ea typeface="+mj-ea"/>
                <a:cs typeface="Calibri"/>
              </a:defRPr>
            </a:lvl1pPr>
            <a:lvl2pPr algn="l" rtl="0" eaLnBrk="1" fontAlgn="base" hangingPunct="1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035398"/>
                </a:solidFill>
                <a:latin typeface="Calibri" pitchFamily="34" charset="0"/>
                <a:ea typeface="ＭＳ Ｐゴシック" charset="-128"/>
                <a:cs typeface="Calibri" pitchFamily="34" charset="0"/>
              </a:defRPr>
            </a:lvl2pPr>
            <a:lvl3pPr algn="l" rtl="0" eaLnBrk="1" fontAlgn="base" hangingPunct="1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035398"/>
                </a:solidFill>
                <a:latin typeface="Calibri" pitchFamily="34" charset="0"/>
                <a:ea typeface="ＭＳ Ｐゴシック" charset="-128"/>
                <a:cs typeface="Calibri" pitchFamily="34" charset="0"/>
              </a:defRPr>
            </a:lvl3pPr>
            <a:lvl4pPr algn="l" rtl="0" eaLnBrk="1" fontAlgn="base" hangingPunct="1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035398"/>
                </a:solidFill>
                <a:latin typeface="Calibri" pitchFamily="34" charset="0"/>
                <a:ea typeface="ＭＳ Ｐゴシック" charset="-128"/>
                <a:cs typeface="Calibri" pitchFamily="34" charset="0"/>
              </a:defRPr>
            </a:lvl4pPr>
            <a:lvl5pPr algn="l" rtl="0" eaLnBrk="1" fontAlgn="base" hangingPunct="1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035398"/>
                </a:solidFill>
                <a:latin typeface="Calibri" pitchFamily="34" charset="0"/>
                <a:ea typeface="ＭＳ Ｐゴシック" charset="-128"/>
                <a:cs typeface="Calibri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9pPr>
          </a:lstStyle>
          <a:p>
            <a:pPr lvl="0"/>
            <a:r>
              <a:rPr lang="pl-PL" sz="2400" kern="0" dirty="0"/>
              <a:t>How to </a:t>
            </a:r>
            <a:r>
              <a:rPr lang="pl-PL" sz="2400" kern="0" dirty="0" err="1"/>
              <a:t>configure</a:t>
            </a:r>
            <a:r>
              <a:rPr lang="pl-PL" sz="2400" kern="0" dirty="0"/>
              <a:t> </a:t>
            </a:r>
            <a:r>
              <a:rPr lang="pl-PL" sz="2400" kern="0" dirty="0" err="1"/>
              <a:t>it</a:t>
            </a:r>
            <a:r>
              <a:rPr lang="pl-PL" sz="2400" kern="0" dirty="0"/>
              <a:t>:</a:t>
            </a:r>
          </a:p>
          <a:p>
            <a:pPr lvl="0"/>
            <a:r>
              <a:rPr lang="pl-PL" sz="2400" kern="0" dirty="0"/>
              <a:t>1. </a:t>
            </a:r>
            <a:r>
              <a:rPr lang="pl-PL" sz="2400" kern="0" dirty="0" err="1"/>
              <a:t>Click</a:t>
            </a:r>
            <a:r>
              <a:rPr lang="pl-PL" sz="2400" kern="0" dirty="0"/>
              <a:t> the </a:t>
            </a:r>
            <a:r>
              <a:rPr lang="pl-PL" sz="2400" kern="0" dirty="0" err="1"/>
              <a:t>button</a:t>
            </a:r>
            <a:r>
              <a:rPr lang="pl-PL" sz="2400" kern="0" dirty="0"/>
              <a:t> </a:t>
            </a:r>
            <a:r>
              <a:rPr lang="pl-PL" sz="2400" kern="0" dirty="0" err="1"/>
              <a:t>Extenal</a:t>
            </a:r>
            <a:r>
              <a:rPr lang="pl-PL" sz="2400" kern="0" dirty="0"/>
              <a:t> Fields on the </a:t>
            </a:r>
            <a:r>
              <a:rPr lang="pl-PL" sz="2400" kern="0" dirty="0" err="1"/>
              <a:t>bottom</a:t>
            </a:r>
            <a:r>
              <a:rPr lang="pl-PL" sz="2400" kern="0" dirty="0"/>
              <a:t> of the </a:t>
            </a:r>
            <a:r>
              <a:rPr lang="pl-PL" sz="2400" kern="0" dirty="0" err="1"/>
              <a:t>screen</a:t>
            </a:r>
            <a:endParaRPr lang="en-US" sz="1600" kern="0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162" y="3500440"/>
            <a:ext cx="8016987" cy="1173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1"/>
          <p:cNvSpPr txBox="1">
            <a:spLocks/>
          </p:cNvSpPr>
          <p:nvPr/>
        </p:nvSpPr>
        <p:spPr bwMode="auto">
          <a:xfrm>
            <a:off x="634751" y="2755605"/>
            <a:ext cx="8266113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35398"/>
                </a:solidFill>
                <a:latin typeface="Calibri"/>
                <a:ea typeface="+mj-ea"/>
                <a:cs typeface="Calibri"/>
              </a:defRPr>
            </a:lvl1pPr>
            <a:lvl2pPr algn="l" rtl="0" eaLnBrk="1" fontAlgn="base" hangingPunct="1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035398"/>
                </a:solidFill>
                <a:latin typeface="Calibri" pitchFamily="34" charset="0"/>
                <a:ea typeface="ＭＳ Ｐゴシック" charset="-128"/>
                <a:cs typeface="Calibri" pitchFamily="34" charset="0"/>
              </a:defRPr>
            </a:lvl2pPr>
            <a:lvl3pPr algn="l" rtl="0" eaLnBrk="1" fontAlgn="base" hangingPunct="1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035398"/>
                </a:solidFill>
                <a:latin typeface="Calibri" pitchFamily="34" charset="0"/>
                <a:ea typeface="ＭＳ Ｐゴシック" charset="-128"/>
                <a:cs typeface="Calibri" pitchFamily="34" charset="0"/>
              </a:defRPr>
            </a:lvl3pPr>
            <a:lvl4pPr algn="l" rtl="0" eaLnBrk="1" fontAlgn="base" hangingPunct="1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035398"/>
                </a:solidFill>
                <a:latin typeface="Calibri" pitchFamily="34" charset="0"/>
                <a:ea typeface="ＭＳ Ｐゴシック" charset="-128"/>
                <a:cs typeface="Calibri" pitchFamily="34" charset="0"/>
              </a:defRPr>
            </a:lvl4pPr>
            <a:lvl5pPr algn="l" rtl="0" eaLnBrk="1" fontAlgn="base" hangingPunct="1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035398"/>
                </a:solidFill>
                <a:latin typeface="Calibri" pitchFamily="34" charset="0"/>
                <a:ea typeface="ＭＳ Ｐゴシック" charset="-128"/>
                <a:cs typeface="Calibri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9pPr>
          </a:lstStyle>
          <a:p>
            <a:pPr lvl="0"/>
            <a:r>
              <a:rPr lang="pl-PL" sz="2400" kern="0" dirty="0"/>
              <a:t>2. Then </a:t>
            </a:r>
            <a:r>
              <a:rPr lang="pl-PL" sz="2400" kern="0" dirty="0" err="1"/>
              <a:t>just</a:t>
            </a:r>
            <a:r>
              <a:rPr lang="pl-PL" sz="2400" kern="0" dirty="0"/>
              <a:t> </a:t>
            </a:r>
            <a:r>
              <a:rPr lang="pl-PL" sz="2400" kern="0" dirty="0" err="1"/>
              <a:t>create</a:t>
            </a:r>
            <a:r>
              <a:rPr lang="pl-PL" sz="2400" kern="0" dirty="0"/>
              <a:t> the „</a:t>
            </a:r>
            <a:r>
              <a:rPr lang="pl-PL" sz="2400" kern="0" dirty="0" err="1"/>
              <a:t>translation</a:t>
            </a:r>
            <a:r>
              <a:rPr lang="pl-PL" sz="2400" kern="0" dirty="0"/>
              <a:t>” </a:t>
            </a:r>
            <a:r>
              <a:rPr lang="pl-PL" sz="2400" kern="0" dirty="0" err="1"/>
              <a:t>record</a:t>
            </a:r>
            <a:r>
              <a:rPr lang="pl-PL" sz="2400" kern="0" dirty="0"/>
              <a:t>. </a:t>
            </a:r>
            <a:r>
              <a:rPr lang="pl-PL" sz="2400" kern="0" dirty="0" err="1"/>
              <a:t>This</a:t>
            </a:r>
            <a:r>
              <a:rPr lang="pl-PL" sz="2400" kern="0" dirty="0"/>
              <a:t> </a:t>
            </a:r>
            <a:r>
              <a:rPr lang="pl-PL" sz="2400" kern="0" dirty="0" err="1"/>
              <a:t>is</a:t>
            </a:r>
            <a:r>
              <a:rPr lang="pl-PL" sz="2400" kern="0" dirty="0"/>
              <a:t> </a:t>
            </a:r>
            <a:r>
              <a:rPr lang="pl-PL" sz="2400" kern="0" dirty="0" err="1"/>
              <a:t>it</a:t>
            </a:r>
            <a:r>
              <a:rPr lang="pl-PL" sz="2400" kern="0" dirty="0"/>
              <a:t>.</a:t>
            </a:r>
            <a:endParaRPr lang="en-US" sz="1600" kern="0" dirty="0"/>
          </a:p>
        </p:txBody>
      </p:sp>
    </p:spTree>
    <p:extLst>
      <p:ext uri="{BB962C8B-B14F-4D97-AF65-F5344CB8AC3E}">
        <p14:creationId xmlns:p14="http://schemas.microsoft.com/office/powerpoint/2010/main" val="513969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24" y="6357371"/>
            <a:ext cx="1224136" cy="291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6847" y="188640"/>
            <a:ext cx="8266113" cy="914400"/>
          </a:xfrm>
        </p:spPr>
        <p:txBody>
          <a:bodyPr/>
          <a:lstStyle/>
          <a:p>
            <a:pPr lvl="0" algn="ctr"/>
            <a:r>
              <a:rPr lang="pl-PL" dirty="0"/>
              <a:t>External Fields</a:t>
            </a:r>
            <a:br>
              <a:rPr lang="pl-PL" dirty="0"/>
            </a:br>
            <a:r>
              <a:rPr lang="pl-PL" dirty="0"/>
              <a:t>(Account Name, not AccountId)</a:t>
            </a:r>
            <a:br>
              <a:rPr lang="pl-PL" dirty="0"/>
            </a:b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28800"/>
            <a:ext cx="8017769" cy="3096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326909" y="1196752"/>
            <a:ext cx="59811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kern="0" dirty="0"/>
              <a:t>How </a:t>
            </a:r>
            <a:r>
              <a:rPr lang="pl-PL" kern="0" dirty="0" err="1"/>
              <a:t>you</a:t>
            </a:r>
            <a:r>
              <a:rPr lang="pl-PL" kern="0" dirty="0"/>
              <a:t> </a:t>
            </a:r>
            <a:r>
              <a:rPr lang="pl-PL" kern="0" dirty="0" err="1"/>
              <a:t>can</a:t>
            </a:r>
            <a:r>
              <a:rPr lang="pl-PL" kern="0" dirty="0"/>
              <a:t> </a:t>
            </a:r>
            <a:r>
              <a:rPr lang="pl-PL" kern="0" dirty="0" err="1"/>
              <a:t>use</a:t>
            </a:r>
            <a:r>
              <a:rPr lang="pl-PL" kern="0" dirty="0"/>
              <a:t> </a:t>
            </a:r>
            <a:r>
              <a:rPr lang="pl-PL" kern="0" dirty="0" err="1"/>
              <a:t>your</a:t>
            </a:r>
            <a:r>
              <a:rPr lang="pl-PL" kern="0" dirty="0"/>
              <a:t> </a:t>
            </a:r>
            <a:r>
              <a:rPr lang="pl-PL" kern="0" dirty="0" err="1"/>
              <a:t>external</a:t>
            </a:r>
            <a:r>
              <a:rPr lang="pl-PL" kern="0" dirty="0"/>
              <a:t> field in </a:t>
            </a:r>
            <a:r>
              <a:rPr lang="pl-PL" kern="0" dirty="0" err="1"/>
              <a:t>your</a:t>
            </a:r>
            <a:r>
              <a:rPr lang="pl-PL" kern="0" dirty="0"/>
              <a:t> </a:t>
            </a:r>
            <a:r>
              <a:rPr lang="pl-PL" kern="0" dirty="0" err="1"/>
              <a:t>configuration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C679C72-B58A-494F-8E55-994C8E362912}"/>
              </a:ext>
            </a:extLst>
          </p:cNvPr>
          <p:cNvSpPr/>
          <p:nvPr/>
        </p:nvSpPr>
        <p:spPr>
          <a:xfrm>
            <a:off x="306466" y="4820959"/>
            <a:ext cx="9020418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kern="0" dirty="0"/>
              <a:t>Note: Ideal name for external field is the one that will work in SOQL for data extraction.</a:t>
            </a:r>
          </a:p>
          <a:p>
            <a:endParaRPr lang="pl-PL" kern="0" dirty="0"/>
          </a:p>
          <a:p>
            <a:r>
              <a:rPr lang="pl-PL" kern="0" dirty="0"/>
              <a:t>If the external field Account.Name is already in use, you can create in Salesforce </a:t>
            </a:r>
          </a:p>
          <a:p>
            <a:r>
              <a:rPr lang="pl-PL" kern="0" dirty="0"/>
              <a:t>a formula field like CPT_Account_Name__c (=Account.Name)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072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24" y="6357371"/>
            <a:ext cx="1224136" cy="291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351" y="404664"/>
            <a:ext cx="8266113" cy="914400"/>
          </a:xfrm>
        </p:spPr>
        <p:txBody>
          <a:bodyPr/>
          <a:lstStyle/>
          <a:p>
            <a:pPr algn="ctr"/>
            <a:r>
              <a:rPr lang="pl-PL" dirty="0"/>
              <a:t>Users can download </a:t>
            </a:r>
            <a:r>
              <a:rPr lang="en-GB" dirty="0"/>
              <a:t>static </a:t>
            </a:r>
            <a:r>
              <a:rPr lang="pl-PL" dirty="0"/>
              <a:t>attachment</a:t>
            </a:r>
            <a:br>
              <a:rPr lang="en-GB" dirty="0"/>
            </a:br>
            <a:r>
              <a:rPr lang="en-GB" dirty="0"/>
              <a:t>added to configuration</a:t>
            </a:r>
            <a:br>
              <a:rPr lang="pl-PL" dirty="0"/>
            </a:br>
            <a:r>
              <a:rPr lang="en-GB" sz="1800" dirty="0"/>
              <a:t>Y</a:t>
            </a:r>
            <a:r>
              <a:rPr lang="pl-PL" sz="1800" dirty="0"/>
              <a:t>ou can </a:t>
            </a:r>
            <a:r>
              <a:rPr lang="en-GB" sz="1800" dirty="0"/>
              <a:t>just </a:t>
            </a:r>
            <a:r>
              <a:rPr lang="pl-PL" sz="1800" dirty="0"/>
              <a:t>attach any file – </a:t>
            </a:r>
            <a:r>
              <a:rPr lang="en-GB" sz="1800" dirty="0"/>
              <a:t>just quick user guide or whatever.</a:t>
            </a:r>
            <a:endParaRPr 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714" y="1772816"/>
            <a:ext cx="7883642" cy="19855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06318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24" y="6357371"/>
            <a:ext cx="1224136" cy="291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33" y="0"/>
            <a:ext cx="8266113" cy="914400"/>
          </a:xfrm>
        </p:spPr>
        <p:txBody>
          <a:bodyPr/>
          <a:lstStyle/>
          <a:p>
            <a:pPr algn="ctr"/>
            <a:r>
              <a:rPr lang="pl-PL" dirty="0"/>
              <a:t>SOQL Explorer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E6ECE72-C772-418A-BA71-7B252BBCA9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2" y="836712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pl-PL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SOQL Explorer is the tool for admins that gives instant, robust and very convenient access to Salesforce Schema and SOQL.</a:t>
            </a:r>
            <a:endParaRPr kumimoji="0" lang="pl-PL" altLang="pl-PL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pl-PL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How to Run SOQL Explorer:</a:t>
            </a:r>
            <a:endParaRPr kumimoji="0" lang="en-US" altLang="zh-CN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SimSun" panose="02010600030101010101" pitchFamily="2" charset="-122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There is a new button </a:t>
            </a:r>
            <a:r>
              <a:rPr kumimoji="0" lang="en-US" altLang="zh-CN" sz="11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SOQL Explorer</a:t>
            </a:r>
            <a:r>
              <a:rPr kumimoji="0" lang="en-US" altLang="zh-CN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 on the bottom of the page: 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359EA2-3B7E-4092-96F3-E2D345CCC2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7516" y="1695680"/>
            <a:ext cx="6101308" cy="4259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375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24" y="6357371"/>
            <a:ext cx="1224136" cy="291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9403" y="714400"/>
            <a:ext cx="8266113" cy="914400"/>
          </a:xfrm>
        </p:spPr>
        <p:txBody>
          <a:bodyPr/>
          <a:lstStyle/>
          <a:p>
            <a:pPr algn="ctr"/>
            <a:r>
              <a:rPr lang="pl-PL" dirty="0"/>
              <a:t>Step 1. </a:t>
            </a:r>
            <a:r>
              <a:rPr lang="pl-PL" dirty="0" err="1"/>
              <a:t>Navigate</a:t>
            </a:r>
            <a:r>
              <a:rPr lang="pl-PL" dirty="0"/>
              <a:t> to Salesforce</a:t>
            </a:r>
            <a:br>
              <a:rPr lang="pl-PL" dirty="0"/>
            </a:br>
            <a:br>
              <a:rPr lang="pl-PL" dirty="0"/>
            </a:br>
            <a:r>
              <a:rPr lang="pl-PL" sz="1800" dirty="0" err="1"/>
              <a:t>Find</a:t>
            </a:r>
            <a:r>
              <a:rPr lang="pl-PL" sz="1800" dirty="0"/>
              <a:t> the link „</a:t>
            </a:r>
            <a:r>
              <a:rPr lang="pl-PL" sz="1800" dirty="0" err="1"/>
              <a:t>Copy</a:t>
            </a:r>
            <a:r>
              <a:rPr lang="pl-PL" sz="1800" dirty="0"/>
              <a:t> </a:t>
            </a:r>
            <a:r>
              <a:rPr lang="pl-PL" sz="1800" dirty="0" err="1"/>
              <a:t>Paste</a:t>
            </a:r>
            <a:r>
              <a:rPr lang="pl-PL" sz="1800" dirty="0"/>
              <a:t> </a:t>
            </a:r>
            <a:r>
              <a:rPr lang="pl-PL" sz="1800" dirty="0" err="1"/>
              <a:t>Tool</a:t>
            </a:r>
            <a:r>
              <a:rPr lang="pl-PL" sz="1800" dirty="0"/>
              <a:t>” on </a:t>
            </a:r>
            <a:r>
              <a:rPr lang="pl-PL" sz="1800" dirty="0" err="1"/>
              <a:t>your</a:t>
            </a:r>
            <a:r>
              <a:rPr lang="pl-PL" sz="1800" dirty="0"/>
              <a:t> </a:t>
            </a:r>
            <a:r>
              <a:rPr lang="pl-PL" sz="1800" dirty="0" err="1"/>
              <a:t>home</a:t>
            </a:r>
            <a:r>
              <a:rPr lang="pl-PL" sz="1800" dirty="0"/>
              <a:t> </a:t>
            </a:r>
            <a:r>
              <a:rPr lang="pl-PL" sz="1800" dirty="0" err="1"/>
              <a:t>page</a:t>
            </a:r>
            <a:br>
              <a:rPr lang="en-US" dirty="0"/>
            </a:br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1773138"/>
            <a:ext cx="6067425" cy="424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5512" y="3859459"/>
            <a:ext cx="1924050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062" y="1773138"/>
            <a:ext cx="2231624" cy="11518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81622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24" y="6357371"/>
            <a:ext cx="1224136" cy="291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182" y="-273255"/>
            <a:ext cx="8266113" cy="914400"/>
          </a:xfrm>
        </p:spPr>
        <p:txBody>
          <a:bodyPr/>
          <a:lstStyle/>
          <a:p>
            <a:r>
              <a:rPr lang="pl-PL" dirty="0"/>
              <a:t>SOQL Explorer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4F0BAE6-8F6C-41EC-8646-973E9802479B}"/>
              </a:ext>
            </a:extLst>
          </p:cNvPr>
          <p:cNvSpPr/>
          <p:nvPr/>
        </p:nvSpPr>
        <p:spPr>
          <a:xfrm>
            <a:off x="-1182" y="241011"/>
            <a:ext cx="20848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A quick introduction</a:t>
            </a:r>
            <a:endParaRPr lang="pl-PL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1FC07F-A178-47DD-A32F-446FB6DC167A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964" y="641144"/>
            <a:ext cx="8631499" cy="3873882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46C3E81-99BB-486C-B67A-FD1CDE5A947D}"/>
              </a:ext>
            </a:extLst>
          </p:cNvPr>
          <p:cNvSpPr/>
          <p:nvPr/>
        </p:nvSpPr>
        <p:spPr>
          <a:xfrm>
            <a:off x="116965" y="4579825"/>
            <a:ext cx="4572000" cy="1597873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0" indent="-342900">
              <a:spcBef>
                <a:spcPts val="500"/>
              </a:spcBef>
              <a:spcAft>
                <a:spcPts val="0"/>
              </a:spcAft>
              <a:buFont typeface="+mj-lt"/>
              <a:buAutoNum type="arabicParenBoth"/>
            </a:pPr>
            <a:r>
              <a:rPr lang="en-US" sz="1100" dirty="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rPr>
              <a:t>Rapid download SOQL results to Excel / CSV file</a:t>
            </a:r>
            <a:endParaRPr lang="pl-PL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spcBef>
                <a:spcPts val="500"/>
              </a:spcBef>
              <a:spcAft>
                <a:spcPts val="0"/>
              </a:spcAft>
              <a:buFont typeface="+mj-lt"/>
              <a:buAutoNum type="arabicParenBoth"/>
            </a:pPr>
            <a:r>
              <a:rPr lang="en-US" sz="1100" dirty="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rPr>
              <a:t>You can work with many SOQLs, just select the active one and hit Download</a:t>
            </a:r>
            <a:endParaRPr lang="pl-PL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spcBef>
                <a:spcPts val="500"/>
              </a:spcBef>
              <a:spcAft>
                <a:spcPts val="0"/>
              </a:spcAft>
              <a:buFont typeface="+mj-lt"/>
              <a:buAutoNum type="arabicParenBoth"/>
            </a:pPr>
            <a:r>
              <a:rPr lang="en-US" sz="1100" dirty="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rPr>
              <a:t>Nested queries are supported</a:t>
            </a:r>
            <a:endParaRPr lang="pl-PL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spcBef>
                <a:spcPts val="500"/>
              </a:spcBef>
              <a:spcAft>
                <a:spcPts val="0"/>
              </a:spcAft>
              <a:buFont typeface="+mj-lt"/>
              <a:buAutoNum type="arabicParenBoth"/>
            </a:pPr>
            <a:r>
              <a:rPr lang="en-US" sz="1100" dirty="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rPr>
              <a:t>Nested lookup are supported too</a:t>
            </a:r>
            <a:endParaRPr lang="pl-PL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spcBef>
                <a:spcPts val="500"/>
              </a:spcBef>
              <a:spcAft>
                <a:spcPts val="0"/>
              </a:spcAft>
              <a:buFont typeface="+mj-lt"/>
              <a:buAutoNum type="arabicParenBoth"/>
            </a:pPr>
            <a:r>
              <a:rPr lang="en-US" sz="1100" dirty="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rPr>
              <a:t>The syntax like “select * from” is supported (!)</a:t>
            </a:r>
            <a:endParaRPr lang="pl-PL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spcBef>
                <a:spcPts val="500"/>
              </a:spcBef>
              <a:spcAft>
                <a:spcPts val="0"/>
              </a:spcAft>
              <a:buFont typeface="+mj-lt"/>
              <a:buAutoNum type="arabicParenBoth"/>
            </a:pPr>
            <a:r>
              <a:rPr lang="en-US" sz="1100" dirty="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rPr>
              <a:t>You can use this too to visualize </a:t>
            </a:r>
            <a:r>
              <a:rPr lang="en-US" sz="1100" dirty="0" err="1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rPr>
              <a:t>jsons</a:t>
            </a:r>
            <a:endParaRPr lang="pl-PL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AAC41F0-B42A-4282-B4A0-DDBA201144FE}"/>
              </a:ext>
            </a:extLst>
          </p:cNvPr>
          <p:cNvSpPr/>
          <p:nvPr/>
        </p:nvSpPr>
        <p:spPr>
          <a:xfrm>
            <a:off x="4561350" y="4515026"/>
            <a:ext cx="4572000" cy="1895391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spcBef>
                <a:spcPts val="500"/>
              </a:spcBef>
              <a:spcAft>
                <a:spcPts val="0"/>
              </a:spcAft>
            </a:pPr>
            <a:r>
              <a:rPr lang="pl-PL" sz="1100" dirty="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rPr>
              <a:t>(7) </a:t>
            </a:r>
            <a:r>
              <a:rPr lang="en-US" sz="1100" dirty="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rPr>
              <a:t>Convenient access to metadata:</a:t>
            </a:r>
            <a:endParaRPr lang="pl-PL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lvl="1" indent="-285750">
              <a:spcBef>
                <a:spcPts val="50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sz="1100" dirty="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rPr>
              <a:t>List of all Salesforce Objects</a:t>
            </a:r>
            <a:endParaRPr lang="pl-PL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lvl="1" indent="-285750">
              <a:spcBef>
                <a:spcPts val="50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sz="1100" dirty="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rPr>
              <a:t>List of all details of selected object</a:t>
            </a:r>
            <a:endParaRPr lang="pl-PL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lvl="1" indent="-285750">
              <a:spcBef>
                <a:spcPts val="50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sz="1100" dirty="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rPr>
              <a:t>List of object fields</a:t>
            </a:r>
            <a:endParaRPr lang="pl-PL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lvl="1" indent="-285750">
              <a:spcBef>
                <a:spcPts val="50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sz="1100" dirty="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rPr>
              <a:t>List of object child relations</a:t>
            </a:r>
            <a:endParaRPr lang="pl-PL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lvl="1" indent="-285750">
              <a:spcBef>
                <a:spcPts val="50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sz="1100" dirty="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rPr>
              <a:t>Complete SQLs for given object (select * from)</a:t>
            </a:r>
            <a:endParaRPr lang="pl-PL" sz="12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742950" lvl="1" indent="-285750">
              <a:spcBef>
                <a:spcPts val="50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sz="1100" dirty="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rPr>
              <a:t>Record types for given object</a:t>
            </a:r>
          </a:p>
          <a:p>
            <a:pPr marL="742950" lvl="1" indent="-285750">
              <a:spcBef>
                <a:spcPts val="50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sz="1100" dirty="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rPr>
              <a:t>Generate SOQL with creatable or custom fields only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136151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24" y="6357371"/>
            <a:ext cx="1224136" cy="291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3" y="282352"/>
            <a:ext cx="8266113" cy="914400"/>
          </a:xfrm>
        </p:spPr>
        <p:txBody>
          <a:bodyPr/>
          <a:lstStyle/>
          <a:p>
            <a:pPr algn="ctr"/>
            <a:r>
              <a:rPr lang="pl-PL" dirty="0"/>
              <a:t>Step 2. Export </a:t>
            </a:r>
            <a:r>
              <a:rPr lang="pl-PL" dirty="0" err="1"/>
              <a:t>your</a:t>
            </a:r>
            <a:r>
              <a:rPr lang="pl-PL" dirty="0"/>
              <a:t> data to Excel</a:t>
            </a:r>
            <a:br>
              <a:rPr lang="pl-PL" dirty="0"/>
            </a:br>
            <a:br>
              <a:rPr lang="en-US" dirty="0"/>
            </a:br>
            <a:endParaRPr lang="en-US" dirty="0"/>
          </a:p>
        </p:txBody>
      </p:sp>
      <p:pic>
        <p:nvPicPr>
          <p:cNvPr id="7" name="Picture 6"/>
          <p:cNvPicPr/>
          <p:nvPr/>
        </p:nvPicPr>
        <p:blipFill>
          <a:blip r:embed="rId4"/>
          <a:stretch>
            <a:fillRect/>
          </a:stretch>
        </p:blipFill>
        <p:spPr>
          <a:xfrm>
            <a:off x="962660" y="1214755"/>
            <a:ext cx="7218680" cy="4428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264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24" y="6357371"/>
            <a:ext cx="1224136" cy="291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3" y="282352"/>
            <a:ext cx="8266113" cy="914400"/>
          </a:xfrm>
        </p:spPr>
        <p:txBody>
          <a:bodyPr/>
          <a:lstStyle/>
          <a:p>
            <a:pPr algn="ctr"/>
            <a:r>
              <a:rPr lang="pl-PL" dirty="0"/>
              <a:t>Step 2. Export </a:t>
            </a:r>
            <a:r>
              <a:rPr lang="pl-PL" dirty="0" err="1"/>
              <a:t>your</a:t>
            </a:r>
            <a:r>
              <a:rPr lang="pl-PL" dirty="0"/>
              <a:t> data to Excel</a:t>
            </a:r>
            <a:br>
              <a:rPr lang="pl-PL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00224" y="4581128"/>
            <a:ext cx="4572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/>
              <a:t>Notes:</a:t>
            </a:r>
          </a:p>
          <a:p>
            <a:pPr lvl="0"/>
            <a:r>
              <a:rPr lang="en-US" sz="1200" dirty="0"/>
              <a:t>Leading zeros will survive in Excel!</a:t>
            </a:r>
          </a:p>
          <a:p>
            <a:pPr lvl="0"/>
            <a:r>
              <a:rPr lang="en-US" sz="1200" dirty="0"/>
              <a:t>Tabs and Enters are not a problem.</a:t>
            </a:r>
          </a:p>
          <a:p>
            <a:pPr lvl="0"/>
            <a:r>
              <a:rPr lang="en-US" sz="1200" dirty="0" err="1"/>
              <a:t>Diactric</a:t>
            </a:r>
            <a:r>
              <a:rPr lang="en-US" sz="1200" dirty="0"/>
              <a:t> marks (including Russian characters) work fine.</a:t>
            </a:r>
          </a:p>
          <a:p>
            <a:pPr lvl="0"/>
            <a:r>
              <a:rPr lang="en-US" sz="1200" dirty="0"/>
              <a:t>I tested it on 50000+ records. Works fine.</a:t>
            </a:r>
          </a:p>
        </p:txBody>
      </p:sp>
      <p:pic>
        <p:nvPicPr>
          <p:cNvPr id="8" name="Picture 7"/>
          <p:cNvPicPr/>
          <p:nvPr/>
        </p:nvPicPr>
        <p:blipFill>
          <a:blip r:embed="rId4"/>
          <a:stretch>
            <a:fillRect/>
          </a:stretch>
        </p:blipFill>
        <p:spPr>
          <a:xfrm>
            <a:off x="611560" y="1052736"/>
            <a:ext cx="7618730" cy="1742440"/>
          </a:xfrm>
          <a:prstGeom prst="rect">
            <a:avLst/>
          </a:prstGeom>
        </p:spPr>
      </p:pic>
      <p:pic>
        <p:nvPicPr>
          <p:cNvPr id="9" name="Picture 8"/>
          <p:cNvPicPr/>
          <p:nvPr/>
        </p:nvPicPr>
        <p:blipFill>
          <a:blip r:embed="rId5"/>
          <a:stretch>
            <a:fillRect/>
          </a:stretch>
        </p:blipFill>
        <p:spPr>
          <a:xfrm>
            <a:off x="615504" y="2996952"/>
            <a:ext cx="7637780" cy="139001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00224" y="649574"/>
            <a:ext cx="69127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Before the download user can filer the data.</a:t>
            </a:r>
          </a:p>
        </p:txBody>
      </p:sp>
    </p:spTree>
    <p:extLst>
      <p:ext uri="{BB962C8B-B14F-4D97-AF65-F5344CB8AC3E}">
        <p14:creationId xmlns:p14="http://schemas.microsoft.com/office/powerpoint/2010/main" val="2159766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24" y="6357371"/>
            <a:ext cx="1224136" cy="291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960" y="1556792"/>
            <a:ext cx="8001000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3" y="282352"/>
            <a:ext cx="8266113" cy="914400"/>
          </a:xfrm>
        </p:spPr>
        <p:txBody>
          <a:bodyPr/>
          <a:lstStyle/>
          <a:p>
            <a:pPr algn="ctr"/>
            <a:r>
              <a:rPr lang="pl-PL" dirty="0"/>
              <a:t>Step 3. </a:t>
            </a:r>
            <a:r>
              <a:rPr lang="pl-PL" dirty="0" err="1"/>
              <a:t>Paste</a:t>
            </a:r>
            <a:r>
              <a:rPr lang="pl-PL" dirty="0"/>
              <a:t> and </a:t>
            </a:r>
            <a:r>
              <a:rPr lang="pl-PL" dirty="0" err="1"/>
              <a:t>update</a:t>
            </a:r>
            <a:r>
              <a:rPr lang="pl-PL" dirty="0"/>
              <a:t> </a:t>
            </a:r>
            <a:r>
              <a:rPr lang="pl-PL" dirty="0" err="1"/>
              <a:t>your</a:t>
            </a:r>
            <a:r>
              <a:rPr lang="pl-PL" dirty="0"/>
              <a:t> data in Excel</a:t>
            </a:r>
            <a:br>
              <a:rPr lang="pl-PL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9162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24" y="6357371"/>
            <a:ext cx="1224136" cy="291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9403" y="548680"/>
            <a:ext cx="8266113" cy="914400"/>
          </a:xfrm>
        </p:spPr>
        <p:txBody>
          <a:bodyPr/>
          <a:lstStyle/>
          <a:p>
            <a:pPr algn="ctr"/>
            <a:r>
              <a:rPr lang="en-GB" dirty="0"/>
              <a:t>Step </a:t>
            </a:r>
            <a:r>
              <a:rPr lang="pl-PL" dirty="0"/>
              <a:t>4</a:t>
            </a:r>
            <a:r>
              <a:rPr lang="en-GB" dirty="0"/>
              <a:t>. Just paste </a:t>
            </a:r>
            <a:r>
              <a:rPr lang="pl-PL" dirty="0"/>
              <a:t>the </a:t>
            </a:r>
            <a:r>
              <a:rPr lang="en-GB" dirty="0"/>
              <a:t>data to Salesforce</a:t>
            </a:r>
            <a:br>
              <a:rPr lang="pl-PL" dirty="0"/>
            </a:br>
            <a:r>
              <a:rPr lang="pl-PL" sz="1800" dirty="0" err="1"/>
              <a:t>Available</a:t>
            </a:r>
            <a:r>
              <a:rPr lang="pl-PL" sz="1800" dirty="0"/>
              <a:t> </a:t>
            </a:r>
            <a:r>
              <a:rPr lang="pl-PL" sz="1800" dirty="0" err="1"/>
              <a:t>operations</a:t>
            </a:r>
            <a:r>
              <a:rPr lang="pl-PL" sz="1800" dirty="0"/>
              <a:t> </a:t>
            </a:r>
            <a:r>
              <a:rPr lang="pl-PL" sz="1800" dirty="0" err="1"/>
              <a:t>are</a:t>
            </a:r>
            <a:r>
              <a:rPr lang="pl-PL" sz="1800" dirty="0"/>
              <a:t>: </a:t>
            </a:r>
            <a:r>
              <a:rPr lang="pl-PL" sz="1800" dirty="0" err="1"/>
              <a:t>create</a:t>
            </a:r>
            <a:r>
              <a:rPr lang="pl-PL" sz="1800" dirty="0"/>
              <a:t>, </a:t>
            </a:r>
            <a:r>
              <a:rPr lang="pl-PL" sz="1800" dirty="0" err="1"/>
              <a:t>update</a:t>
            </a:r>
            <a:r>
              <a:rPr lang="pl-PL" sz="1800" dirty="0"/>
              <a:t>, </a:t>
            </a:r>
            <a:r>
              <a:rPr lang="pl-PL" sz="1800" dirty="0" err="1"/>
              <a:t>delete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060848"/>
            <a:ext cx="5368626" cy="3816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89024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24" y="6357371"/>
            <a:ext cx="1224136" cy="291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9403" y="548680"/>
            <a:ext cx="8266113" cy="914400"/>
          </a:xfrm>
        </p:spPr>
        <p:txBody>
          <a:bodyPr/>
          <a:lstStyle/>
          <a:p>
            <a:pPr algn="ctr"/>
            <a:r>
              <a:rPr lang="en-GB" dirty="0"/>
              <a:t>Step </a:t>
            </a:r>
            <a:r>
              <a:rPr lang="pl-PL" dirty="0"/>
              <a:t>4</a:t>
            </a:r>
            <a:r>
              <a:rPr lang="en-GB" dirty="0"/>
              <a:t>. Confirm and click Update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628800"/>
            <a:ext cx="5717062" cy="4066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95755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24" y="6357371"/>
            <a:ext cx="1224136" cy="291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351" y="498376"/>
            <a:ext cx="8266113" cy="914400"/>
          </a:xfrm>
        </p:spPr>
        <p:txBody>
          <a:bodyPr/>
          <a:lstStyle/>
          <a:p>
            <a:pPr algn="ctr"/>
            <a:r>
              <a:rPr lang="en-GB" dirty="0"/>
              <a:t>Step </a:t>
            </a:r>
            <a:r>
              <a:rPr lang="pl-PL" dirty="0"/>
              <a:t>5</a:t>
            </a:r>
            <a:r>
              <a:rPr lang="en-GB" dirty="0"/>
              <a:t>. Well done !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700808"/>
            <a:ext cx="5622330" cy="4104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54000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JJVC">
  <a:themeElements>
    <a:clrScheme name="JJVC Palette">
      <a:dk1>
        <a:srgbClr val="474747"/>
      </a:dk1>
      <a:lt1>
        <a:srgbClr val="FFFFFF"/>
      </a:lt1>
      <a:dk2>
        <a:srgbClr val="000000"/>
      </a:dk2>
      <a:lt2>
        <a:srgbClr val="AEB4AB"/>
      </a:lt2>
      <a:accent1>
        <a:srgbClr val="1695C5"/>
      </a:accent1>
      <a:accent2>
        <a:srgbClr val="074284"/>
      </a:accent2>
      <a:accent3>
        <a:srgbClr val="5CAD1A"/>
      </a:accent3>
      <a:accent4>
        <a:srgbClr val="F8420A"/>
      </a:accent4>
      <a:accent5>
        <a:srgbClr val="CDE3B8"/>
      </a:accent5>
      <a:accent6>
        <a:srgbClr val="006EB6"/>
      </a:accent6>
      <a:hlink>
        <a:srgbClr val="A0CE67"/>
      </a:hlink>
      <a:folHlink>
        <a:srgbClr val="A0CE67"/>
      </a:folHlink>
    </a:clrScheme>
    <a:fontScheme name="SP_PPT_Template_FINAL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SP_PPT_Template_FINA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P_PPT_Template_FINA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P_PPT_Template_FINA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P_PPT_Template_FINA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P_PPT_Template_FINA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P_PPT_Template_FINA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P_PPT_Template_FINA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P_PPT_Template_FINA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P_PPT_Template_FINA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P_PPT_Template_FINA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P_PPT_Template_FINA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P_PPT_Template_FINA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JJVC</Template>
  <TotalTime>3803</TotalTime>
  <Words>910</Words>
  <Application>Microsoft Office PowerPoint</Application>
  <PresentationFormat>On-screen Show (4:3)</PresentationFormat>
  <Paragraphs>115</Paragraphs>
  <Slides>30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Lucida Grande</vt:lpstr>
      <vt:lpstr>Times New Roman</vt:lpstr>
      <vt:lpstr>JJVC</vt:lpstr>
      <vt:lpstr>Administrator Guide for Copy-paste Tool The fastest way to import your data from Excel   </vt:lpstr>
      <vt:lpstr>Copy-paste Tool The fastest way to import your data from Excel </vt:lpstr>
      <vt:lpstr>Step 1. Navigate to Salesforce  Find the link „Copy Paste Tool” on your home page </vt:lpstr>
      <vt:lpstr>Step 2. Export your data to Excel  </vt:lpstr>
      <vt:lpstr>Step 2. Export your data to Excel  </vt:lpstr>
      <vt:lpstr>Step 3. Paste and update your data in Excel  </vt:lpstr>
      <vt:lpstr>Step 4. Just paste the data to Salesforce Available operations are: create, update, delete  </vt:lpstr>
      <vt:lpstr>Step 4. Confirm and click Update   </vt:lpstr>
      <vt:lpstr>Step 5. Well done !   </vt:lpstr>
      <vt:lpstr>Note: National characters are supported</vt:lpstr>
      <vt:lpstr>Errors (if any) will show in red   </vt:lpstr>
      <vt:lpstr>Copy-paste Tool The fastest way to import your data from Excel </vt:lpstr>
      <vt:lpstr>General notes   </vt:lpstr>
      <vt:lpstr>Configuration screen </vt:lpstr>
      <vt:lpstr>Configuration details</vt:lpstr>
      <vt:lpstr>Configuration details Please hover on question mark to find more about fields.</vt:lpstr>
      <vt:lpstr>Configuration details Excel template can be kept in Salesforce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Share configurations with people using standard Salesforce sharing</vt:lpstr>
      <vt:lpstr>External Fields (Account Name, not AccountId) </vt:lpstr>
      <vt:lpstr>External Fields (Account Name, not AccountId) </vt:lpstr>
      <vt:lpstr>External Fields (Account Name, not AccountId) </vt:lpstr>
      <vt:lpstr>Users can download static attachment added to configuration You can just attach any file – just quick user guide or whatever.</vt:lpstr>
      <vt:lpstr>SOQL Explorer</vt:lpstr>
      <vt:lpstr>SOQL Explorer</vt:lpstr>
    </vt:vector>
  </TitlesOfParts>
  <Company>Johnson &amp; Johnson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EMA Town Hall Meeting</dc:title>
  <dc:creator>Marsh, Sandra</dc:creator>
  <cp:lastModifiedBy>Maciej Szymczak</cp:lastModifiedBy>
  <cp:revision>270</cp:revision>
  <cp:lastPrinted>2014-10-20T19:31:51Z</cp:lastPrinted>
  <dcterms:created xsi:type="dcterms:W3CDTF">2014-09-24T17:10:14Z</dcterms:created>
  <dcterms:modified xsi:type="dcterms:W3CDTF">2024-11-06T15:49:23Z</dcterms:modified>
</cp:coreProperties>
</file>