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84" r:id="rId2"/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0015" autoAdjust="0"/>
  </p:normalViewPr>
  <p:slideViewPr>
    <p:cSldViewPr>
      <p:cViewPr varScale="1">
        <p:scale>
          <a:sx n="74" d="100"/>
          <a:sy n="74" d="100"/>
        </p:scale>
        <p:origin x="1133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5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A5051-F1EA-41AC-936D-810E3282F59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C2DD8-C8E0-45F1-8B66-C380A8EE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788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20791-0671-42B9-B913-B2A0E87C2010}" type="datetimeFigureOut">
              <a:rPr lang="en-GB" smtClean="0"/>
              <a:pPr/>
              <a:t>06/11/2024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6AED4-6277-4A15-A2C9-D00586E6555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4618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6AED4-6277-4A15-A2C9-D00586E6555D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6AED4-6277-4A15-A2C9-D00586E6555D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6AED4-6277-4A15-A2C9-D00586E6555D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6AED4-6277-4A15-A2C9-D00586E6555D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6AED4-6277-4A15-A2C9-D00586E6555D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6AED4-6277-4A15-A2C9-D00586E6555D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6AED4-6277-4A15-A2C9-D00586E6555D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6AED4-6277-4A15-A2C9-D00586E6555D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762999" cy="4752975"/>
          </a:xfrm>
        </p:spPr>
        <p:txBody>
          <a:bodyPr/>
          <a:lstStyle>
            <a:lvl1pPr marL="288925" indent="-288925">
              <a:spcBef>
                <a:spcPts val="1776"/>
              </a:spcBef>
              <a:buClr>
                <a:schemeClr val="accent1">
                  <a:lumMod val="60000"/>
                  <a:lumOff val="40000"/>
                </a:schemeClr>
              </a:buClr>
              <a:buFont typeface="Arial"/>
              <a:buChar char="•"/>
              <a:defRPr/>
            </a:lvl1pPr>
            <a:lvl2pPr marL="739775" indent="-282575">
              <a:spcBef>
                <a:spcPts val="20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06DAFE-7E89-4453-81C5-78430F5028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81003" y="177801"/>
            <a:ext cx="82661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3" y="1190631"/>
            <a:ext cx="8266113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10" y="6364405"/>
            <a:ext cx="3730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000">
                <a:solidFill>
                  <a:srgbClr val="7F7F7F"/>
                </a:solidFill>
                <a:latin typeface="Calibri"/>
                <a:ea typeface="+mn-ea"/>
                <a:cs typeface="Calibri"/>
              </a:defRPr>
            </a:lvl1pPr>
          </a:lstStyle>
          <a:p>
            <a:fld id="{A206DAFE-7E89-4453-81C5-78430F5028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035398"/>
          </a:solidFill>
          <a:latin typeface="Calibri"/>
          <a:ea typeface="+mj-ea"/>
          <a:cs typeface="Calibri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>
          <a:solidFill>
            <a:srgbClr val="035398"/>
          </a:solidFill>
          <a:latin typeface="Calibri" pitchFamily="34" charset="0"/>
          <a:ea typeface="ＭＳ Ｐゴシック" charset="-128"/>
          <a:cs typeface="Calibri" pitchFamily="34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>
          <a:solidFill>
            <a:srgbClr val="035398"/>
          </a:solidFill>
          <a:latin typeface="Calibri" pitchFamily="34" charset="0"/>
          <a:ea typeface="ＭＳ Ｐゴシック" charset="-128"/>
          <a:cs typeface="Calibri" pitchFamily="34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>
          <a:solidFill>
            <a:srgbClr val="035398"/>
          </a:solidFill>
          <a:latin typeface="Calibri" pitchFamily="34" charset="0"/>
          <a:ea typeface="ＭＳ Ｐゴシック" charset="-128"/>
          <a:cs typeface="Calibri" pitchFamily="34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>
          <a:solidFill>
            <a:srgbClr val="035398"/>
          </a:solidFill>
          <a:latin typeface="Calibri" pitchFamily="34" charset="0"/>
          <a:ea typeface="ＭＳ Ｐゴシック" charset="-128"/>
          <a:cs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Font typeface="Arial" pitchFamily="34" charset="0"/>
        <a:tabLst>
          <a:tab pos="463550" algn="l"/>
        </a:tabLst>
        <a:defRPr sz="2000">
          <a:solidFill>
            <a:srgbClr val="525352"/>
          </a:solidFill>
          <a:latin typeface="Calibri"/>
          <a:ea typeface="+mn-ea"/>
          <a:cs typeface="Calibri"/>
        </a:defRPr>
      </a:lvl1pPr>
      <a:lvl2pPr marL="682625" indent="-225425" algn="l" rtl="0" eaLnBrk="1" fontAlgn="base" hangingPunct="1">
        <a:spcBef>
          <a:spcPct val="20000"/>
        </a:spcBef>
        <a:spcAft>
          <a:spcPct val="0"/>
        </a:spcAft>
        <a:buClr>
          <a:srgbClr val="289DD4"/>
        </a:buClr>
        <a:buSzPct val="70000"/>
        <a:buFont typeface="Lucida Grande"/>
        <a:buChar char="&gt;"/>
        <a:defRPr sz="1800">
          <a:solidFill>
            <a:srgbClr val="00A4D2"/>
          </a:solidFill>
          <a:latin typeface="Calibri"/>
          <a:ea typeface="+mn-ea"/>
          <a:cs typeface="Calibri"/>
        </a:defRPr>
      </a:lvl2pPr>
      <a:lvl3pPr marL="1200150" indent="-342900" algn="l" rtl="0" eaLnBrk="1" fontAlgn="base" hangingPunct="1">
        <a:spcBef>
          <a:spcPct val="20000"/>
        </a:spcBef>
        <a:spcAft>
          <a:spcPct val="0"/>
        </a:spcAft>
        <a:buClr>
          <a:srgbClr val="7B7B7B"/>
        </a:buClr>
        <a:buChar char="–"/>
        <a:defRPr sz="1800">
          <a:solidFill>
            <a:srgbClr val="7F7F7F"/>
          </a:solidFill>
          <a:latin typeface="Calibri"/>
          <a:ea typeface="+mn-ea"/>
          <a:cs typeface="Calibri"/>
        </a:defRPr>
      </a:lvl3pPr>
      <a:lvl4pPr marL="1504950" indent="-304800" algn="l" rtl="0" eaLnBrk="1" fontAlgn="base" hangingPunct="1">
        <a:spcBef>
          <a:spcPct val="20000"/>
        </a:spcBef>
        <a:spcAft>
          <a:spcPct val="0"/>
        </a:spcAft>
        <a:buClr>
          <a:srgbClr val="7B7B7B"/>
        </a:buClr>
        <a:buFont typeface="Arial" pitchFamily="34" charset="0"/>
        <a:buChar char="•"/>
        <a:defRPr sz="1600">
          <a:solidFill>
            <a:srgbClr val="7F7F7F"/>
          </a:solidFill>
          <a:latin typeface="Calibri"/>
          <a:ea typeface="+mn-ea"/>
          <a:cs typeface="Calibri"/>
        </a:defRPr>
      </a:lvl4pPr>
      <a:lvl5pPr marL="1809750" indent="-266700" algn="l" rtl="0" eaLnBrk="1" fontAlgn="base" hangingPunct="1">
        <a:spcBef>
          <a:spcPct val="20000"/>
        </a:spcBef>
        <a:spcAft>
          <a:spcPct val="0"/>
        </a:spcAft>
        <a:buClr>
          <a:srgbClr val="7B7B7B"/>
        </a:buClr>
        <a:buFont typeface="Lucida Grande"/>
        <a:buChar char="-"/>
        <a:defRPr sz="1400">
          <a:solidFill>
            <a:srgbClr val="7F7F7F"/>
          </a:solidFill>
          <a:latin typeface="Calibri"/>
          <a:ea typeface="+mn-ea"/>
          <a:cs typeface="Calibri"/>
        </a:defRPr>
      </a:lvl5pPr>
      <a:lvl6pPr marL="2266950" indent="-2667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o"/>
        <a:defRPr sz="1400">
          <a:solidFill>
            <a:schemeClr val="tx2"/>
          </a:solidFill>
          <a:latin typeface="+mn-lt"/>
          <a:ea typeface="+mn-ea"/>
        </a:defRPr>
      </a:lvl6pPr>
      <a:lvl7pPr marL="2724150" indent="-2667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o"/>
        <a:defRPr sz="1400">
          <a:solidFill>
            <a:schemeClr val="tx2"/>
          </a:solidFill>
          <a:latin typeface="+mn-lt"/>
          <a:ea typeface="+mn-ea"/>
        </a:defRPr>
      </a:lvl7pPr>
      <a:lvl8pPr marL="3181350" indent="-2667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o"/>
        <a:defRPr sz="1400">
          <a:solidFill>
            <a:schemeClr val="tx2"/>
          </a:solidFill>
          <a:latin typeface="+mn-lt"/>
          <a:ea typeface="+mn-ea"/>
        </a:defRPr>
      </a:lvl8pPr>
      <a:lvl9pPr marL="3638550" indent="-2667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o"/>
        <a:defRPr sz="14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6217" y="692696"/>
            <a:ext cx="7122207" cy="143328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6600" b="0" dirty="0">
                <a:solidFill>
                  <a:schemeClr val="tx2"/>
                </a:solidFill>
              </a:rPr>
              <a:t>Copy-paste Tool</a:t>
            </a:r>
            <a:br>
              <a:rPr lang="en-US" sz="6600" b="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The fastest way to import your data from Excel</a:t>
            </a:r>
            <a:br>
              <a:rPr lang="en-US" sz="2400" dirty="0">
                <a:solidFill>
                  <a:schemeClr val="tx2"/>
                </a:solidFill>
              </a:rPr>
            </a:b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24" y="6357371"/>
            <a:ext cx="1224136" cy="29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355" y="3660041"/>
            <a:ext cx="12287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301799"/>
            <a:ext cx="1689306" cy="117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20887"/>
            <a:ext cx="14668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50" y="2345591"/>
            <a:ext cx="25527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33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6217" y="692696"/>
            <a:ext cx="7122207" cy="143328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6600" b="0" dirty="0">
                <a:solidFill>
                  <a:schemeClr val="tx2"/>
                </a:solidFill>
              </a:rPr>
              <a:t>Copy-paste Tool</a:t>
            </a:r>
            <a:br>
              <a:rPr lang="en-US" sz="6600" b="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The fastest way to import your data from Excel</a:t>
            </a:r>
            <a:br>
              <a:rPr lang="en-US" sz="2400" dirty="0">
                <a:solidFill>
                  <a:schemeClr val="tx2"/>
                </a:solidFill>
              </a:rPr>
            </a:b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24" y="6357371"/>
            <a:ext cx="1224136" cy="29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3"/>
          <p:cNvSpPr txBox="1">
            <a:spLocks/>
          </p:cNvSpPr>
          <p:nvPr/>
        </p:nvSpPr>
        <p:spPr bwMode="auto">
          <a:xfrm>
            <a:off x="204664" y="3363868"/>
            <a:ext cx="8151959" cy="1433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35398"/>
                </a:solidFill>
                <a:latin typeface="Calibri"/>
                <a:ea typeface="+mj-ea"/>
                <a:cs typeface="Calibri"/>
              </a:defRPr>
            </a:lvl1pPr>
            <a:lvl2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2pPr>
            <a:lvl3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3pPr>
            <a:lvl4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4pPr>
            <a:lvl5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35398"/>
                </a:solidFill>
                <a:latin typeface="Calibri" pitchFamily="34" charset="0"/>
                <a:ea typeface="ＭＳ Ｐゴシック" charset="-128"/>
                <a:cs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pl-PL" sz="3200" b="0" kern="0" dirty="0" err="1"/>
              <a:t>Quick</a:t>
            </a:r>
            <a:r>
              <a:rPr lang="pl-PL" sz="3200" b="0" kern="0" dirty="0"/>
              <a:t> </a:t>
            </a:r>
            <a:r>
              <a:rPr lang="pl-PL" sz="3200" b="0" kern="0" dirty="0" err="1"/>
              <a:t>userquide</a:t>
            </a:r>
            <a:endParaRPr lang="pl-PL" sz="3200" b="0" kern="0" dirty="0"/>
          </a:p>
          <a:p>
            <a:pPr algn="ctr">
              <a:lnSpc>
                <a:spcPct val="100000"/>
              </a:lnSpc>
            </a:pPr>
            <a:r>
              <a:rPr lang="pl-PL" sz="3200" b="0" kern="0" dirty="0"/>
              <a:t>in 5 </a:t>
            </a:r>
            <a:r>
              <a:rPr lang="pl-PL" sz="3200" b="0" kern="0" dirty="0" err="1"/>
              <a:t>simply</a:t>
            </a:r>
            <a:r>
              <a:rPr lang="pl-PL" sz="3200" b="0" kern="0" dirty="0"/>
              <a:t> </a:t>
            </a:r>
            <a:r>
              <a:rPr lang="pl-PL" sz="3200" b="0" kern="0" dirty="0" err="1"/>
              <a:t>steps</a:t>
            </a:r>
            <a:endParaRPr lang="pl-PL" sz="3200" b="0" kern="0" dirty="0"/>
          </a:p>
          <a:p>
            <a:pPr algn="ctr">
              <a:lnSpc>
                <a:spcPct val="100000"/>
              </a:lnSpc>
            </a:pPr>
            <a:endParaRPr lang="pl-PL" sz="3200" b="0" kern="0" dirty="0"/>
          </a:p>
          <a:p>
            <a:pPr algn="ctr">
              <a:lnSpc>
                <a:spcPct val="100000"/>
              </a:lnSpc>
            </a:pPr>
            <a:r>
              <a:rPr lang="pl-PL" sz="1400" dirty="0">
                <a:solidFill>
                  <a:schemeClr val="tx1"/>
                </a:solidFill>
              </a:rPr>
              <a:t>https://</a:t>
            </a:r>
            <a:r>
              <a:rPr lang="en-US" sz="1400" dirty="0">
                <a:solidFill>
                  <a:schemeClr val="tx1"/>
                </a:solidFill>
              </a:rPr>
              <a:t>&lt;domain&gt;</a:t>
            </a:r>
            <a:r>
              <a:rPr lang="pl-PL" sz="1400" dirty="0">
                <a:solidFill>
                  <a:schemeClr val="tx1"/>
                </a:solidFill>
              </a:rPr>
              <a:t>.salesforce.com/apex/seamlessExcelIntegration</a:t>
            </a:r>
            <a:br>
              <a:rPr lang="en-US" sz="3200" dirty="0"/>
            </a:b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41717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24" y="6357371"/>
            <a:ext cx="1224136" cy="29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3" y="282352"/>
            <a:ext cx="8266113" cy="914400"/>
          </a:xfrm>
        </p:spPr>
        <p:txBody>
          <a:bodyPr/>
          <a:lstStyle/>
          <a:p>
            <a:r>
              <a:rPr lang="pl-PL" dirty="0"/>
              <a:t>Step 1. </a:t>
            </a:r>
            <a:r>
              <a:rPr lang="pl-PL" dirty="0" err="1"/>
              <a:t>Prepare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data in Excel</a:t>
            </a:r>
            <a:br>
              <a:rPr lang="pl-PL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412776"/>
            <a:ext cx="337185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426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24" y="6357371"/>
            <a:ext cx="1224136" cy="29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403" y="714400"/>
            <a:ext cx="8266113" cy="914400"/>
          </a:xfrm>
        </p:spPr>
        <p:txBody>
          <a:bodyPr/>
          <a:lstStyle/>
          <a:p>
            <a:r>
              <a:rPr lang="pl-PL" dirty="0"/>
              <a:t>Step 2. Navigate to Salesforce</a:t>
            </a:r>
            <a:br>
              <a:rPr lang="pl-PL" dirty="0"/>
            </a:br>
            <a:br>
              <a:rPr lang="pl-PL" dirty="0"/>
            </a:br>
            <a:r>
              <a:rPr lang="pl-PL" dirty="0"/>
              <a:t>https://</a:t>
            </a:r>
            <a:r>
              <a:rPr lang="en-US" dirty="0"/>
              <a:t>&lt;domain&gt;</a:t>
            </a:r>
            <a:r>
              <a:rPr lang="pl-PL" dirty="0"/>
              <a:t>.salesforce.com/apex/</a:t>
            </a:r>
            <a:r>
              <a:rPr lang="en-US" dirty="0" err="1"/>
              <a:t>pasteTool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3138"/>
            <a:ext cx="606742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020" y="3878336"/>
            <a:ext cx="19240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62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24" y="6357371"/>
            <a:ext cx="1224136" cy="29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403" y="548680"/>
            <a:ext cx="8266113" cy="914400"/>
          </a:xfrm>
        </p:spPr>
        <p:txBody>
          <a:bodyPr/>
          <a:lstStyle/>
          <a:p>
            <a:r>
              <a:rPr lang="en-GB" dirty="0"/>
              <a:t>Step </a:t>
            </a:r>
            <a:r>
              <a:rPr lang="pl-PL" dirty="0"/>
              <a:t>3</a:t>
            </a:r>
            <a:r>
              <a:rPr lang="en-GB" dirty="0"/>
              <a:t>. Just paste </a:t>
            </a:r>
            <a:r>
              <a:rPr lang="pl-PL" dirty="0"/>
              <a:t>the </a:t>
            </a:r>
            <a:r>
              <a:rPr lang="en-GB" dirty="0"/>
              <a:t>data to Salesforce</a:t>
            </a:r>
            <a:br>
              <a:rPr lang="pl-PL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268760"/>
            <a:ext cx="3666902" cy="3639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02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13" y="1268760"/>
            <a:ext cx="3666902" cy="3639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24" y="6357371"/>
            <a:ext cx="1224136" cy="29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403" y="548680"/>
            <a:ext cx="8266113" cy="914400"/>
          </a:xfrm>
        </p:spPr>
        <p:txBody>
          <a:bodyPr/>
          <a:lstStyle/>
          <a:p>
            <a:r>
              <a:rPr lang="en-GB" dirty="0"/>
              <a:t>Step </a:t>
            </a:r>
            <a:r>
              <a:rPr lang="pl-PL" dirty="0"/>
              <a:t>4</a:t>
            </a:r>
            <a:r>
              <a:rPr lang="en-GB" dirty="0"/>
              <a:t>. Confirm and click Update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1840" y="2420888"/>
            <a:ext cx="1080120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5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24" y="6357371"/>
            <a:ext cx="1224136" cy="29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51" y="498376"/>
            <a:ext cx="8266113" cy="914400"/>
          </a:xfrm>
        </p:spPr>
        <p:txBody>
          <a:bodyPr/>
          <a:lstStyle/>
          <a:p>
            <a:r>
              <a:rPr lang="en-GB" dirty="0"/>
              <a:t>Step </a:t>
            </a:r>
            <a:r>
              <a:rPr lang="pl-PL" dirty="0"/>
              <a:t>5</a:t>
            </a:r>
            <a:r>
              <a:rPr lang="en-GB" dirty="0"/>
              <a:t>. Well done 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40768"/>
            <a:ext cx="3686810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00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24" y="6357371"/>
            <a:ext cx="1224136" cy="29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51" y="548680"/>
            <a:ext cx="8266113" cy="914400"/>
          </a:xfrm>
        </p:spPr>
        <p:txBody>
          <a:bodyPr/>
          <a:lstStyle/>
          <a:p>
            <a:r>
              <a:rPr lang="pl-PL" dirty="0" err="1"/>
              <a:t>Errors</a:t>
            </a:r>
            <a:r>
              <a:rPr lang="pl-PL" dirty="0"/>
              <a:t> (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) </a:t>
            </a:r>
            <a:r>
              <a:rPr lang="pl-PL" dirty="0" err="1"/>
              <a:t>will</a:t>
            </a:r>
            <a:r>
              <a:rPr lang="pl-PL" dirty="0"/>
              <a:t> show in red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24744"/>
            <a:ext cx="4752528" cy="438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18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JJVC">
  <a:themeElements>
    <a:clrScheme name="JJVC Palette">
      <a:dk1>
        <a:srgbClr val="474747"/>
      </a:dk1>
      <a:lt1>
        <a:srgbClr val="FFFFFF"/>
      </a:lt1>
      <a:dk2>
        <a:srgbClr val="000000"/>
      </a:dk2>
      <a:lt2>
        <a:srgbClr val="AEB4AB"/>
      </a:lt2>
      <a:accent1>
        <a:srgbClr val="1695C5"/>
      </a:accent1>
      <a:accent2>
        <a:srgbClr val="074284"/>
      </a:accent2>
      <a:accent3>
        <a:srgbClr val="5CAD1A"/>
      </a:accent3>
      <a:accent4>
        <a:srgbClr val="F8420A"/>
      </a:accent4>
      <a:accent5>
        <a:srgbClr val="CDE3B8"/>
      </a:accent5>
      <a:accent6>
        <a:srgbClr val="006EB6"/>
      </a:accent6>
      <a:hlink>
        <a:srgbClr val="A0CE67"/>
      </a:hlink>
      <a:folHlink>
        <a:srgbClr val="A0CE67"/>
      </a:folHlink>
    </a:clrScheme>
    <a:fontScheme name="SP_PPT_Template_FIN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P_PPT_Template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_PPT_Template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_PPT_Template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_PPT_Template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_PPT_Template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_PPT_Template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_PPT_Template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_PPT_Template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_PPT_Template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_PPT_Template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_PPT_Template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_PPT_Template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JJVC</Template>
  <TotalTime>2513</TotalTime>
  <Words>129</Words>
  <Application>Microsoft Office PowerPoint</Application>
  <PresentationFormat>On-screen Show (4:3)</PresentationFormat>
  <Paragraphs>20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Lucida Grande</vt:lpstr>
      <vt:lpstr>JJVC</vt:lpstr>
      <vt:lpstr>Copy-paste Tool The fastest way to import your data from Excel </vt:lpstr>
      <vt:lpstr>Copy-paste Tool The fastest way to import your data from Excel </vt:lpstr>
      <vt:lpstr>Step 1. Prepare your data in Excel  </vt:lpstr>
      <vt:lpstr>Step 2. Navigate to Salesforce  https://&lt;domain&gt;.salesforce.com/apex/pasteTool </vt:lpstr>
      <vt:lpstr>Step 3. Just paste the data to Salesforce   </vt:lpstr>
      <vt:lpstr>Step 4. Confirm and click Update   </vt:lpstr>
      <vt:lpstr>Step 5. Well done !   </vt:lpstr>
      <vt:lpstr>Errors (if any) will show in red   </vt:lpstr>
    </vt:vector>
  </TitlesOfParts>
  <Company>Johnson &amp; Johnson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 Town Hall Meeting</dc:title>
  <dc:creator>Marsh, Sandra</dc:creator>
  <cp:lastModifiedBy>Maciej Szymczak</cp:lastModifiedBy>
  <cp:revision>231</cp:revision>
  <cp:lastPrinted>2014-10-20T19:31:51Z</cp:lastPrinted>
  <dcterms:created xsi:type="dcterms:W3CDTF">2014-09-24T17:10:14Z</dcterms:created>
  <dcterms:modified xsi:type="dcterms:W3CDTF">2024-11-06T15:46:49Z</dcterms:modified>
</cp:coreProperties>
</file>