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1" r:id="rId5"/>
    <p:sldId id="260" r:id="rId6"/>
    <p:sldId id="262"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73" autoAdjust="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pl-PL"/>
              <a:t>Kliknij, aby edytować styl</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7" name="Date Placeholder 6"/>
          <p:cNvSpPr>
            <a:spLocks noGrp="1"/>
          </p:cNvSpPr>
          <p:nvPr>
            <p:ph type="dt" sz="half" idx="10"/>
          </p:nvPr>
        </p:nvSpPr>
        <p:spPr/>
        <p:txBody>
          <a:bodyPr/>
          <a:lstStyle/>
          <a:p>
            <a:fld id="{AB0983B5-47B8-454C-8EF7-35A1D6389452}" type="datetimeFigureOut">
              <a:rPr lang="pl-PL" smtClean="0"/>
              <a:t>07.05.2023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5074185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B0983B5-47B8-454C-8EF7-35A1D6389452}" type="datetimeFigureOut">
              <a:rPr lang="pl-PL" smtClean="0"/>
              <a:t>07.05.2023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59108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B0983B5-47B8-454C-8EF7-35A1D6389452}" type="datetimeFigureOut">
              <a:rPr lang="pl-PL" smtClean="0"/>
              <a:t>07.05.2023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402870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B0983B5-47B8-454C-8EF7-35A1D6389452}" type="datetimeFigureOut">
              <a:rPr lang="pl-PL" smtClean="0"/>
              <a:t>07.05.2023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244177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pl-PL"/>
              <a:t>Kliknij, aby edytować styl</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7" name="Date Placeholder 6"/>
          <p:cNvSpPr>
            <a:spLocks noGrp="1"/>
          </p:cNvSpPr>
          <p:nvPr>
            <p:ph type="dt" sz="half" idx="10"/>
          </p:nvPr>
        </p:nvSpPr>
        <p:spPr/>
        <p:txBody>
          <a:bodyPr/>
          <a:lstStyle/>
          <a:p>
            <a:fld id="{AB0983B5-47B8-454C-8EF7-35A1D6389452}" type="datetimeFigureOut">
              <a:rPr lang="pl-PL" smtClean="0"/>
              <a:t>07.05.2023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18522184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AB0983B5-47B8-454C-8EF7-35A1D6389452}" type="datetimeFigureOut">
              <a:rPr lang="pl-PL" smtClean="0"/>
              <a:t>07.05.2023</a:t>
            </a:fld>
            <a:endParaRPr lang="pl-PL"/>
          </a:p>
        </p:txBody>
      </p:sp>
      <p:sp>
        <p:nvSpPr>
          <p:cNvPr id="9" name="Footer Placeholder 8"/>
          <p:cNvSpPr>
            <a:spLocks noGrp="1"/>
          </p:cNvSpPr>
          <p:nvPr>
            <p:ph type="ftr" sz="quarter" idx="11"/>
          </p:nvPr>
        </p:nvSpPr>
        <p:spPr/>
        <p:txBody>
          <a:bodyPr/>
          <a:lstStyle/>
          <a:p>
            <a:endParaRPr lang="pl-PL"/>
          </a:p>
        </p:txBody>
      </p:sp>
      <p:sp>
        <p:nvSpPr>
          <p:cNvPr id="10" name="Slide Number Placeholder 9"/>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175289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583436" y="3143250"/>
            <a:ext cx="4270248" cy="2596776"/>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7" name="Date Placeholder 6"/>
          <p:cNvSpPr>
            <a:spLocks noGrp="1"/>
          </p:cNvSpPr>
          <p:nvPr>
            <p:ph type="dt" sz="half" idx="10"/>
          </p:nvPr>
        </p:nvSpPr>
        <p:spPr/>
        <p:txBody>
          <a:bodyPr/>
          <a:lstStyle/>
          <a:p>
            <a:fld id="{AB0983B5-47B8-454C-8EF7-35A1D6389452}" type="datetimeFigureOut">
              <a:rPr lang="pl-PL" smtClean="0"/>
              <a:t>07.05.2023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607C9FDE-6CBF-4136-8434-9F486AC8BB69}"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07127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AB0983B5-47B8-454C-8EF7-35A1D6389452}" type="datetimeFigureOut">
              <a:rPr lang="pl-PL" smtClean="0"/>
              <a:t>07.05.2023</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168314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983B5-47B8-454C-8EF7-35A1D6389452}" type="datetimeFigureOut">
              <a:rPr lang="pl-PL" smtClean="0"/>
              <a:t>07.05.2023</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262394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pl-PL"/>
              <a:t>Kliknij, aby edytować styl</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9" name="Date Placeholder 8"/>
          <p:cNvSpPr>
            <a:spLocks noGrp="1"/>
          </p:cNvSpPr>
          <p:nvPr>
            <p:ph type="dt" sz="half" idx="10"/>
          </p:nvPr>
        </p:nvSpPr>
        <p:spPr/>
        <p:txBody>
          <a:bodyPr/>
          <a:lstStyle/>
          <a:p>
            <a:fld id="{AB0983B5-47B8-454C-8EF7-35A1D6389452}" type="datetimeFigureOut">
              <a:rPr lang="pl-PL" smtClean="0"/>
              <a:t>07.05.2023</a:t>
            </a:fld>
            <a:endParaRPr lang="pl-P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l-PL"/>
          </a:p>
        </p:txBody>
      </p:sp>
      <p:sp>
        <p:nvSpPr>
          <p:cNvPr id="11" name="Slide Number Placeholder 10"/>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53315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0983B5-47B8-454C-8EF7-35A1D6389452}" type="datetimeFigureOut">
              <a:rPr lang="pl-PL" smtClean="0"/>
              <a:t>07.05.2023</a:t>
            </a:fld>
            <a:endParaRPr lang="pl-P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l-PL"/>
          </a:p>
        </p:txBody>
      </p:sp>
      <p:sp>
        <p:nvSpPr>
          <p:cNvPr id="10" name="Slide Number Placeholder 9"/>
          <p:cNvSpPr>
            <a:spLocks noGrp="1"/>
          </p:cNvSpPr>
          <p:nvPr>
            <p:ph type="sldNum" sz="quarter" idx="12"/>
          </p:nvPr>
        </p:nvSpPr>
        <p:spPr/>
        <p:txBody>
          <a:bodyPr/>
          <a:lstStyle/>
          <a:p>
            <a:fld id="{607C9FDE-6CBF-4136-8434-9F486AC8BB69}" type="slidenum">
              <a:rPr lang="pl-PL" smtClean="0"/>
              <a:t>‹#›</a:t>
            </a:fld>
            <a:endParaRPr lang="pl-PL"/>
          </a:p>
        </p:txBody>
      </p:sp>
    </p:spTree>
    <p:extLst>
      <p:ext uri="{BB962C8B-B14F-4D97-AF65-F5344CB8AC3E}">
        <p14:creationId xmlns:p14="http://schemas.microsoft.com/office/powerpoint/2010/main" val="261569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0983B5-47B8-454C-8EF7-35A1D6389452}" type="datetimeFigureOut">
              <a:rPr lang="pl-PL" smtClean="0"/>
              <a:t>07.05.2023</a:t>
            </a:fld>
            <a:endParaRPr lang="pl-P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pl-P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07C9FDE-6CBF-4136-8434-9F486AC8BB69}" type="slidenum">
              <a:rPr lang="pl-PL" smtClean="0"/>
              <a:t>‹#›</a:t>
            </a:fld>
            <a:endParaRPr lang="pl-PL"/>
          </a:p>
        </p:txBody>
      </p:sp>
    </p:spTree>
    <p:extLst>
      <p:ext uri="{BB962C8B-B14F-4D97-AF65-F5344CB8AC3E}">
        <p14:creationId xmlns:p14="http://schemas.microsoft.com/office/powerpoint/2010/main" val="4082567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CB4891C-F4FB-08AE-F586-74A8AB43055A}"/>
              </a:ext>
            </a:extLst>
          </p:cNvPr>
          <p:cNvSpPr>
            <a:spLocks noGrp="1"/>
          </p:cNvSpPr>
          <p:nvPr>
            <p:ph type="ctrTitle"/>
          </p:nvPr>
        </p:nvSpPr>
        <p:spPr/>
        <p:txBody>
          <a:bodyPr/>
          <a:lstStyle/>
          <a:p>
            <a:r>
              <a:rPr lang="pl-PL" dirty="0"/>
              <a:t>EARIN PROJECT</a:t>
            </a:r>
          </a:p>
        </p:txBody>
      </p:sp>
      <p:sp>
        <p:nvSpPr>
          <p:cNvPr id="3" name="Podtytuł 2">
            <a:extLst>
              <a:ext uri="{FF2B5EF4-FFF2-40B4-BE49-F238E27FC236}">
                <a16:creationId xmlns:a16="http://schemas.microsoft.com/office/drawing/2014/main" id="{D269BA6A-71E9-EAD4-C1EF-E8DA87D8B4A4}"/>
              </a:ext>
            </a:extLst>
          </p:cNvPr>
          <p:cNvSpPr>
            <a:spLocks noGrp="1"/>
          </p:cNvSpPr>
          <p:nvPr>
            <p:ph type="subTitle" idx="1"/>
          </p:nvPr>
        </p:nvSpPr>
        <p:spPr/>
        <p:txBody>
          <a:bodyPr/>
          <a:lstStyle/>
          <a:p>
            <a:r>
              <a:rPr lang="pl-PL" dirty="0"/>
              <a:t>Maciej Zajkowski Kacper Janus</a:t>
            </a:r>
          </a:p>
        </p:txBody>
      </p:sp>
    </p:spTree>
    <p:extLst>
      <p:ext uri="{BB962C8B-B14F-4D97-AF65-F5344CB8AC3E}">
        <p14:creationId xmlns:p14="http://schemas.microsoft.com/office/powerpoint/2010/main" val="16632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3970DC2-53BB-A5CE-2EA6-2D918EF38F9E}"/>
              </a:ext>
            </a:extLst>
          </p:cNvPr>
          <p:cNvSpPr>
            <a:spLocks noGrp="1"/>
          </p:cNvSpPr>
          <p:nvPr>
            <p:ph type="title"/>
          </p:nvPr>
        </p:nvSpPr>
        <p:spPr/>
        <p:txBody>
          <a:bodyPr/>
          <a:lstStyle/>
          <a:p>
            <a:r>
              <a:rPr lang="pl-PL" dirty="0" err="1"/>
              <a:t>Dataset</a:t>
            </a:r>
            <a:r>
              <a:rPr lang="pl-PL" dirty="0"/>
              <a:t>:</a:t>
            </a:r>
          </a:p>
        </p:txBody>
      </p:sp>
      <p:sp>
        <p:nvSpPr>
          <p:cNvPr id="3" name="Symbol zastępczy zawartości 2">
            <a:extLst>
              <a:ext uri="{FF2B5EF4-FFF2-40B4-BE49-F238E27FC236}">
                <a16:creationId xmlns:a16="http://schemas.microsoft.com/office/drawing/2014/main" id="{E6467E0F-1027-17A3-AC6C-DA828153427F}"/>
              </a:ext>
            </a:extLst>
          </p:cNvPr>
          <p:cNvSpPr>
            <a:spLocks noGrp="1"/>
          </p:cNvSpPr>
          <p:nvPr>
            <p:ph idx="1"/>
          </p:nvPr>
        </p:nvSpPr>
        <p:spPr/>
        <p:txBody>
          <a:bodyPr>
            <a:normAutofit fontScale="92500" lnSpcReduction="10000"/>
          </a:bodyPr>
          <a:lstStyle/>
          <a:p>
            <a:r>
              <a:rPr lang="en-GB" dirty="0"/>
              <a:t>Dataset</a:t>
            </a:r>
            <a:r>
              <a:rPr lang="pl-PL" dirty="0"/>
              <a:t> </a:t>
            </a:r>
            <a:r>
              <a:rPr lang="en-GB" dirty="0"/>
              <a:t>is</a:t>
            </a:r>
            <a:r>
              <a:rPr lang="pl-PL" dirty="0"/>
              <a:t> </a:t>
            </a:r>
            <a:r>
              <a:rPr lang="en-GB" dirty="0"/>
              <a:t>consisting</a:t>
            </a:r>
            <a:r>
              <a:rPr lang="pl-PL" dirty="0"/>
              <a:t> out of </a:t>
            </a:r>
            <a:r>
              <a:rPr lang="en-GB" dirty="0"/>
              <a:t>three</a:t>
            </a:r>
            <a:r>
              <a:rPr lang="pl-PL" dirty="0"/>
              <a:t> </a:t>
            </a:r>
            <a:r>
              <a:rPr lang="pl-PL" dirty="0" err="1"/>
              <a:t>tabels</a:t>
            </a:r>
            <a:r>
              <a:rPr lang="pl-PL" dirty="0"/>
              <a:t>: </a:t>
            </a:r>
            <a:r>
              <a:rPr lang="pl-PL" dirty="0" err="1"/>
              <a:t>train</a:t>
            </a:r>
            <a:r>
              <a:rPr lang="pl-PL" dirty="0"/>
              <a:t>, test and </a:t>
            </a:r>
            <a:r>
              <a:rPr lang="pl-PL" dirty="0" err="1"/>
              <a:t>descriptions</a:t>
            </a:r>
            <a:r>
              <a:rPr lang="pl-PL" dirty="0"/>
              <a:t>. </a:t>
            </a:r>
          </a:p>
          <a:p>
            <a:r>
              <a:rPr lang="pl-PL" dirty="0"/>
              <a:t>Test </a:t>
            </a:r>
            <a:r>
              <a:rPr lang="pl-PL" dirty="0" err="1"/>
              <a:t>is</a:t>
            </a:r>
            <a:r>
              <a:rPr lang="pl-PL" dirty="0"/>
              <a:t> the same </a:t>
            </a:r>
            <a:r>
              <a:rPr lang="pl-PL" dirty="0" err="1"/>
              <a:t>table</a:t>
            </a:r>
            <a:r>
              <a:rPr lang="pl-PL" dirty="0"/>
              <a:t> as </a:t>
            </a:r>
            <a:r>
              <a:rPr lang="pl-PL" dirty="0" err="1"/>
              <a:t>train</a:t>
            </a:r>
            <a:r>
              <a:rPr lang="pl-PL" dirty="0"/>
              <a:t> but </a:t>
            </a:r>
            <a:r>
              <a:rPr lang="pl-PL" dirty="0" err="1"/>
              <a:t>wiwhout</a:t>
            </a:r>
            <a:r>
              <a:rPr lang="pl-PL" dirty="0"/>
              <a:t> </a:t>
            </a:r>
            <a:r>
              <a:rPr lang="pl-PL" dirty="0" err="1"/>
              <a:t>prediction</a:t>
            </a:r>
            <a:r>
              <a:rPr lang="pl-PL" dirty="0"/>
              <a:t> </a:t>
            </a:r>
            <a:r>
              <a:rPr lang="pl-PL" dirty="0" err="1"/>
              <a:t>labels</a:t>
            </a:r>
            <a:r>
              <a:rPr lang="pl-PL" dirty="0"/>
              <a:t>. </a:t>
            </a:r>
          </a:p>
          <a:p>
            <a:r>
              <a:rPr lang="pl-PL" dirty="0" err="1"/>
              <a:t>Desctiptions</a:t>
            </a:r>
            <a:r>
              <a:rPr lang="pl-PL" dirty="0"/>
              <a:t> </a:t>
            </a:r>
            <a:r>
              <a:rPr lang="pl-PL" dirty="0" err="1"/>
              <a:t>is</a:t>
            </a:r>
            <a:r>
              <a:rPr lang="pl-PL" dirty="0"/>
              <a:t> </a:t>
            </a:r>
            <a:r>
              <a:rPr lang="pl-PL" dirty="0" err="1"/>
              <a:t>table</a:t>
            </a:r>
            <a:r>
              <a:rPr lang="pl-PL" dirty="0"/>
              <a:t> </a:t>
            </a:r>
            <a:r>
              <a:rPr lang="pl-PL" dirty="0" err="1"/>
              <a:t>consisting</a:t>
            </a:r>
            <a:r>
              <a:rPr lang="pl-PL" dirty="0"/>
              <a:t> of id and </a:t>
            </a:r>
            <a:r>
              <a:rPr lang="pl-PL" dirty="0" err="1"/>
              <a:t>vectorised</a:t>
            </a:r>
            <a:r>
              <a:rPr lang="pl-PL" dirty="0"/>
              <a:t> (</a:t>
            </a:r>
            <a:r>
              <a:rPr lang="pl-PL" dirty="0" err="1"/>
              <a:t>somehow</a:t>
            </a:r>
            <a:r>
              <a:rPr lang="pl-PL" dirty="0"/>
              <a:t>) </a:t>
            </a:r>
            <a:r>
              <a:rPr lang="pl-PL" dirty="0" err="1"/>
              <a:t>text</a:t>
            </a:r>
            <a:r>
              <a:rPr lang="pl-PL" dirty="0"/>
              <a:t> </a:t>
            </a:r>
            <a:r>
              <a:rPr lang="pl-PL" dirty="0" err="1"/>
              <a:t>describing</a:t>
            </a:r>
            <a:r>
              <a:rPr lang="pl-PL" dirty="0"/>
              <a:t> </a:t>
            </a:r>
            <a:r>
              <a:rPr lang="pl-PL" dirty="0" err="1"/>
              <a:t>locations</a:t>
            </a:r>
            <a:r>
              <a:rPr lang="pl-PL" dirty="0"/>
              <a:t>. It </a:t>
            </a:r>
            <a:r>
              <a:rPr lang="pl-PL" dirty="0" err="1"/>
              <a:t>is</a:t>
            </a:r>
            <a:r>
              <a:rPr lang="pl-PL" dirty="0"/>
              <a:t> not </a:t>
            </a:r>
          </a:p>
          <a:p>
            <a:r>
              <a:rPr lang="pl-PL" dirty="0"/>
              <a:t>The </a:t>
            </a:r>
            <a:r>
              <a:rPr lang="pl-PL" dirty="0" err="1"/>
              <a:t>whole</a:t>
            </a:r>
            <a:r>
              <a:rPr lang="pl-PL" dirty="0"/>
              <a:t> </a:t>
            </a:r>
            <a:r>
              <a:rPr lang="pl-PL" dirty="0" err="1"/>
              <a:t>dataset</a:t>
            </a:r>
            <a:r>
              <a:rPr lang="pl-PL" dirty="0"/>
              <a:t> </a:t>
            </a:r>
            <a:r>
              <a:rPr lang="pl-PL" dirty="0" err="1"/>
              <a:t>is</a:t>
            </a:r>
            <a:r>
              <a:rPr lang="pl-PL" dirty="0"/>
              <a:t> </a:t>
            </a:r>
            <a:r>
              <a:rPr lang="pl-PL" dirty="0" err="1"/>
              <a:t>based</a:t>
            </a:r>
            <a:r>
              <a:rPr lang="pl-PL" dirty="0"/>
              <a:t> on data </a:t>
            </a:r>
            <a:r>
              <a:rPr lang="pl-PL" dirty="0" err="1"/>
              <a:t>colected</a:t>
            </a:r>
            <a:r>
              <a:rPr lang="pl-PL" dirty="0"/>
              <a:t> </a:t>
            </a:r>
            <a:r>
              <a:rPr lang="pl-PL" dirty="0" err="1"/>
              <a:t>through</a:t>
            </a:r>
            <a:r>
              <a:rPr lang="pl-PL" dirty="0"/>
              <a:t> </a:t>
            </a:r>
            <a:r>
              <a:rPr lang="pl-PL" dirty="0" err="1"/>
              <a:t>three</a:t>
            </a:r>
            <a:r>
              <a:rPr lang="pl-PL" dirty="0"/>
              <a:t> </a:t>
            </a:r>
            <a:r>
              <a:rPr lang="pl-PL" dirty="0" err="1"/>
              <a:t>years</a:t>
            </a:r>
            <a:r>
              <a:rPr lang="pl-PL" dirty="0"/>
              <a:t>. (</a:t>
            </a:r>
            <a:r>
              <a:rPr lang="pl-PL" dirty="0" err="1"/>
              <a:t>last</a:t>
            </a:r>
            <a:r>
              <a:rPr lang="pl-PL" dirty="0"/>
              <a:t> </a:t>
            </a:r>
            <a:r>
              <a:rPr lang="pl-PL" dirty="0" err="1"/>
              <a:t>year</a:t>
            </a:r>
            <a:r>
              <a:rPr lang="pl-PL" dirty="0"/>
              <a:t> </a:t>
            </a:r>
            <a:r>
              <a:rPr lang="pl-PL" dirty="0" err="1"/>
              <a:t>is</a:t>
            </a:r>
            <a:r>
              <a:rPr lang="pl-PL" dirty="0"/>
              <a:t> </a:t>
            </a:r>
            <a:r>
              <a:rPr lang="pl-PL" dirty="0" err="1"/>
              <a:t>just</a:t>
            </a:r>
            <a:r>
              <a:rPr lang="pl-PL" dirty="0"/>
              <a:t> for </a:t>
            </a:r>
            <a:r>
              <a:rPr lang="pl-PL" dirty="0" err="1"/>
              <a:t>testing</a:t>
            </a:r>
            <a:r>
              <a:rPr lang="pl-PL" dirty="0"/>
              <a:t>) </a:t>
            </a:r>
          </a:p>
          <a:p>
            <a:r>
              <a:rPr lang="pl-PL" dirty="0"/>
              <a:t>From </a:t>
            </a:r>
            <a:r>
              <a:rPr lang="pl-PL" dirty="0" err="1"/>
              <a:t>task</a:t>
            </a:r>
            <a:r>
              <a:rPr lang="pl-PL" dirty="0"/>
              <a:t> </a:t>
            </a:r>
            <a:r>
              <a:rPr lang="pl-PL" dirty="0" err="1"/>
              <a:t>description</a:t>
            </a:r>
            <a:r>
              <a:rPr lang="pl-PL" dirty="0"/>
              <a:t> and data we </a:t>
            </a:r>
            <a:r>
              <a:rPr lang="pl-PL" dirty="0" err="1"/>
              <a:t>know</a:t>
            </a:r>
            <a:r>
              <a:rPr lang="pl-PL" dirty="0"/>
              <a:t> </a:t>
            </a:r>
            <a:r>
              <a:rPr lang="pl-PL" dirty="0" err="1"/>
              <a:t>that</a:t>
            </a:r>
            <a:r>
              <a:rPr lang="pl-PL" dirty="0"/>
              <a:t> </a:t>
            </a:r>
            <a:r>
              <a:rPr lang="pl-PL" dirty="0" err="1"/>
              <a:t>it</a:t>
            </a:r>
            <a:r>
              <a:rPr lang="pl-PL" dirty="0"/>
              <a:t> </a:t>
            </a:r>
            <a:r>
              <a:rPr lang="pl-PL" dirty="0" err="1"/>
              <a:t>is</a:t>
            </a:r>
            <a:r>
              <a:rPr lang="pl-PL" dirty="0"/>
              <a:t> </a:t>
            </a:r>
            <a:r>
              <a:rPr lang="en-GB" dirty="0" err="1"/>
              <a:t>sesionail</a:t>
            </a:r>
            <a:r>
              <a:rPr lang="pl-PL" dirty="0"/>
              <a:t> </a:t>
            </a:r>
          </a:p>
          <a:p>
            <a:r>
              <a:rPr lang="pl-PL" dirty="0"/>
              <a:t> </a:t>
            </a:r>
            <a:r>
              <a:rPr lang="pl-PL" dirty="0" err="1"/>
              <a:t>Some</a:t>
            </a:r>
            <a:r>
              <a:rPr lang="pl-PL" dirty="0"/>
              <a:t> </a:t>
            </a:r>
            <a:r>
              <a:rPr lang="pl-PL" dirty="0" err="1"/>
              <a:t>hotels</a:t>
            </a:r>
            <a:r>
              <a:rPr lang="pl-PL" dirty="0"/>
              <a:t> </a:t>
            </a:r>
            <a:r>
              <a:rPr lang="pl-PL" dirty="0" err="1"/>
              <a:t>would</a:t>
            </a:r>
            <a:r>
              <a:rPr lang="pl-PL" dirty="0"/>
              <a:t> be </a:t>
            </a:r>
            <a:r>
              <a:rPr lang="pl-PL" dirty="0" err="1"/>
              <a:t>more</a:t>
            </a:r>
            <a:r>
              <a:rPr lang="pl-PL" dirty="0"/>
              <a:t> popular in </a:t>
            </a:r>
            <a:r>
              <a:rPr lang="pl-PL" dirty="0" err="1"/>
              <a:t>winter</a:t>
            </a:r>
            <a:r>
              <a:rPr lang="pl-PL" dirty="0"/>
              <a:t> </a:t>
            </a:r>
            <a:r>
              <a:rPr lang="pl-PL" dirty="0" err="1"/>
              <a:t>some</a:t>
            </a:r>
            <a:r>
              <a:rPr lang="pl-PL" dirty="0"/>
              <a:t> in </a:t>
            </a:r>
            <a:r>
              <a:rPr lang="pl-PL" dirty="0" err="1"/>
              <a:t>summer</a:t>
            </a:r>
            <a:r>
              <a:rPr lang="pl-PL" dirty="0"/>
              <a:t>. </a:t>
            </a:r>
          </a:p>
          <a:p>
            <a:r>
              <a:rPr lang="pl-PL" dirty="0" err="1"/>
              <a:t>There</a:t>
            </a:r>
            <a:r>
              <a:rPr lang="pl-PL" dirty="0"/>
              <a:t> </a:t>
            </a:r>
            <a:r>
              <a:rPr lang="pl-PL" dirty="0" err="1"/>
              <a:t>are</a:t>
            </a:r>
            <a:r>
              <a:rPr lang="pl-PL" dirty="0"/>
              <a:t> 100 </a:t>
            </a:r>
            <a:r>
              <a:rPr lang="pl-PL" dirty="0" err="1"/>
              <a:t>clases</a:t>
            </a:r>
            <a:r>
              <a:rPr lang="pl-PL" dirty="0"/>
              <a:t> (</a:t>
            </a:r>
            <a:r>
              <a:rPr lang="pl-PL" dirty="0" err="1"/>
              <a:t>containg</a:t>
            </a:r>
            <a:r>
              <a:rPr lang="pl-PL" dirty="0"/>
              <a:t> from </a:t>
            </a:r>
            <a:r>
              <a:rPr lang="pl-PL" dirty="0" err="1"/>
              <a:t>around</a:t>
            </a:r>
            <a:r>
              <a:rPr lang="pl-PL" dirty="0"/>
              <a:t> 50k </a:t>
            </a:r>
            <a:r>
              <a:rPr lang="pl-PL" dirty="0" err="1"/>
              <a:t>examples</a:t>
            </a:r>
            <a:r>
              <a:rPr lang="pl-PL" dirty="0"/>
              <a:t> to 1 M) </a:t>
            </a:r>
          </a:p>
        </p:txBody>
      </p:sp>
    </p:spTree>
    <p:extLst>
      <p:ext uri="{BB962C8B-B14F-4D97-AF65-F5344CB8AC3E}">
        <p14:creationId xmlns:p14="http://schemas.microsoft.com/office/powerpoint/2010/main" val="287958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79798CB-DFFE-2716-C791-F2EF3A874D3B}"/>
              </a:ext>
            </a:extLst>
          </p:cNvPr>
          <p:cNvSpPr>
            <a:spLocks noGrp="1"/>
          </p:cNvSpPr>
          <p:nvPr>
            <p:ph type="title"/>
          </p:nvPr>
        </p:nvSpPr>
        <p:spPr/>
        <p:txBody>
          <a:bodyPr/>
          <a:lstStyle/>
          <a:p>
            <a:endParaRPr lang="pl-PL" dirty="0"/>
          </a:p>
        </p:txBody>
      </p:sp>
      <p:sp>
        <p:nvSpPr>
          <p:cNvPr id="3" name="Symbol zastępczy zawartości 2">
            <a:extLst>
              <a:ext uri="{FF2B5EF4-FFF2-40B4-BE49-F238E27FC236}">
                <a16:creationId xmlns:a16="http://schemas.microsoft.com/office/drawing/2014/main" id="{FA0CCDA5-561D-A867-DDE9-3B8B21D5096B}"/>
              </a:ext>
            </a:extLst>
          </p:cNvPr>
          <p:cNvSpPr>
            <a:spLocks noGrp="1"/>
          </p:cNvSpPr>
          <p:nvPr>
            <p:ph idx="1"/>
          </p:nvPr>
        </p:nvSpPr>
        <p:spPr/>
        <p:txBody>
          <a:bodyPr/>
          <a:lstStyle/>
          <a:p>
            <a:endParaRPr lang="pl-PL" dirty="0"/>
          </a:p>
        </p:txBody>
      </p:sp>
      <p:pic>
        <p:nvPicPr>
          <p:cNvPr id="7" name="Obraz 6">
            <a:extLst>
              <a:ext uri="{FF2B5EF4-FFF2-40B4-BE49-F238E27FC236}">
                <a16:creationId xmlns:a16="http://schemas.microsoft.com/office/drawing/2014/main" id="{5F91141D-D784-CCCA-7848-682FA6612748}"/>
              </a:ext>
            </a:extLst>
          </p:cNvPr>
          <p:cNvPicPr>
            <a:picLocks noChangeAspect="1"/>
          </p:cNvPicPr>
          <p:nvPr/>
        </p:nvPicPr>
        <p:blipFill>
          <a:blip r:embed="rId2"/>
          <a:stretch>
            <a:fillRect/>
          </a:stretch>
        </p:blipFill>
        <p:spPr>
          <a:xfrm>
            <a:off x="219075" y="435940"/>
            <a:ext cx="5876925" cy="5619750"/>
          </a:xfrm>
          <a:prstGeom prst="rect">
            <a:avLst/>
          </a:prstGeom>
        </p:spPr>
      </p:pic>
      <p:pic>
        <p:nvPicPr>
          <p:cNvPr id="9" name="Obraz 8">
            <a:extLst>
              <a:ext uri="{FF2B5EF4-FFF2-40B4-BE49-F238E27FC236}">
                <a16:creationId xmlns:a16="http://schemas.microsoft.com/office/drawing/2014/main" id="{A40786F0-3410-13B6-1D56-01E04ACAE024}"/>
              </a:ext>
            </a:extLst>
          </p:cNvPr>
          <p:cNvPicPr>
            <a:picLocks noChangeAspect="1"/>
          </p:cNvPicPr>
          <p:nvPr/>
        </p:nvPicPr>
        <p:blipFill>
          <a:blip r:embed="rId3"/>
          <a:stretch>
            <a:fillRect/>
          </a:stretch>
        </p:blipFill>
        <p:spPr>
          <a:xfrm>
            <a:off x="6219825" y="435940"/>
            <a:ext cx="5753100" cy="5619750"/>
          </a:xfrm>
          <a:prstGeom prst="rect">
            <a:avLst/>
          </a:prstGeom>
        </p:spPr>
      </p:pic>
    </p:spTree>
    <p:extLst>
      <p:ext uri="{BB962C8B-B14F-4D97-AF65-F5344CB8AC3E}">
        <p14:creationId xmlns:p14="http://schemas.microsoft.com/office/powerpoint/2010/main" val="57841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E34667F-E142-AB38-4D6B-0D0C92BED44F}"/>
              </a:ext>
            </a:extLst>
          </p:cNvPr>
          <p:cNvSpPr>
            <a:spLocks noGrp="1"/>
          </p:cNvSpPr>
          <p:nvPr>
            <p:ph type="title"/>
          </p:nvPr>
        </p:nvSpPr>
        <p:spPr>
          <a:xfrm>
            <a:off x="6739128" y="638089"/>
            <a:ext cx="4818888" cy="1476801"/>
          </a:xfrm>
        </p:spPr>
        <p:txBody>
          <a:bodyPr anchor="b">
            <a:normAutofit/>
          </a:bodyPr>
          <a:lstStyle/>
          <a:p>
            <a:r>
              <a:rPr lang="pl-PL" sz="5400" dirty="0"/>
              <a:t>Data</a:t>
            </a:r>
            <a:endParaRPr lang="en-GB" sz="5400" dirty="0"/>
          </a:p>
        </p:txBody>
      </p:sp>
      <p:sp>
        <p:nvSpPr>
          <p:cNvPr id="3" name="Symbol zastępczy zawartości 2">
            <a:extLst>
              <a:ext uri="{FF2B5EF4-FFF2-40B4-BE49-F238E27FC236}">
                <a16:creationId xmlns:a16="http://schemas.microsoft.com/office/drawing/2014/main" id="{217DC87E-9DEC-1682-39D9-CFCC8AF58176}"/>
              </a:ext>
            </a:extLst>
          </p:cNvPr>
          <p:cNvSpPr>
            <a:spLocks noGrp="1"/>
          </p:cNvSpPr>
          <p:nvPr>
            <p:ph idx="1"/>
          </p:nvPr>
        </p:nvSpPr>
        <p:spPr>
          <a:xfrm>
            <a:off x="6739128" y="2664886"/>
            <a:ext cx="4818888" cy="3550789"/>
          </a:xfrm>
        </p:spPr>
        <p:txBody>
          <a:bodyPr anchor="t">
            <a:normAutofit/>
          </a:bodyPr>
          <a:lstStyle/>
          <a:p>
            <a:r>
              <a:rPr lang="en-GB" sz="2000" dirty="0"/>
              <a:t>We know that we must to preform dimension reduction of description vector in order for it to be trainable.</a:t>
            </a:r>
          </a:p>
          <a:p>
            <a:r>
              <a:rPr kumimoji="0" lang="en-GB" altLang="pl-PL" sz="2000" b="0" i="0" u="none" strike="noStrike" cap="none" normalizeH="0" baseline="0" dirty="0">
                <a:ln>
                  <a:noFill/>
                </a:ln>
                <a:solidFill>
                  <a:schemeClr val="tx1"/>
                </a:solidFill>
                <a:effectLst/>
              </a:rPr>
              <a:t>Unfortunately </a:t>
            </a:r>
            <a:r>
              <a:rPr lang="en-GB" sz="2000" dirty="0"/>
              <a:t>each description is not assigned only to one cluster ( in this way we could split problem in two and use some kind of „boosting”) </a:t>
            </a:r>
          </a:p>
          <a:p>
            <a:r>
              <a:rPr lang="en-GB" sz="2000" dirty="0"/>
              <a:t>There is no need on further dis</a:t>
            </a:r>
            <a:r>
              <a:rPr lang="pl-PL" sz="2000" dirty="0"/>
              <a:t>s</a:t>
            </a:r>
            <a:r>
              <a:rPr lang="en-GB" sz="2000" dirty="0" err="1"/>
              <a:t>cution</a:t>
            </a:r>
            <a:r>
              <a:rPr lang="en-GB" sz="2000" dirty="0"/>
              <a:t> of each data column since is </a:t>
            </a:r>
            <a:r>
              <a:rPr lang="en-GB" sz="2000" dirty="0" err="1"/>
              <a:t>is</a:t>
            </a:r>
            <a:r>
              <a:rPr lang="en-GB" sz="2000" dirty="0"/>
              <a:t> described in </a:t>
            </a:r>
            <a:r>
              <a:rPr lang="en-GB" sz="2000" dirty="0" err="1"/>
              <a:t>kaggle</a:t>
            </a:r>
            <a:r>
              <a:rPr lang="en-GB" sz="2000" dirty="0"/>
              <a:t>. </a:t>
            </a:r>
          </a:p>
        </p:txBody>
      </p:sp>
      <p:pic>
        <p:nvPicPr>
          <p:cNvPr id="5" name="Obraz 4">
            <a:extLst>
              <a:ext uri="{FF2B5EF4-FFF2-40B4-BE49-F238E27FC236}">
                <a16:creationId xmlns:a16="http://schemas.microsoft.com/office/drawing/2014/main" id="{66A91063-0E3F-4FA4-3CBC-82DA1131FE10}"/>
              </a:ext>
            </a:extLst>
          </p:cNvPr>
          <p:cNvPicPr>
            <a:picLocks noChangeAspect="1"/>
          </p:cNvPicPr>
          <p:nvPr/>
        </p:nvPicPr>
        <p:blipFill rotWithShape="1">
          <a:blip r:embed="rId2"/>
          <a:srcRect l="449" r="3" b="3"/>
          <a:stretch/>
        </p:blipFill>
        <p:spPr>
          <a:xfrm>
            <a:off x="630936" y="707769"/>
            <a:ext cx="5458968" cy="5442462"/>
          </a:xfrm>
          <a:prstGeom prst="rect">
            <a:avLst/>
          </a:prstGeom>
        </p:spPr>
      </p:pic>
    </p:spTree>
    <p:extLst>
      <p:ext uri="{BB962C8B-B14F-4D97-AF65-F5344CB8AC3E}">
        <p14:creationId xmlns:p14="http://schemas.microsoft.com/office/powerpoint/2010/main" val="261730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E30A18D-804C-5B3F-4E38-89C100E33805}"/>
              </a:ext>
            </a:extLst>
          </p:cNvPr>
          <p:cNvSpPr>
            <a:spLocks noGrp="1"/>
          </p:cNvSpPr>
          <p:nvPr>
            <p:ph type="title"/>
          </p:nvPr>
        </p:nvSpPr>
        <p:spPr/>
        <p:txBody>
          <a:bodyPr/>
          <a:lstStyle/>
          <a:p>
            <a:r>
              <a:rPr lang="pl-PL" dirty="0" err="1"/>
              <a:t>Metrics</a:t>
            </a:r>
            <a:r>
              <a:rPr lang="pl-PL" dirty="0"/>
              <a:t> and </a:t>
            </a:r>
            <a:r>
              <a:rPr lang="pl-PL" dirty="0" err="1"/>
              <a:t>methods</a:t>
            </a:r>
            <a:r>
              <a:rPr lang="pl-PL" dirty="0"/>
              <a:t> to </a:t>
            </a:r>
            <a:r>
              <a:rPr lang="pl-PL" dirty="0" err="1"/>
              <a:t>validate</a:t>
            </a:r>
            <a:r>
              <a:rPr lang="pl-PL" dirty="0"/>
              <a:t> </a:t>
            </a:r>
            <a:r>
              <a:rPr lang="pl-PL" dirty="0" err="1"/>
              <a:t>experiments</a:t>
            </a:r>
            <a:endParaRPr lang="pl-PL" dirty="0"/>
          </a:p>
        </p:txBody>
      </p:sp>
      <p:sp>
        <p:nvSpPr>
          <p:cNvPr id="3" name="Symbol zastępczy zawartości 2">
            <a:extLst>
              <a:ext uri="{FF2B5EF4-FFF2-40B4-BE49-F238E27FC236}">
                <a16:creationId xmlns:a16="http://schemas.microsoft.com/office/drawing/2014/main" id="{1A1F859E-A2B4-E6AC-8AF7-9776E4F7333B}"/>
              </a:ext>
            </a:extLst>
          </p:cNvPr>
          <p:cNvSpPr>
            <a:spLocks noGrp="1"/>
          </p:cNvSpPr>
          <p:nvPr>
            <p:ph idx="1"/>
          </p:nvPr>
        </p:nvSpPr>
        <p:spPr/>
        <p:txBody>
          <a:bodyPr/>
          <a:lstStyle/>
          <a:p>
            <a:pPr marL="514350" indent="-514350">
              <a:buFont typeface="+mj-lt"/>
              <a:buAutoNum type="arabicPeriod"/>
            </a:pPr>
            <a:r>
              <a:rPr lang="en-GB" dirty="0"/>
              <a:t>Test should be conducted on data containing all classes and all seasons</a:t>
            </a:r>
          </a:p>
          <a:p>
            <a:pPr marL="514350" indent="-514350">
              <a:buFont typeface="+mj-lt"/>
              <a:buAutoNum type="arabicPeriod"/>
            </a:pPr>
            <a:r>
              <a:rPr lang="en-GB" dirty="0"/>
              <a:t>There is need to use balanced accuracy metric in order to fully evaluate our imbalanced dataset</a:t>
            </a:r>
          </a:p>
          <a:p>
            <a:pPr marL="514350" indent="-514350">
              <a:buFont typeface="+mj-lt"/>
              <a:buAutoNum type="arabicPeriod"/>
            </a:pPr>
            <a:r>
              <a:rPr lang="en-GB" dirty="0"/>
              <a:t>There is probably no need to use cross validation but in case of using this technique in order to determine witch model is best, we will look by mean and std of given metric. </a:t>
            </a:r>
          </a:p>
          <a:p>
            <a:pPr marL="514350" indent="-514350">
              <a:buFont typeface="+mj-lt"/>
              <a:buAutoNum type="arabicPeriod"/>
            </a:pPr>
            <a:endParaRPr lang="pl-PL" dirty="0"/>
          </a:p>
          <a:p>
            <a:pPr marL="514350" indent="-514350">
              <a:buFont typeface="+mj-lt"/>
              <a:buAutoNum type="arabicPeriod"/>
            </a:pPr>
            <a:endParaRPr lang="pl-PL" dirty="0"/>
          </a:p>
        </p:txBody>
      </p:sp>
    </p:spTree>
    <p:extLst>
      <p:ext uri="{BB962C8B-B14F-4D97-AF65-F5344CB8AC3E}">
        <p14:creationId xmlns:p14="http://schemas.microsoft.com/office/powerpoint/2010/main" val="245906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DB0D81-4E90-54B6-6376-36CF9B164BC3}"/>
              </a:ext>
            </a:extLst>
          </p:cNvPr>
          <p:cNvSpPr>
            <a:spLocks noGrp="1"/>
          </p:cNvSpPr>
          <p:nvPr>
            <p:ph type="title"/>
          </p:nvPr>
        </p:nvSpPr>
        <p:spPr/>
        <p:txBody>
          <a:bodyPr/>
          <a:lstStyle/>
          <a:p>
            <a:r>
              <a:rPr lang="pl-PL" dirty="0"/>
              <a:t>Plan of </a:t>
            </a:r>
            <a:r>
              <a:rPr lang="en-GB" dirty="0"/>
              <a:t>experiments</a:t>
            </a:r>
          </a:p>
        </p:txBody>
      </p:sp>
      <p:sp>
        <p:nvSpPr>
          <p:cNvPr id="3" name="Symbol zastępczy zawartości 2">
            <a:extLst>
              <a:ext uri="{FF2B5EF4-FFF2-40B4-BE49-F238E27FC236}">
                <a16:creationId xmlns:a16="http://schemas.microsoft.com/office/drawing/2014/main" id="{7E748D99-3593-32D0-0C79-349EF2B45377}"/>
              </a:ext>
            </a:extLst>
          </p:cNvPr>
          <p:cNvSpPr>
            <a:spLocks noGrp="1"/>
          </p:cNvSpPr>
          <p:nvPr>
            <p:ph idx="1"/>
          </p:nvPr>
        </p:nvSpPr>
        <p:spPr/>
        <p:txBody>
          <a:bodyPr/>
          <a:lstStyle/>
          <a:p>
            <a:pPr marL="514350" indent="-514350">
              <a:buFont typeface="+mj-lt"/>
              <a:buAutoNum type="arabicPeriod"/>
            </a:pPr>
            <a:r>
              <a:rPr lang="en-GB" dirty="0"/>
              <a:t>Split dataset into test and train</a:t>
            </a:r>
          </a:p>
          <a:p>
            <a:pPr marL="514350" indent="-514350">
              <a:buFont typeface="+mj-lt"/>
              <a:buAutoNum type="arabicPeriod"/>
            </a:pPr>
            <a:r>
              <a:rPr lang="en-GB" dirty="0"/>
              <a:t>Create experiment tracking loop where we can train different models / with different architectures. </a:t>
            </a:r>
          </a:p>
          <a:p>
            <a:pPr marL="514350" indent="-514350">
              <a:buFont typeface="+mj-lt"/>
              <a:buAutoNum type="arabicPeriod"/>
            </a:pPr>
            <a:r>
              <a:rPr lang="en-GB" dirty="0"/>
              <a:t>We can iteratively work on improving our models ( based on previous results we can modify each feature, or </a:t>
            </a:r>
            <a:r>
              <a:rPr lang="en-GB" dirty="0" err="1"/>
              <a:t>hiperparameter</a:t>
            </a:r>
            <a:r>
              <a:rPr lang="en-GB" dirty="0"/>
              <a:t>) </a:t>
            </a:r>
          </a:p>
          <a:p>
            <a:pPr marL="514350" indent="-514350">
              <a:buFont typeface="+mj-lt"/>
              <a:buAutoNum type="arabicPeriod"/>
            </a:pPr>
            <a:r>
              <a:rPr lang="en-GB" dirty="0"/>
              <a:t>Only after first success we can try to add descriptions data to our model since it has data that is not strictly related to hotel clusters, and we suspect that it could be </a:t>
            </a:r>
            <a:r>
              <a:rPr lang="pl-PL" dirty="0"/>
              <a:t>the </a:t>
            </a:r>
            <a:r>
              <a:rPr lang="pl-PL" dirty="0" err="1"/>
              <a:t>hardest</a:t>
            </a:r>
            <a:r>
              <a:rPr lang="en-GB" dirty="0"/>
              <a:t> part of project. </a:t>
            </a:r>
          </a:p>
        </p:txBody>
      </p:sp>
    </p:spTree>
    <p:extLst>
      <p:ext uri="{BB962C8B-B14F-4D97-AF65-F5344CB8AC3E}">
        <p14:creationId xmlns:p14="http://schemas.microsoft.com/office/powerpoint/2010/main" val="265121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25E182-F8FF-9A79-1757-4D81D73189F7}"/>
              </a:ext>
            </a:extLst>
          </p:cNvPr>
          <p:cNvSpPr>
            <a:spLocks noGrp="1"/>
          </p:cNvSpPr>
          <p:nvPr>
            <p:ph type="title"/>
          </p:nvPr>
        </p:nvSpPr>
        <p:spPr/>
        <p:txBody>
          <a:bodyPr/>
          <a:lstStyle/>
          <a:p>
            <a:r>
              <a:rPr lang="pl-PL" dirty="0" err="1"/>
              <a:t>Algorithms</a:t>
            </a:r>
            <a:r>
              <a:rPr lang="pl-PL" dirty="0"/>
              <a:t> </a:t>
            </a:r>
            <a:r>
              <a:rPr lang="pl-PL" dirty="0" err="1"/>
              <a:t>that</a:t>
            </a:r>
            <a:r>
              <a:rPr lang="pl-PL" dirty="0"/>
              <a:t> </a:t>
            </a:r>
            <a:r>
              <a:rPr lang="pl-PL" dirty="0" err="1"/>
              <a:t>will</a:t>
            </a:r>
            <a:r>
              <a:rPr lang="pl-PL" dirty="0"/>
              <a:t> be </a:t>
            </a:r>
            <a:r>
              <a:rPr lang="pl-PL" dirty="0" err="1"/>
              <a:t>used</a:t>
            </a:r>
            <a:r>
              <a:rPr lang="pl-PL" dirty="0"/>
              <a:t>:</a:t>
            </a:r>
          </a:p>
        </p:txBody>
      </p:sp>
      <p:sp>
        <p:nvSpPr>
          <p:cNvPr id="3" name="Symbol zastępczy zawartości 2">
            <a:extLst>
              <a:ext uri="{FF2B5EF4-FFF2-40B4-BE49-F238E27FC236}">
                <a16:creationId xmlns:a16="http://schemas.microsoft.com/office/drawing/2014/main" id="{BE1DED50-53CE-3871-9B3E-E6663A782FF5}"/>
              </a:ext>
            </a:extLst>
          </p:cNvPr>
          <p:cNvSpPr>
            <a:spLocks noGrp="1"/>
          </p:cNvSpPr>
          <p:nvPr>
            <p:ph idx="1"/>
          </p:nvPr>
        </p:nvSpPr>
        <p:spPr/>
        <p:txBody>
          <a:bodyPr/>
          <a:lstStyle/>
          <a:p>
            <a:r>
              <a:rPr lang="en-GB" dirty="0"/>
              <a:t>Neural networks (it should work fine since we have a lot of data) </a:t>
            </a:r>
          </a:p>
          <a:p>
            <a:r>
              <a:rPr lang="en-GB" dirty="0"/>
              <a:t>Random forests</a:t>
            </a:r>
            <a:r>
              <a:rPr lang="pl-PL" dirty="0"/>
              <a:t> -  </a:t>
            </a:r>
            <a:r>
              <a:rPr lang="en-GB" dirty="0"/>
              <a:t>it</a:t>
            </a:r>
            <a:r>
              <a:rPr lang="pl-PL" dirty="0"/>
              <a:t> </a:t>
            </a:r>
            <a:r>
              <a:rPr lang="pl-PL" dirty="0" err="1"/>
              <a:t>is</a:t>
            </a:r>
            <a:r>
              <a:rPr lang="pl-PL" dirty="0"/>
              <a:t> </a:t>
            </a:r>
            <a:r>
              <a:rPr lang="pl-PL" dirty="0" err="1"/>
              <a:t>composed</a:t>
            </a:r>
            <a:r>
              <a:rPr lang="pl-PL" dirty="0"/>
              <a:t> from </a:t>
            </a:r>
            <a:r>
              <a:rPr lang="pl-PL" dirty="0" err="1"/>
              <a:t>diffrent</a:t>
            </a:r>
            <a:r>
              <a:rPr lang="pl-PL" dirty="0"/>
              <a:t> </a:t>
            </a:r>
            <a:r>
              <a:rPr lang="pl-PL" dirty="0" err="1"/>
              <a:t>decision</a:t>
            </a:r>
            <a:r>
              <a:rPr lang="pl-PL" dirty="0"/>
              <a:t> </a:t>
            </a:r>
            <a:r>
              <a:rPr lang="pl-PL" dirty="0" err="1"/>
              <a:t>treas</a:t>
            </a:r>
            <a:r>
              <a:rPr lang="pl-PL" dirty="0"/>
              <a:t> </a:t>
            </a:r>
            <a:r>
              <a:rPr lang="pl-PL" dirty="0" err="1"/>
              <a:t>that</a:t>
            </a:r>
            <a:r>
              <a:rPr lang="pl-PL" dirty="0"/>
              <a:t> </a:t>
            </a:r>
            <a:r>
              <a:rPr lang="pl-PL" dirty="0" err="1"/>
              <a:t>are</a:t>
            </a:r>
            <a:r>
              <a:rPr lang="pl-PL" dirty="0"/>
              <a:t> </a:t>
            </a:r>
            <a:r>
              <a:rPr lang="pl-PL" dirty="0" err="1"/>
              <a:t>trained</a:t>
            </a:r>
            <a:r>
              <a:rPr lang="pl-PL" dirty="0"/>
              <a:t> to </a:t>
            </a:r>
            <a:r>
              <a:rPr lang="pl-PL" dirty="0" err="1"/>
              <a:t>look</a:t>
            </a:r>
            <a:r>
              <a:rPr lang="pl-PL" dirty="0"/>
              <a:t> for </a:t>
            </a:r>
            <a:r>
              <a:rPr lang="pl-PL" dirty="0" err="1"/>
              <a:t>specific</a:t>
            </a:r>
            <a:r>
              <a:rPr lang="pl-PL" dirty="0"/>
              <a:t> </a:t>
            </a:r>
            <a:r>
              <a:rPr lang="pl-PL" dirty="0" err="1"/>
              <a:t>feature</a:t>
            </a:r>
            <a:r>
              <a:rPr lang="pl-PL" dirty="0"/>
              <a:t>, </a:t>
            </a:r>
            <a:r>
              <a:rPr lang="pl-PL" dirty="0" err="1"/>
              <a:t>than</a:t>
            </a:r>
            <a:r>
              <a:rPr lang="pl-PL" dirty="0"/>
              <a:t> we </a:t>
            </a:r>
            <a:r>
              <a:rPr lang="pl-PL" dirty="0" err="1"/>
              <a:t>have</a:t>
            </a:r>
            <a:r>
              <a:rPr lang="pl-PL" dirty="0"/>
              <a:t> </a:t>
            </a:r>
            <a:r>
              <a:rPr lang="pl-PL" dirty="0" err="1"/>
              <a:t>majority</a:t>
            </a:r>
            <a:r>
              <a:rPr lang="pl-PL" dirty="0"/>
              <a:t> </a:t>
            </a:r>
            <a:r>
              <a:rPr lang="pl-PL" dirty="0" err="1"/>
              <a:t>voting</a:t>
            </a:r>
            <a:r>
              <a:rPr lang="pl-PL" dirty="0"/>
              <a:t>.</a:t>
            </a:r>
            <a:endParaRPr lang="en-GB" dirty="0"/>
          </a:p>
          <a:p>
            <a:r>
              <a:rPr lang="en-GB" dirty="0"/>
              <a:t>Dimension – reduction algorithms</a:t>
            </a:r>
            <a:r>
              <a:rPr lang="pl-PL" dirty="0"/>
              <a:t> – </a:t>
            </a:r>
            <a:r>
              <a:rPr lang="pl-PL" dirty="0" err="1"/>
              <a:t>based</a:t>
            </a:r>
            <a:r>
              <a:rPr lang="pl-PL" dirty="0"/>
              <a:t> on </a:t>
            </a:r>
            <a:r>
              <a:rPr lang="pl-PL" dirty="0" err="1"/>
              <a:t>unsupervised</a:t>
            </a:r>
            <a:r>
              <a:rPr lang="pl-PL" dirty="0"/>
              <a:t> learning </a:t>
            </a:r>
            <a:r>
              <a:rPr lang="pl-PL" dirty="0" err="1"/>
              <a:t>clusters</a:t>
            </a:r>
            <a:r>
              <a:rPr lang="pl-PL" dirty="0"/>
              <a:t> </a:t>
            </a:r>
            <a:r>
              <a:rPr lang="pl-PL" dirty="0" err="1"/>
              <a:t>are</a:t>
            </a:r>
            <a:r>
              <a:rPr lang="pl-PL" dirty="0"/>
              <a:t> </a:t>
            </a:r>
            <a:r>
              <a:rPr lang="pl-PL" dirty="0" err="1"/>
              <a:t>created</a:t>
            </a:r>
            <a:r>
              <a:rPr lang="pl-PL" dirty="0"/>
              <a:t> and </a:t>
            </a:r>
            <a:r>
              <a:rPr lang="pl-PL" dirty="0" err="1"/>
              <a:t>they</a:t>
            </a:r>
            <a:r>
              <a:rPr lang="pl-PL" dirty="0"/>
              <a:t> </a:t>
            </a:r>
            <a:r>
              <a:rPr lang="pl-PL" dirty="0" err="1"/>
              <a:t>will</a:t>
            </a:r>
            <a:r>
              <a:rPr lang="pl-PL" dirty="0"/>
              <a:t> be </a:t>
            </a:r>
            <a:r>
              <a:rPr lang="pl-PL" dirty="0" err="1"/>
              <a:t>used</a:t>
            </a:r>
            <a:r>
              <a:rPr lang="pl-PL" dirty="0"/>
              <a:t> in order to </a:t>
            </a:r>
            <a:r>
              <a:rPr lang="pl-PL" dirty="0" err="1"/>
              <a:t>minimalise</a:t>
            </a:r>
            <a:r>
              <a:rPr lang="pl-PL" dirty="0"/>
              <a:t> </a:t>
            </a:r>
            <a:r>
              <a:rPr lang="pl-PL" dirty="0" err="1"/>
              <a:t>computing</a:t>
            </a:r>
            <a:r>
              <a:rPr lang="pl-PL" dirty="0"/>
              <a:t> </a:t>
            </a:r>
            <a:r>
              <a:rPr lang="pl-PL" dirty="0" err="1"/>
              <a:t>power</a:t>
            </a:r>
            <a:r>
              <a:rPr lang="pl-PL" dirty="0"/>
              <a:t> </a:t>
            </a:r>
            <a:r>
              <a:rPr lang="pl-PL" dirty="0" err="1"/>
              <a:t>needet</a:t>
            </a:r>
            <a:r>
              <a:rPr lang="pl-PL" dirty="0"/>
              <a:t> to </a:t>
            </a:r>
            <a:r>
              <a:rPr lang="pl-PL" dirty="0" err="1"/>
              <a:t>train</a:t>
            </a:r>
            <a:r>
              <a:rPr lang="pl-PL" dirty="0"/>
              <a:t> </a:t>
            </a:r>
            <a:r>
              <a:rPr lang="pl-PL" dirty="0" err="1"/>
              <a:t>models</a:t>
            </a:r>
            <a:r>
              <a:rPr lang="pl-PL" dirty="0"/>
              <a:t>.  </a:t>
            </a:r>
            <a:endParaRPr lang="en-GB" dirty="0"/>
          </a:p>
          <a:p>
            <a:endParaRPr lang="pl-PL" dirty="0"/>
          </a:p>
        </p:txBody>
      </p:sp>
    </p:spTree>
    <p:extLst>
      <p:ext uri="{BB962C8B-B14F-4D97-AF65-F5344CB8AC3E}">
        <p14:creationId xmlns:p14="http://schemas.microsoft.com/office/powerpoint/2010/main" val="808304163"/>
      </p:ext>
    </p:extLst>
  </p:cSld>
  <p:clrMapOvr>
    <a:masterClrMapping/>
  </p:clrMapOvr>
</p:sld>
</file>

<file path=ppt/theme/theme1.xml><?xml version="1.0" encoding="utf-8"?>
<a:theme xmlns:a="http://schemas.openxmlformats.org/drawingml/2006/main" name="Paczka">
  <a:themeElements>
    <a:clrScheme name="Paczka">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czk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czka">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TM10001115[[fn=Paczka]]</Template>
  <TotalTime>97</TotalTime>
  <Words>409</Words>
  <Application>Microsoft Office PowerPoint</Application>
  <PresentationFormat>Panoramiczny</PresentationFormat>
  <Paragraphs>27</Paragraphs>
  <Slides>7</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7</vt:i4>
      </vt:variant>
    </vt:vector>
  </HeadingPairs>
  <TitlesOfParts>
    <vt:vector size="10" baseType="lpstr">
      <vt:lpstr>Arial</vt:lpstr>
      <vt:lpstr>Gill Sans MT</vt:lpstr>
      <vt:lpstr>Paczka</vt:lpstr>
      <vt:lpstr>EARIN PROJECT</vt:lpstr>
      <vt:lpstr>Dataset:</vt:lpstr>
      <vt:lpstr>Prezentacja programu PowerPoint</vt:lpstr>
      <vt:lpstr>Data</vt:lpstr>
      <vt:lpstr>Metrics and methods to validate experiments</vt:lpstr>
      <vt:lpstr>Plan of experiments</vt:lpstr>
      <vt:lpstr>Algorithms that will be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EARIN PROJECT</dc:title>
  <dc:creator>Zajkowski Maciej (STUD)</dc:creator>
  <cp:lastModifiedBy>Zajkowski Maciej (STUD)</cp:lastModifiedBy>
  <cp:revision>1</cp:revision>
  <dcterms:created xsi:type="dcterms:W3CDTF">2023-05-07T20:52:45Z</dcterms:created>
  <dcterms:modified xsi:type="dcterms:W3CDTF">2023-05-07T22:29:47Z</dcterms:modified>
</cp:coreProperties>
</file>