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92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E0030"/>
    <a:srgbClr val="FF0000"/>
    <a:srgbClr val="2D0D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3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57226BB-0A9F-44B5-8B41-32B98732816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05394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" name="Picture 9" descr="TU_Logo_lang_RGB_rot_PPT-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Rectangle 14" hidden="1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7" imgW="0" imgH="0" progId="TCLayout.ActiveDocument.1">
                  <p:embed/>
                </p:oleObj>
              </mc:Choice>
              <mc:Fallback>
                <p:oleObj r:id="rId7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5" descr="TU_130227_PPT_Bild-Nik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8631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20A4CBA4-8F37-4F68-96CD-DB1611153D6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676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0246FFFF-901A-4037-973E-DBB87419EA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794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DA0F58A1-DD0E-42F2-98A1-07FBFC8356E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2738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6B932761-DBC9-40B9-815A-CF3D8DB5BF8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8089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F7570BE7-628F-46D6-8CBE-3A0081145E0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174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857E38C4-E962-487E-9C30-F4234BE4AB9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097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1043C7EB-D5EF-4D90-8364-57118DD294E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351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5A9DC164-D6B1-4FD6-856A-CF216CFD639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8971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5CE00F45-185D-4B59-A801-11A4E4E3A8B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25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Seite </a:t>
            </a:r>
            <a:fld id="{585C032A-2A84-49F6-99D8-A5CD7159E85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014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0" name="Rectangle 18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 smtClean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 durck Klicken hinzufügen</a:t>
            </a:r>
          </a:p>
          <a:p>
            <a:pPr lvl="1"/>
            <a:r>
              <a:rPr lang="de-DE" altLang="en-US" smtClean="0"/>
              <a:t>Xxx</a:t>
            </a:r>
          </a:p>
        </p:txBody>
      </p:sp>
      <p:pic>
        <p:nvPicPr>
          <p:cNvPr id="1029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en-US"/>
              <a:t>Präsentationstitel Blindtext Lorem ipsum dolores </a:t>
            </a:r>
            <a:r>
              <a:rPr lang="de-DE" altLang="en-US" b="0"/>
              <a:t>|</a:t>
            </a:r>
            <a:r>
              <a:rPr lang="de-DE" altLang="en-US"/>
              <a:t> </a:t>
            </a:r>
            <a:r>
              <a:rPr lang="de-DE" altLang="en-US" b="0"/>
              <a:t>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en-US"/>
              <a:t>Seite </a:t>
            </a:r>
            <a:fld id="{BCF62DF7-9B1A-4ECF-8A56-4A543F3D38B4}" type="slidenum">
              <a:rPr lang="de-DE" altLang="en-US"/>
              <a:pPr/>
              <a:t>‹#›</a:t>
            </a:fld>
            <a:endParaRPr lang="de-DE" altLang="en-US"/>
          </a:p>
        </p:txBody>
      </p:sp>
      <p:pic>
        <p:nvPicPr>
          <p:cNvPr id="1032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" descr="logo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092825"/>
            <a:ext cx="13922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5135281"/>
            <a:ext cx="8061325" cy="35856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de-DE" altLang="en-US" dirty="0" smtClean="0"/>
              <a:t>Multicore System – GPU Lab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de-DE" altLang="en-US" dirty="0" smtClean="0"/>
              <a:t>Biao Wang | AES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10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Bayer </a:t>
            </a:r>
            <a:r>
              <a:rPr lang="de-DE" altLang="en-US" dirty="0" smtClean="0"/>
              <a:t>Filter and debayering/demosaicing process</a:t>
            </a:r>
            <a:endParaRPr lang="de-DE" dirty="0" smtClean="0">
              <a:cs typeface="+mj-cs"/>
            </a:endParaRPr>
          </a:p>
        </p:txBody>
      </p:sp>
      <p:pic>
        <p:nvPicPr>
          <p:cNvPr id="18434" name="Picture 2" descr="C:\Users\biaowang\git\kernelMCA\WS17-18\lab\lab-doc\figures\bilinearFil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89606"/>
            <a:ext cx="7267651" cy="3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11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Bayer </a:t>
            </a:r>
            <a:r>
              <a:rPr lang="de-DE" altLang="en-US" dirty="0" smtClean="0"/>
              <a:t>Filter and its Patterns</a:t>
            </a:r>
            <a:r>
              <a:rPr lang="de-DE" dirty="0" smtClean="0">
                <a:cs typeface="+mj-cs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2349500"/>
            <a:ext cx="3651249" cy="3641725"/>
          </a:xfrm>
        </p:spPr>
        <p:txBody>
          <a:bodyPr/>
          <a:lstStyle/>
          <a:p>
            <a:r>
              <a:rPr lang="en-US" sz="1600" dirty="0" smtClean="0"/>
              <a:t>Bayer filter array: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Compared to RGB representation, use one third of samples to save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 samples take up 50%, R 25%, B 25% </a:t>
            </a:r>
            <a:endParaRPr lang="en-US" dirty="0"/>
          </a:p>
        </p:txBody>
      </p:sp>
      <p:pic>
        <p:nvPicPr>
          <p:cNvPr id="24578" name="Picture 2" descr="https://upload.wikimedia.org/wikipedia/commons/thumb/3/37/Bayer_pattern_on_sensor.svg/350px-Bayer_pattern_on_sens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3337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105400" y="2356658"/>
            <a:ext cx="3651249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 smtClean="0"/>
              <a:t>Four patterns:  </a:t>
            </a:r>
            <a:endParaRPr lang="en-US" sz="1600" kern="0" dirty="0"/>
          </a:p>
        </p:txBody>
      </p:sp>
      <p:pic>
        <p:nvPicPr>
          <p:cNvPr id="24580" name="Picture 4" descr="Image result for bayer filter RGGB BGG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02" y="2943225"/>
            <a:ext cx="34099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 bwMode="auto">
          <a:xfrm>
            <a:off x="5012574" y="5597236"/>
            <a:ext cx="914400" cy="335280"/>
          </a:xfrm>
          <a:prstGeom prst="ellipse">
            <a:avLst/>
          </a:prstGeom>
          <a:solidFill>
            <a:schemeClr val="bg2">
              <a:lumMod val="20000"/>
              <a:lumOff val="80000"/>
              <a:alpha val="34902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34742" y="6022079"/>
            <a:ext cx="914400" cy="302521"/>
          </a:xfrm>
          <a:prstGeom prst="rect">
            <a:avLst/>
          </a:prstGeom>
          <a:solidFill>
            <a:schemeClr val="bg2">
              <a:lumMod val="20000"/>
              <a:lumOff val="80000"/>
              <a:alpha val="34902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62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12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Obtain G, B at R locations</a:t>
            </a:r>
            <a:r>
              <a:rPr lang="de-DE" dirty="0" smtClean="0">
                <a:cs typeface="+mj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</p:spPr>
            <p:txBody>
              <a:bodyPr/>
              <a:lstStyle/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85800" y="3124200"/>
            <a:ext cx="1828800" cy="1828800"/>
            <a:chOff x="4724400" y="2590800"/>
            <a:chExt cx="1219200" cy="1219200"/>
          </a:xfrm>
        </p:grpSpPr>
        <p:grpSp>
          <p:nvGrpSpPr>
            <p:cNvPr id="6" name="Group 5"/>
            <p:cNvGrpSpPr/>
            <p:nvPr/>
          </p:nvGrpSpPr>
          <p:grpSpPr>
            <a:xfrm>
              <a:off x="4724400" y="2590800"/>
              <a:ext cx="609600" cy="609600"/>
              <a:chOff x="4724400" y="2590800"/>
              <a:chExt cx="609600" cy="6096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24400" y="3200400"/>
              <a:ext cx="609600" cy="609600"/>
              <a:chOff x="4724400" y="2590800"/>
              <a:chExt cx="609600" cy="6096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G1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4000" y="3200400"/>
              <a:ext cx="609600" cy="609600"/>
              <a:chOff x="4724400" y="2590800"/>
              <a:chExt cx="609600" cy="60960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G3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34000" y="2590800"/>
              <a:ext cx="609600" cy="609600"/>
              <a:chOff x="4724400" y="2590800"/>
              <a:chExt cx="609600" cy="6096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G0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B1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05200" y="4191000"/>
                <a:ext cx="2984342" cy="976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2+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2984342" cy="976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13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Obtain </a:t>
            </a:r>
            <a:r>
              <a:rPr lang="de-DE" altLang="en-US" dirty="0" smtClean="0"/>
              <a:t>R, </a:t>
            </a:r>
            <a:r>
              <a:rPr lang="de-DE" altLang="en-US" dirty="0"/>
              <a:t>B at </a:t>
            </a:r>
            <a:r>
              <a:rPr lang="de-DE" altLang="en-US" dirty="0" smtClean="0"/>
              <a:t>G locations (I)</a:t>
            </a:r>
            <a:r>
              <a:rPr lang="de-DE" dirty="0" smtClean="0">
                <a:cs typeface="+mj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</p:spPr>
            <p:txBody>
              <a:bodyPr/>
              <a:lstStyle/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85800" y="3124200"/>
            <a:ext cx="1828800" cy="1828800"/>
            <a:chOff x="4724400" y="2590800"/>
            <a:chExt cx="1219200" cy="1219200"/>
          </a:xfrm>
        </p:grpSpPr>
        <p:grpSp>
          <p:nvGrpSpPr>
            <p:cNvPr id="6" name="Group 5"/>
            <p:cNvGrpSpPr/>
            <p:nvPr/>
          </p:nvGrpSpPr>
          <p:grpSpPr>
            <a:xfrm>
              <a:off x="4724400" y="2590800"/>
              <a:ext cx="609600" cy="609600"/>
              <a:chOff x="4724400" y="2590800"/>
              <a:chExt cx="609600" cy="6096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24400" y="3200400"/>
              <a:ext cx="609600" cy="609600"/>
              <a:chOff x="4724400" y="2590800"/>
              <a:chExt cx="609600" cy="6096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4000" y="3200400"/>
              <a:ext cx="609600" cy="609600"/>
              <a:chOff x="4724400" y="2590800"/>
              <a:chExt cx="609600" cy="60960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34000" y="2590800"/>
              <a:ext cx="609600" cy="609600"/>
              <a:chOff x="4724400" y="2590800"/>
              <a:chExt cx="609600" cy="6096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R0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B1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6284" y="4191000"/>
                <a:ext cx="1749646" cy="976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84" y="4191000"/>
                <a:ext cx="1749646" cy="976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14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>
              <a:defRPr/>
            </a:pPr>
            <a:r>
              <a:rPr lang="de-DE" altLang="en-US" dirty="0"/>
              <a:t>Obtain </a:t>
            </a:r>
            <a:r>
              <a:rPr lang="de-DE" altLang="en-US" dirty="0" smtClean="0"/>
              <a:t>R, </a:t>
            </a:r>
            <a:r>
              <a:rPr lang="de-DE" altLang="en-US" dirty="0"/>
              <a:t>B at </a:t>
            </a:r>
            <a:r>
              <a:rPr lang="de-DE" altLang="en-US" dirty="0" smtClean="0"/>
              <a:t>G locations (II)</a:t>
            </a:r>
            <a:r>
              <a:rPr lang="de-DE" dirty="0" smtClean="0">
                <a:cs typeface="+mj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</p:spPr>
            <p:txBody>
              <a:bodyPr/>
              <a:lstStyle/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85800" y="3124200"/>
            <a:ext cx="1828800" cy="1828800"/>
            <a:chOff x="4724400" y="2590800"/>
            <a:chExt cx="1219200" cy="1219200"/>
          </a:xfrm>
        </p:grpSpPr>
        <p:grpSp>
          <p:nvGrpSpPr>
            <p:cNvPr id="6" name="Group 5"/>
            <p:cNvGrpSpPr/>
            <p:nvPr/>
          </p:nvGrpSpPr>
          <p:grpSpPr>
            <a:xfrm>
              <a:off x="4724400" y="2590800"/>
              <a:ext cx="609600" cy="609600"/>
              <a:chOff x="4724400" y="2590800"/>
              <a:chExt cx="609600" cy="6096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24400" y="3200400"/>
              <a:ext cx="609600" cy="609600"/>
              <a:chOff x="4724400" y="2590800"/>
              <a:chExt cx="609600" cy="6096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4000" y="3200400"/>
              <a:ext cx="609600" cy="609600"/>
              <a:chOff x="4724400" y="2590800"/>
              <a:chExt cx="609600" cy="60960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34000" y="2590800"/>
              <a:ext cx="609600" cy="609600"/>
              <a:chOff x="4724400" y="2590800"/>
              <a:chExt cx="609600" cy="6096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6284" y="4191000"/>
                <a:ext cx="1749646" cy="976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84" y="4191000"/>
                <a:ext cx="1749646" cy="976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15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Obtain G, R at B </a:t>
            </a:r>
            <a:r>
              <a:rPr lang="en-US" altLang="en-US" dirty="0" smtClean="0"/>
              <a:t>locations</a:t>
            </a:r>
            <a:r>
              <a:rPr lang="de-DE" dirty="0" smtClean="0">
                <a:cs typeface="+mj-cs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3124200"/>
            <a:ext cx="1828800" cy="1828800"/>
            <a:chOff x="4724400" y="2590800"/>
            <a:chExt cx="1219200" cy="1219200"/>
          </a:xfrm>
        </p:grpSpPr>
        <p:grpSp>
          <p:nvGrpSpPr>
            <p:cNvPr id="6" name="Group 5"/>
            <p:cNvGrpSpPr/>
            <p:nvPr/>
          </p:nvGrpSpPr>
          <p:grpSpPr>
            <a:xfrm>
              <a:off x="4724400" y="2590800"/>
              <a:ext cx="609600" cy="609600"/>
              <a:chOff x="4724400" y="2590800"/>
              <a:chExt cx="609600" cy="6096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G0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24400" y="3200400"/>
              <a:ext cx="609600" cy="609600"/>
              <a:chOff x="4724400" y="2590800"/>
              <a:chExt cx="609600" cy="6096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G3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34000" y="3200400"/>
              <a:ext cx="609600" cy="609600"/>
              <a:chOff x="4724400" y="2590800"/>
              <a:chExt cx="609600" cy="60960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R3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34000" y="2590800"/>
              <a:ext cx="609600" cy="609600"/>
              <a:chOff x="4724400" y="2590800"/>
              <a:chExt cx="609600" cy="60960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4724400" y="2590800"/>
                <a:ext cx="304800" cy="304800"/>
              </a:xfrm>
              <a:prstGeom prst="rect">
                <a:avLst/>
              </a:prstGeom>
              <a:solidFill>
                <a:srgbClr val="FE003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R1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724400" y="28956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hangingPunct="0"/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G2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029200" y="2895600"/>
                <a:ext cx="304800" cy="304800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eaLnBrk="0" hangingPunct="0"/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029200" y="2590800"/>
                <a:ext cx="304800" cy="304800"/>
              </a:xfrm>
              <a:prstGeom prst="rect">
                <a:avLst/>
              </a:prstGeom>
              <a:solidFill>
                <a:srgbClr val="00FF00">
                  <a:alpha val="34902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lg"/>
                <a:tailEnd type="triangle" w="med" len="lg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</p:spPr>
            <p:txBody>
              <a:bodyPr/>
              <a:lstStyle/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 smtClean="0">
                  <a:latin typeface="Cambria Math"/>
                </a:endParaRPr>
              </a:p>
              <a:p>
                <a:pPr marL="1371600" lvl="3" indent="0">
                  <a:buNone/>
                </a:pPr>
                <a:endParaRPr lang="en-US" sz="2000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3111500"/>
                <a:ext cx="4343400" cy="7747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509688" y="4191000"/>
                <a:ext cx="2975366" cy="976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i="1">
                              <a:latin typeface="Cambria Math"/>
                            </a:rPr>
                            <m:t>0+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i="1">
                              <a:latin typeface="Cambria Math"/>
                            </a:rPr>
                            <m:t>2+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88" y="4191000"/>
                <a:ext cx="2975366" cy="976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3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2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de-DE" altLang="en-US" sz="2000" b="1" dirty="0" smtClean="0"/>
              <a:t>Programming GPU using OpenCL </a:t>
            </a:r>
          </a:p>
          <a:p>
            <a:pPr lvl="1"/>
            <a:r>
              <a:rPr lang="de-DE" altLang="en-US" sz="2000" dirty="0"/>
              <a:t>Platform </a:t>
            </a:r>
            <a:r>
              <a:rPr lang="de-DE" altLang="en-US" sz="2000" dirty="0" smtClean="0"/>
              <a:t>Components</a:t>
            </a:r>
            <a:endParaRPr lang="de-DE" altLang="en-US" sz="2000" dirty="0"/>
          </a:p>
          <a:p>
            <a:pPr lvl="1"/>
            <a:r>
              <a:rPr lang="de-DE" altLang="en-US" sz="2000" dirty="0"/>
              <a:t>OpenCL </a:t>
            </a:r>
            <a:r>
              <a:rPr lang="de-DE" altLang="en-US" sz="2000" dirty="0" smtClean="0"/>
              <a:t>Code Example</a:t>
            </a:r>
            <a:endParaRPr lang="de-DE" altLang="en-US" sz="2000" dirty="0"/>
          </a:p>
          <a:p>
            <a:pPr lvl="1"/>
            <a:r>
              <a:rPr lang="de-DE" altLang="en-US" sz="2000" dirty="0" smtClean="0"/>
              <a:t>Thread Configuration</a:t>
            </a:r>
          </a:p>
          <a:p>
            <a:pPr lvl="1"/>
            <a:r>
              <a:rPr lang="de-DE" altLang="en-US" sz="2000" dirty="0" smtClean="0"/>
              <a:t>Compile and execution </a:t>
            </a:r>
            <a:endParaRPr lang="de-DE" altLang="en-US" sz="2000" dirty="0"/>
          </a:p>
          <a:p>
            <a:pPr marL="539750" lvl="1" indent="0">
              <a:buNone/>
            </a:pPr>
            <a:endParaRPr lang="de-DE" altLang="en-US" sz="2000" b="1" dirty="0" smtClean="0"/>
          </a:p>
          <a:p>
            <a:pPr>
              <a:buFont typeface="+mj-lt"/>
              <a:buAutoNum type="arabicPeriod"/>
            </a:pPr>
            <a:r>
              <a:rPr lang="de-DE" altLang="en-US" sz="2000" dirty="0"/>
              <a:t>Bilinear filter for demosaicing interpolation</a:t>
            </a:r>
            <a:endParaRPr lang="de-DE" altLang="en-US" sz="2000" b="1" dirty="0" smtClean="0"/>
          </a:p>
          <a:p>
            <a:pPr lvl="1"/>
            <a:r>
              <a:rPr lang="de-DE" altLang="en-US" sz="1800" dirty="0" smtClean="0"/>
              <a:t>Bayer Patterns</a:t>
            </a:r>
          </a:p>
          <a:p>
            <a:pPr lvl="1"/>
            <a:r>
              <a:rPr lang="de-DE" altLang="en-US" sz="1800" dirty="0" smtClean="0"/>
              <a:t>Obtain G, B at R locations</a:t>
            </a:r>
          </a:p>
          <a:p>
            <a:pPr lvl="1"/>
            <a:r>
              <a:rPr lang="de-DE" altLang="en-US" sz="1800" dirty="0" smtClean="0"/>
              <a:t>Obtain R, B at G locations</a:t>
            </a:r>
          </a:p>
          <a:p>
            <a:pPr lvl="1"/>
            <a:r>
              <a:rPr lang="de-DE" altLang="en-US" sz="1800" dirty="0" smtClean="0"/>
              <a:t>Obtain G, R at B locations</a:t>
            </a:r>
          </a:p>
          <a:p>
            <a:pPr marL="539750" lvl="1" indent="0">
              <a:buNone/>
            </a:pPr>
            <a:endParaRPr lang="de-DE" altLang="en-US" sz="1800" dirty="0" smtClean="0"/>
          </a:p>
          <a:p>
            <a:pPr eaLnBrk="1" hangingPunct="1"/>
            <a:endParaRPr lang="de-DE" altLang="en-US" dirty="0" smtClean="0"/>
          </a:p>
          <a:p>
            <a:pPr eaLnBrk="1" hangingPunct="1"/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3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Programming Model Overview: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en-US" dirty="0" smtClean="0"/>
          </a:p>
          <a:p>
            <a:pPr eaLnBrk="1" hangingPunct="1"/>
            <a:endParaRPr lang="fr-FR" alt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33400" y="4038600"/>
            <a:ext cx="807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kern="0" dirty="0" smtClean="0"/>
          </a:p>
          <a:p>
            <a:endParaRPr lang="en-US" kern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9" y="2286000"/>
            <a:ext cx="5986581" cy="3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5629104" y="3631403"/>
            <a:ext cx="1143000" cy="22295"/>
          </a:xfrm>
          <a:prstGeom prst="straightConnector1">
            <a:avLst/>
          </a:prstGeom>
          <a:solidFill>
            <a:schemeClr val="tx2">
              <a:alpha val="89999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506098" y="345671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CPU</a:t>
            </a:r>
            <a:endParaRPr lang="en-US" sz="1600" b="1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1066800" y="5181600"/>
            <a:ext cx="3124200" cy="606715"/>
          </a:xfrm>
          <a:prstGeom prst="straightConnector1">
            <a:avLst/>
          </a:prstGeom>
          <a:solidFill>
            <a:schemeClr val="tx2">
              <a:alpha val="89999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5800" y="578831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In general means GPU, consist of compute units, which in turn consists of processing elements.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48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4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Programming Model Overview: Code Example (I)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55286"/>
            <a:ext cx="8061325" cy="3641725"/>
          </a:xfrm>
        </p:spPr>
        <p:txBody>
          <a:bodyPr/>
          <a:lstStyle/>
          <a:p>
            <a:pPr eaLnBrk="1" hangingPunct="1"/>
            <a:endParaRPr lang="de-DE" altLang="en-US" dirty="0" smtClean="0"/>
          </a:p>
          <a:p>
            <a:pPr eaLnBrk="1" hangingPunct="1"/>
            <a:endParaRPr lang="fr-FR" alt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500133" y="2719644"/>
            <a:ext cx="4605267" cy="3282142"/>
          </a:xfrm>
          <a:prstGeom prst="foldedCorner">
            <a:avLst>
              <a:gd name="adj" fmla="val 1039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//</a:t>
            </a:r>
            <a:r>
              <a:rPr lang="da-DK" b="1" i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set up OpenCL working environment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clGetPlatform         // get platform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clGetDeivceID         // get device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clCreateContext       // create context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clCreateCommandQueue  // command queue 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da-DK" b="1" i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read kernel source file 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kernel.cl</a:t>
            </a:r>
            <a:endParaRPr lang="da-DK" b="1" i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algn="l">
              <a:lnSpc>
                <a:spcPct val="110000"/>
              </a:lnSpc>
            </a:pPr>
            <a:endParaRPr lang="da-DK" b="1" i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build kernel on runtime,i.e online compilation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prog = clCreateProgramWithSource(context,...)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clbuildProgram(prog,...) 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da-DK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create memory on GPU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clCreateBuffer(..., CL_MEM_READ_ONLY, ...);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clCreateBuffer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(..., </a:t>
            </a: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CL_MEM_READ_ONLY, ...);</a:t>
            </a:r>
            <a:endParaRPr lang="da-DK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//to be continue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399106" y="2714870"/>
            <a:ext cx="3145459" cy="3286916"/>
          </a:xfrm>
          <a:prstGeom prst="foldedCorner">
            <a:avLst>
              <a:gd name="adj" fmla="val 1039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Implement kernel code here</a:t>
            </a: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__kernel void bilinearFilter(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__global ushort *input,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__gloabl ushort *output)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//define thread mapping, i.e., locate the location of the input data for loading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algn="l">
              <a:lnSpc>
                <a:spcPct val="110000"/>
              </a:lnSpc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//compute 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algn="l">
              <a:lnSpc>
                <a:spcPct val="110000"/>
              </a:lnSpc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//write results to output</a:t>
            </a:r>
            <a:endParaRPr lang="da-DK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da-DK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67986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Host code: OpenCL.cpp</a:t>
            </a:r>
            <a:endParaRPr lang="en-US" sz="1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267986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Device  code: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</a:rPr>
              <a:t>kernel.cl</a:t>
            </a:r>
            <a:endParaRPr lang="en-US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Elbow Connector 9"/>
          <p:cNvCxnSpPr>
            <a:endCxn id="15" idx="1"/>
          </p:cNvCxnSpPr>
          <p:nvPr/>
        </p:nvCxnSpPr>
        <p:spPr bwMode="auto">
          <a:xfrm flipV="1">
            <a:off x="3886200" y="2429569"/>
            <a:ext cx="1828800" cy="1456631"/>
          </a:xfrm>
          <a:prstGeom prst="bentConnector3">
            <a:avLst/>
          </a:prstGeom>
          <a:solidFill>
            <a:schemeClr val="tx2">
              <a:alpha val="89999"/>
            </a:schemeClr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53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5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Programming Model Overview: Code Example (II)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55286"/>
            <a:ext cx="8061325" cy="3641725"/>
          </a:xfrm>
        </p:spPr>
        <p:txBody>
          <a:bodyPr/>
          <a:lstStyle/>
          <a:p>
            <a:pPr eaLnBrk="1" hangingPunct="1"/>
            <a:endParaRPr lang="de-DE" altLang="en-US" dirty="0" smtClean="0"/>
          </a:p>
          <a:p>
            <a:pPr eaLnBrk="1" hangingPunct="1"/>
            <a:endParaRPr lang="fr-FR" alt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500133" y="2719644"/>
            <a:ext cx="4605267" cy="3282142"/>
          </a:xfrm>
          <a:prstGeom prst="foldedCorner">
            <a:avLst>
              <a:gd name="adj" fmla="val 1039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set kernel arguments</a:t>
            </a:r>
            <a:endParaRPr lang="da-DK" b="1" i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clSetKernelArg()... // arg1..</a:t>
            </a:r>
          </a:p>
          <a:p>
            <a:pPr algn="l">
              <a:lnSpc>
                <a:spcPct val="110000"/>
              </a:lnSpc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clSetKernelArg()... // </a:t>
            </a: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arg2..</a:t>
            </a:r>
            <a:endParaRPr lang="da-DK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transfer input data from CPU to GPU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chemeClr val="tx1"/>
                </a:solidFill>
                <a:latin typeface="Courier New"/>
                <a:cs typeface="Courier New"/>
              </a:rPr>
              <a:t>clEnqueueWriteBuffer(...)</a:t>
            </a:r>
            <a:endParaRPr lang="da-DK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//set up thread configuration</a:t>
            </a:r>
          </a:p>
          <a:p>
            <a:pPr algn="l">
              <a:lnSpc>
                <a:spcPct val="110000"/>
              </a:lnSpc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g</a:t>
            </a: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loabl_size[0] = Gx; gloabl_size[1] = Gy;</a:t>
            </a:r>
          </a:p>
          <a:p>
            <a:pPr algn="l">
              <a:lnSpc>
                <a:spcPct val="110000"/>
              </a:lnSpc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l</a:t>
            </a: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ocal_size[0]  =  x;   local_size[1] = y;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chemeClr val="tx2"/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launch kernel </a:t>
            </a:r>
            <a:endParaRPr lang="da-DK" b="1" i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clEnqueueNDRangeKernel(...)</a:t>
            </a:r>
          </a:p>
          <a:p>
            <a:pPr algn="l">
              <a:lnSpc>
                <a:spcPct val="110000"/>
              </a:lnSpc>
            </a:pPr>
            <a:endParaRPr lang="da-DK" b="1" i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chemeClr val="tx2"/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tranfer output data from GPU to CPU</a:t>
            </a:r>
          </a:p>
          <a:p>
            <a:pPr algn="l">
              <a:lnSpc>
                <a:spcPct val="110000"/>
              </a:lnSpc>
            </a:pPr>
            <a:r>
              <a:rPr lang="da-DK" b="1" dirty="0">
                <a:solidFill>
                  <a:schemeClr val="tx1"/>
                </a:solidFill>
                <a:latin typeface="Courier New"/>
                <a:cs typeface="Courier New"/>
              </a:rPr>
              <a:t>clEnqueueWriteBuffer</a:t>
            </a:r>
            <a:r>
              <a:rPr lang="da-DK" b="1" dirty="0" smtClean="0">
                <a:solidFill>
                  <a:schemeClr val="tx1"/>
                </a:solidFill>
                <a:latin typeface="Courier New"/>
                <a:cs typeface="Courier New"/>
              </a:rPr>
              <a:t>(...)</a:t>
            </a:r>
            <a:endParaRPr lang="da-DK" b="1" dirty="0" smtClean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5399106" y="2714870"/>
            <a:ext cx="3145459" cy="3286916"/>
          </a:xfrm>
          <a:prstGeom prst="foldedCorner">
            <a:avLst>
              <a:gd name="adj" fmla="val 1039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lang="da-DK" b="1" i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Implement kernel code here</a:t>
            </a: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__kernel void bilinearFilter(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__global ushort *input,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__gloabl ushort *output)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//define thread mapping, i.e., locate the location of the input data for loading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algn="l">
              <a:lnSpc>
                <a:spcPct val="110000"/>
              </a:lnSpc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//compute </a:t>
            </a: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algn="l">
              <a:lnSpc>
                <a:spcPct val="110000"/>
              </a:lnSpc>
            </a:pPr>
            <a:endParaRPr lang="da-DK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//write results to output</a:t>
            </a:r>
            <a:endParaRPr lang="da-DK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da-DK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l">
              <a:lnSpc>
                <a:spcPct val="110000"/>
              </a:lnSpc>
            </a:pPr>
            <a:r>
              <a:rPr lang="da-DK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67986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Host code: OpenCL.cpp</a:t>
            </a:r>
            <a:endParaRPr lang="en-US" sz="1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2267986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Device  code: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</a:rPr>
              <a:t>kernel.cl</a:t>
            </a:r>
            <a:endParaRPr lang="en-US" sz="1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276600" y="5099858"/>
            <a:ext cx="1981200" cy="0"/>
          </a:xfrm>
          <a:prstGeom prst="straightConnector1">
            <a:avLst/>
          </a:prstGeom>
          <a:solidFill>
            <a:schemeClr val="tx2">
              <a:alpha val="89999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761510" y="482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execute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http://developer.amd.com/wordpress/media/2013/01/opencl_figure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438400"/>
            <a:ext cx="56007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6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Thread/workitem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8" y="2349500"/>
            <a:ext cx="2965450" cy="3641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lnSpc>
                <a:spcPts val="22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Get global </a:t>
            </a:r>
            <a:r>
              <a:rPr lang="en-US" dirty="0"/>
              <a:t>work item </a:t>
            </a:r>
            <a:r>
              <a:rPr lang="en-US" dirty="0" smtClean="0"/>
              <a:t>ID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get_global_id</a:t>
            </a:r>
            <a:endParaRPr lang="en-US" dirty="0" smtClean="0"/>
          </a:p>
          <a:p>
            <a:pPr marL="342900" lvl="1" indent="-342900">
              <a:lnSpc>
                <a:spcPts val="22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Number of global work items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get_global_size</a:t>
            </a:r>
            <a:endParaRPr lang="en-US" dirty="0" smtClean="0"/>
          </a:p>
          <a:p>
            <a:pPr marL="342900" lvl="1" indent="-342900">
              <a:lnSpc>
                <a:spcPts val="22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Get local work item ID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get_local_id</a:t>
            </a:r>
            <a:r>
              <a:rPr lang="en-US" dirty="0"/>
              <a:t>	</a:t>
            </a:r>
            <a:endParaRPr lang="en-US" dirty="0" smtClean="0"/>
          </a:p>
          <a:p>
            <a:pPr marL="342900" lvl="1" indent="-342900">
              <a:lnSpc>
                <a:spcPts val="22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Number of local work </a:t>
            </a:r>
            <a:r>
              <a:rPr lang="en-US" dirty="0" smtClean="0"/>
              <a:t>items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get_local_size</a:t>
            </a:r>
            <a:r>
              <a:rPr lang="en-US" dirty="0"/>
              <a:t>	</a:t>
            </a:r>
          </a:p>
          <a:p>
            <a:pPr marL="342900" lvl="1" indent="-342900">
              <a:lnSpc>
                <a:spcPts val="22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Get Work group ID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get_group_id</a:t>
            </a:r>
            <a:endParaRPr lang="en-US" dirty="0"/>
          </a:p>
          <a:p>
            <a:pPr marL="342900" lvl="1" indent="-342900">
              <a:lnSpc>
                <a:spcPts val="22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Number </a:t>
            </a:r>
            <a:r>
              <a:rPr lang="en-US" dirty="0"/>
              <a:t>of work </a:t>
            </a:r>
            <a:r>
              <a:rPr lang="en-US" dirty="0" smtClean="0"/>
              <a:t>groups</a:t>
            </a:r>
          </a:p>
          <a:p>
            <a:pPr lvl="1">
              <a:lnSpc>
                <a:spcPts val="22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get_num_groups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7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76925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                                                                  Indexing Example</a:t>
            </a:r>
          </a:p>
        </p:txBody>
      </p:sp>
    </p:spTree>
    <p:extLst>
      <p:ext uri="{BB962C8B-B14F-4D97-AF65-F5344CB8AC3E}">
        <p14:creationId xmlns:p14="http://schemas.microsoft.com/office/powerpoint/2010/main" val="6119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8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Compile &amp; execution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en-US" dirty="0" smtClean="0"/>
          </a:p>
          <a:p>
            <a:pPr eaLnBrk="1" hangingPunct="1"/>
            <a:endParaRPr lang="fr-FR" alt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33400" y="4038600"/>
            <a:ext cx="807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+mn-lt"/>
                <a:ea typeface="+mn-ea"/>
                <a:cs typeface="ＭＳ Ｐゴシック" charset="0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800" kern="0" dirty="0" smtClean="0"/>
          </a:p>
          <a:p>
            <a:endParaRPr lang="en-US" sz="1800" kern="0" dirty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12" name="Folded Corner 11"/>
          <p:cNvSpPr/>
          <p:nvPr/>
        </p:nvSpPr>
        <p:spPr>
          <a:xfrm>
            <a:off x="525630" y="2362200"/>
            <a:ext cx="7726138" cy="838200"/>
          </a:xfrm>
          <a:prstGeom prst="foldedCorner">
            <a:avLst>
              <a:gd name="adj" fmla="val 1039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</a:pPr>
            <a:r>
              <a:rPr lang="da-DK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cd demosaicMHC</a:t>
            </a:r>
          </a:p>
          <a:p>
            <a:pPr algn="l">
              <a:lnSpc>
                <a:spcPct val="110000"/>
              </a:lnSpc>
            </a:pPr>
            <a:r>
              <a:rPr lang="da-DK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make</a:t>
            </a:r>
          </a:p>
          <a:p>
            <a:pPr algn="l">
              <a:lnSpc>
                <a:spcPct val="110000"/>
              </a:lnSpc>
            </a:pPr>
            <a:r>
              <a:rPr lang="da-DK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./opencl_demosaic bayered_rainFruits438.png bilinerFilter.cl </a:t>
            </a:r>
            <a:endParaRPr lang="da-DK" b="1" i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8" y="3727043"/>
            <a:ext cx="3681626" cy="207091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272742" y="4637116"/>
            <a:ext cx="762000" cy="381000"/>
          </a:xfrm>
          <a:prstGeom prst="rightArrow">
            <a:avLst/>
          </a:prstGeom>
          <a:solidFill>
            <a:schemeClr val="bg2">
              <a:lumMod val="20000"/>
              <a:lumOff val="80000"/>
              <a:alpha val="34902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27043"/>
            <a:ext cx="3681626" cy="207091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4653742" y="3048000"/>
            <a:ext cx="527858" cy="1524000"/>
          </a:xfrm>
          <a:prstGeom prst="straightConnector1">
            <a:avLst/>
          </a:prstGeom>
          <a:solidFill>
            <a:schemeClr val="tx2">
              <a:alpha val="89999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3295623" y="3070032"/>
            <a:ext cx="185012" cy="587568"/>
          </a:xfrm>
          <a:prstGeom prst="straightConnector1">
            <a:avLst/>
          </a:prstGeom>
          <a:solidFill>
            <a:schemeClr val="tx2">
              <a:alpha val="89999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22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 dirty="0">
                <a:solidFill>
                  <a:schemeClr val="accent1"/>
                </a:solidFill>
              </a:rPr>
              <a:t>Präsentationstitel Blindtext Lorem ipsum dolores </a:t>
            </a:r>
            <a:r>
              <a:rPr lang="de-DE" altLang="en-US" sz="1000" b="0" dirty="0">
                <a:solidFill>
                  <a:schemeClr val="accent1"/>
                </a:solidFill>
              </a:rPr>
              <a:t>|</a:t>
            </a:r>
            <a:r>
              <a:rPr lang="de-DE" altLang="en-US" sz="1000" dirty="0">
                <a:solidFill>
                  <a:schemeClr val="accent1"/>
                </a:solidFill>
              </a:rPr>
              <a:t> </a:t>
            </a:r>
            <a:r>
              <a:rPr lang="de-DE" altLang="en-US" sz="1000" b="0" dirty="0">
                <a:solidFill>
                  <a:schemeClr val="accent1"/>
                </a:solidFill>
              </a:rPr>
              <a:t>M. Mustermann | Anlass der 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000">
                <a:solidFill>
                  <a:schemeClr val="accent1"/>
                </a:solidFill>
              </a:rPr>
              <a:t>Seite </a:t>
            </a:r>
            <a:fld id="{D031A1BF-6DF7-4A15-9235-20EA87C95976}" type="slidenum">
              <a:rPr lang="de-DE" altLang="en-US" sz="1000">
                <a:solidFill>
                  <a:schemeClr val="accent1"/>
                </a:solidFill>
              </a:rPr>
              <a:pPr eaLnBrk="1" hangingPunct="1"/>
              <a:t>9</a:t>
            </a:fld>
            <a:endParaRPr lang="de-DE" altLang="en-US" sz="1000">
              <a:solidFill>
                <a:schemeClr val="accent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smtClean="0">
                <a:cs typeface="+mj-cs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de-DE" altLang="en-US" sz="2000" dirty="0" smtClean="0"/>
              <a:t>Programming GPU using OpenCL </a:t>
            </a:r>
          </a:p>
          <a:p>
            <a:pPr lvl="1"/>
            <a:r>
              <a:rPr lang="de-DE" altLang="en-US" sz="2000" dirty="0"/>
              <a:t>Platform </a:t>
            </a:r>
            <a:r>
              <a:rPr lang="de-DE" altLang="en-US" sz="2000" dirty="0" smtClean="0"/>
              <a:t>Components</a:t>
            </a:r>
            <a:endParaRPr lang="de-DE" altLang="en-US" sz="2000" dirty="0"/>
          </a:p>
          <a:p>
            <a:pPr lvl="1"/>
            <a:r>
              <a:rPr lang="de-DE" altLang="en-US" sz="2000" dirty="0"/>
              <a:t>OpenCL </a:t>
            </a:r>
            <a:r>
              <a:rPr lang="de-DE" altLang="en-US" sz="2000" dirty="0" smtClean="0"/>
              <a:t>Code Example</a:t>
            </a:r>
            <a:endParaRPr lang="de-DE" altLang="en-US" sz="2000" dirty="0"/>
          </a:p>
          <a:p>
            <a:pPr lvl="1"/>
            <a:r>
              <a:rPr lang="de-DE" altLang="en-US" sz="2000" dirty="0" smtClean="0"/>
              <a:t>Thread Configuration</a:t>
            </a:r>
          </a:p>
          <a:p>
            <a:pPr lvl="1"/>
            <a:r>
              <a:rPr lang="de-DE" altLang="en-US" sz="2000" dirty="0" smtClean="0"/>
              <a:t>Compile and execution </a:t>
            </a:r>
            <a:endParaRPr lang="de-DE" altLang="en-US" sz="2000" dirty="0"/>
          </a:p>
          <a:p>
            <a:pPr marL="539750" lvl="1" indent="0">
              <a:buNone/>
            </a:pPr>
            <a:endParaRPr lang="de-DE" altLang="en-US" sz="2000" b="1" dirty="0" smtClean="0"/>
          </a:p>
          <a:p>
            <a:pPr>
              <a:buFont typeface="+mj-lt"/>
              <a:buAutoNum type="arabicPeriod"/>
            </a:pPr>
            <a:r>
              <a:rPr lang="de-DE" altLang="en-US" sz="2000" b="1" dirty="0"/>
              <a:t>Bilinear filter for demosaicing interpolation</a:t>
            </a:r>
            <a:endParaRPr lang="de-DE" altLang="en-US" sz="2000" b="1" dirty="0" smtClean="0"/>
          </a:p>
          <a:p>
            <a:pPr lvl="1"/>
            <a:r>
              <a:rPr lang="de-DE" altLang="en-US" sz="1800" dirty="0" smtClean="0"/>
              <a:t>Bayer Filter</a:t>
            </a:r>
          </a:p>
          <a:p>
            <a:pPr lvl="1"/>
            <a:r>
              <a:rPr lang="de-DE" altLang="en-US" sz="1800" dirty="0" smtClean="0"/>
              <a:t>Obtain G, B at R locations</a:t>
            </a:r>
          </a:p>
          <a:p>
            <a:pPr lvl="1"/>
            <a:r>
              <a:rPr lang="de-DE" altLang="en-US" sz="1800" dirty="0" smtClean="0"/>
              <a:t>Obtain R, B at G locations</a:t>
            </a:r>
          </a:p>
          <a:p>
            <a:pPr lvl="1"/>
            <a:r>
              <a:rPr lang="de-DE" altLang="en-US" sz="1800" dirty="0" smtClean="0"/>
              <a:t>Obtain G, R at B locations</a:t>
            </a:r>
          </a:p>
          <a:p>
            <a:pPr marL="539750" lvl="1" indent="0">
              <a:buNone/>
            </a:pPr>
            <a:endParaRPr lang="de-DE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9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heme/theme1.xml><?xml version="1.0" encoding="utf-8"?>
<a:theme xmlns:a="http://schemas.openxmlformats.org/drawingml/2006/main" name="aes_ppt_master_mitbild_nike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  <a:alpha val="34902"/>
          </a:schemeClr>
        </a:solidFill>
        <a:ln w="9525" cap="flat" cmpd="sng" algn="ctr">
          <a:solidFill>
            <a:srgbClr val="000000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600" b="1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aes_ppt_master_mitbild_nike</Template>
  <TotalTime>917</TotalTime>
  <Words>837</Words>
  <Application>Microsoft Office PowerPoint</Application>
  <PresentationFormat>On-screen Show (4:3)</PresentationFormat>
  <Paragraphs>194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aes_ppt_master_mitbild_nike</vt:lpstr>
      <vt:lpstr>TCLayout.ActiveDocument.1</vt:lpstr>
      <vt:lpstr>Multicore System – GPU Lab 1</vt:lpstr>
      <vt:lpstr>Outline</vt:lpstr>
      <vt:lpstr>Programming Model Overview: platform</vt:lpstr>
      <vt:lpstr>Programming Model Overview: Code Example (I)</vt:lpstr>
      <vt:lpstr>Programming Model Overview: Code Example (II)</vt:lpstr>
      <vt:lpstr>Thread/workitem Configurations</vt:lpstr>
      <vt:lpstr>                                                                  Indexing Example</vt:lpstr>
      <vt:lpstr>Compile &amp; execution </vt:lpstr>
      <vt:lpstr>Outline</vt:lpstr>
      <vt:lpstr>Bayer Filter and debayering/demosaicing process</vt:lpstr>
      <vt:lpstr>Bayer Filter and its Patterns </vt:lpstr>
      <vt:lpstr>Obtain G, B at R locations </vt:lpstr>
      <vt:lpstr>Obtain R, B at G locations (I) </vt:lpstr>
      <vt:lpstr>Obtain R, B at G locations (II) </vt:lpstr>
      <vt:lpstr>Obtain G, R at B locations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Optimized CPU+GPU HEVC Decoding &amp;&amp; GPU power microbenchmarking</dc:title>
  <dc:creator>biaowang</dc:creator>
  <cp:lastModifiedBy>biaowang</cp:lastModifiedBy>
  <cp:revision>57</cp:revision>
  <dcterms:created xsi:type="dcterms:W3CDTF">2017-09-20T09:13:29Z</dcterms:created>
  <dcterms:modified xsi:type="dcterms:W3CDTF">2017-10-25T15:30:48Z</dcterms:modified>
</cp:coreProperties>
</file>