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97" r:id="rId5"/>
    <p:sldId id="301" r:id="rId6"/>
    <p:sldId id="303" r:id="rId7"/>
    <p:sldId id="304" r:id="rId8"/>
    <p:sldId id="305" r:id="rId9"/>
    <p:sldId id="306" r:id="rId10"/>
    <p:sldId id="307" r:id="rId11"/>
    <p:sldId id="309" r:id="rId12"/>
    <p:sldId id="310" r:id="rId13"/>
    <p:sldId id="311" r:id="rId14"/>
    <p:sldId id="312" r:id="rId15"/>
    <p:sldId id="313" r:id="rId16"/>
    <p:sldId id="314" r:id="rId17"/>
    <p:sldId id="261" r:id="rId18"/>
    <p:sldId id="315" r:id="rId19"/>
    <p:sldId id="316" r:id="rId20"/>
    <p:sldId id="317" r:id="rId21"/>
    <p:sldId id="318" r:id="rId22"/>
    <p:sldId id="319" r:id="rId23"/>
    <p:sldId id="320" r:id="rId24"/>
    <p:sldId id="296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85C23-C68E-42D0-AE6B-85C3C10527F0}" type="datetimeFigureOut">
              <a:rPr lang="zh-CN" altLang="en-US" smtClean="0"/>
              <a:t>2014/3/29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0FBB5-26C6-4784-B60F-51182A2BF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595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 txBox="1">
            <a:spLocks noGrp="1" noChangeArrowheads="1"/>
          </p:cNvSpPr>
          <p:nvPr/>
        </p:nvSpPr>
        <p:spPr bwMode="auto">
          <a:xfrm>
            <a:off x="3885996" y="8687297"/>
            <a:ext cx="2972004" cy="4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3" tIns="45711" rIns="91423" bIns="45711" anchor="b"/>
          <a:lstStyle>
            <a:lvl1pPr algn="l" defTabSz="990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algn="l" defTabSz="990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algn="l" defTabSz="990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algn="l" defTabSz="990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algn="l" defTabSz="990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r" eaLnBrk="1" hangingPunct="1"/>
            <a:fld id="{5B2DA07B-8942-49B9-B92A-D3808522A5CF}" type="slidenum">
              <a:rPr lang="en-US" altLang="zh-CN" sz="1200"/>
              <a:pPr algn="r" eaLnBrk="1" hangingPunct="1"/>
              <a:t>7</a:t>
            </a:fld>
            <a:endParaRPr lang="en-US" altLang="zh-CN" sz="120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l" defTabSz="914423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685817" indent="-263776" algn="l" defTabSz="914423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055103" indent="-211021" algn="l" defTabSz="914423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477145" indent="-211021" algn="l" defTabSz="914423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1899186" indent="-211021" algn="l" defTabSz="914423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r" eaLnBrk="1" hangingPunct="1"/>
            <a:fld id="{DAC675A2-64A9-4CE4-BA1C-D684E76719FC}" type="slidenum">
              <a:rPr lang="en-US" altLang="zh-CN" sz="1200"/>
              <a:pPr algn="r" eaLnBrk="1" hangingPunct="1"/>
              <a:t>10</a:t>
            </a:fld>
            <a:endParaRPr lang="en-US" altLang="zh-CN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l" defTabSz="914423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685817" indent="-263776" algn="l" defTabSz="914423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055103" indent="-211021" algn="l" defTabSz="914423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477145" indent="-211021" algn="l" defTabSz="914423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1899186" indent="-211021" algn="l" defTabSz="914423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r" eaLnBrk="1" hangingPunct="1"/>
            <a:fld id="{6DCB21BA-8B23-4C5F-926C-0C84FC933606}" type="slidenum">
              <a:rPr lang="en-US" altLang="zh-CN" sz="1200"/>
              <a:pPr algn="r" eaLnBrk="1" hangingPunct="1"/>
              <a:t>11</a:t>
            </a:fld>
            <a:endParaRPr lang="en-US" altLang="zh-CN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l" defTabSz="914423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685817" indent="-263776" algn="l" defTabSz="914423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055103" indent="-211021" algn="l" defTabSz="914423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477145" indent="-211021" algn="l" defTabSz="914423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1899186" indent="-211021" algn="l" defTabSz="914423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r" eaLnBrk="1" hangingPunct="1"/>
            <a:fld id="{70AA0F10-BF8A-417E-B64E-16224FD55DB8}" type="slidenum">
              <a:rPr lang="en-US" altLang="zh-CN" sz="1200"/>
              <a:pPr algn="r" eaLnBrk="1" hangingPunct="1"/>
              <a:t>12</a:t>
            </a:fld>
            <a:endParaRPr lang="en-US" altLang="zh-CN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l" defTabSz="914423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685817" indent="-263776" algn="l" defTabSz="914423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055103" indent="-211021" algn="l" defTabSz="914423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477145" indent="-211021" algn="l" defTabSz="914423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1899186" indent="-211021" algn="l" defTabSz="914423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r" eaLnBrk="1" hangingPunct="1"/>
            <a:fld id="{5948F4E2-098F-4C15-8029-EF97B231019A}" type="slidenum">
              <a:rPr lang="en-US" altLang="zh-CN" sz="1200"/>
              <a:pPr algn="r" eaLnBrk="1" hangingPunct="1"/>
              <a:t>13</a:t>
            </a:fld>
            <a:endParaRPr lang="en-US" altLang="zh-CN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l" defTabSz="914423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685817" indent="-263776" algn="l" defTabSz="914423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055103" indent="-211021" algn="l" defTabSz="914423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477145" indent="-211021" algn="l" defTabSz="914423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1899186" indent="-211021" algn="l" defTabSz="914423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r" eaLnBrk="1" hangingPunct="1"/>
            <a:fld id="{A01B032C-053F-449C-807F-1FB6FFEAAEEE}" type="slidenum">
              <a:rPr lang="en-US" altLang="zh-CN" sz="1200"/>
              <a:pPr algn="r" eaLnBrk="1" hangingPunct="1"/>
              <a:t>14</a:t>
            </a:fld>
            <a:endParaRPr lang="en-US" altLang="zh-CN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这不是讲课，这是演电影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- Hellis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1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B0F7C-94A0-46F6-8D28-542C342E467F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285750"/>
            <a:ext cx="7929563" cy="1066800"/>
          </a:xfrm>
        </p:spPr>
        <p:txBody>
          <a:bodyPr/>
          <a:lstStyle/>
          <a:p>
            <a:pPr marL="811213" eaLnBrk="1" hangingPunct="1">
              <a:lnSpc>
                <a:spcPct val="13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库中的算法简介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0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/>
          </a:p>
        </p:txBody>
      </p:sp>
      <p:sp>
        <p:nvSpPr>
          <p:cNvPr id="5530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993245"/>
              </p:ext>
            </p:extLst>
          </p:nvPr>
        </p:nvGraphicFramePr>
        <p:xfrm>
          <a:off x="607219" y="1268760"/>
          <a:ext cx="7929563" cy="3292476"/>
        </p:xfrm>
        <a:graphic>
          <a:graphicData uri="http://schemas.openxmlformats.org/drawingml/2006/table">
            <a:tbl>
              <a:tblPr/>
              <a:tblGrid>
                <a:gridCol w="1115101"/>
                <a:gridCol w="1769560"/>
                <a:gridCol w="5044902"/>
              </a:tblGrid>
              <a:tr h="2743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循环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for_each()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对序列中的每个元素执行某操作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查找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find()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在序列中找出某个值的第一次出现的位置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find_if</a:t>
                      </a:r>
                      <a:r>
                        <a:rPr lang="en-US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()</a:t>
                      </a:r>
                      <a:endParaRPr lang="zh-CN" sz="16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在序列中找出符合条件的第一个元素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find_end</a:t>
                      </a:r>
                      <a:r>
                        <a:rPr lang="en-US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()</a:t>
                      </a:r>
                      <a:endParaRPr lang="zh-CN" sz="16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在序列中找出一子序列的最后一次出现的位置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find_first_of</a:t>
                      </a:r>
                      <a:r>
                        <a:rPr lang="en-US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()</a:t>
                      </a:r>
                      <a:endParaRPr lang="zh-CN" sz="16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在序列中找出第一次出现指定值集中之值的位置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adjacent_find()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在序列中找出相邻的一对值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计数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count()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在序列中统计某个值出现的次数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count_if()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在序列中统计符合某个条件的值出现的次数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比较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mismatch()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找出两个序列相异的第一个元素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equal()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两个序列中的对应元素都相同时为真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搜索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search()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在序列中找出一子序列的第一次出现的位置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search_n()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在序列中找出一值的连续</a:t>
                      </a:r>
                      <a:r>
                        <a:rPr lang="en-US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n</a:t>
                      </a: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次出现的位置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73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8B42E2-2E97-4C2F-A880-B3C11BFE5EB0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285750"/>
            <a:ext cx="7929563" cy="1066800"/>
          </a:xfrm>
        </p:spPr>
        <p:txBody>
          <a:bodyPr/>
          <a:lstStyle/>
          <a:p>
            <a:pPr marL="811213" algn="ctr" eaLnBrk="1" hangingPunct="1">
              <a:lnSpc>
                <a:spcPct val="13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可变序列算法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1" y="1340769"/>
            <a:ext cx="7776864" cy="504056"/>
          </a:xfrm>
        </p:spPr>
        <p:txBody>
          <a:bodyPr/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可变序列算法可以修改他们所操作的容器的元素</a:t>
            </a:r>
            <a:endParaRPr lang="zh-CN" altLang="en-US" sz="2000" b="0" dirty="0" smtClean="0">
              <a:solidFill>
                <a:srgbClr val="66FFCC"/>
              </a:solidFill>
            </a:endParaRPr>
          </a:p>
        </p:txBody>
      </p:sp>
      <p:sp>
        <p:nvSpPr>
          <p:cNvPr id="6042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/>
          </a:p>
        </p:txBody>
      </p:sp>
      <p:sp>
        <p:nvSpPr>
          <p:cNvPr id="6042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335225"/>
              </p:ext>
            </p:extLst>
          </p:nvPr>
        </p:nvGraphicFramePr>
        <p:xfrm>
          <a:off x="976313" y="1844824"/>
          <a:ext cx="7191374" cy="2800352"/>
        </p:xfrm>
        <a:graphic>
          <a:graphicData uri="http://schemas.openxmlformats.org/drawingml/2006/table">
            <a:tbl>
              <a:tblPr/>
              <a:tblGrid>
                <a:gridCol w="1151726"/>
                <a:gridCol w="2110574"/>
                <a:gridCol w="3929074"/>
              </a:tblGrid>
              <a:tr h="27432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复制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copy()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从序列的第一个元素起进行复制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copy_backward</a:t>
                      </a:r>
                      <a:r>
                        <a:rPr lang="en-US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()</a:t>
                      </a:r>
                      <a:endParaRPr lang="zh-CN" sz="16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从序列的最后一个元素起进行复制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交换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swap()</a:t>
                      </a:r>
                      <a:endParaRPr lang="zh-CN" sz="16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交换两个元素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swap_ranges</a:t>
                      </a:r>
                      <a:r>
                        <a:rPr lang="en-US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()</a:t>
                      </a:r>
                      <a:endParaRPr lang="zh-CN" sz="16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交换指定范围的元素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iter_swap</a:t>
                      </a:r>
                      <a:r>
                        <a:rPr lang="en-US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()</a:t>
                      </a:r>
                      <a:endParaRPr lang="zh-CN" sz="16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交换由迭代器所指的两个元素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变换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transform()</a:t>
                      </a:r>
                      <a:endParaRPr lang="zh-CN" sz="16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将某操作应用于指定范围的每个元素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替换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replace()</a:t>
                      </a:r>
                      <a:endParaRPr lang="zh-CN" sz="16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用一个给定值替换一些值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replace_if()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替换满足条件的一些元素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replace_copy()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复制序列时用一给定值替换元素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replace_copy_if()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复制序列时替换满足条件的元素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87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225076-56CC-4BF5-9777-3FEB561086CD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144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/>
          </a:p>
        </p:txBody>
      </p:sp>
      <p:sp>
        <p:nvSpPr>
          <p:cNvPr id="6144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781667"/>
              </p:ext>
            </p:extLst>
          </p:nvPr>
        </p:nvGraphicFramePr>
        <p:xfrm>
          <a:off x="1047750" y="404664"/>
          <a:ext cx="7412682" cy="4937129"/>
        </p:xfrm>
        <a:graphic>
          <a:graphicData uri="http://schemas.openxmlformats.org/drawingml/2006/table">
            <a:tbl>
              <a:tblPr/>
              <a:tblGrid>
                <a:gridCol w="1046245"/>
                <a:gridCol w="2147604"/>
                <a:gridCol w="4218833"/>
              </a:tblGrid>
              <a:tr h="27428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填充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fill()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用一给定值取代所有元素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fill_n()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用一给定值取代前</a:t>
                      </a: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n</a:t>
                      </a: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个元素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生成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generate()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用一操作的结果取代所有元素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generate_n()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用一操作的结果取代前</a:t>
                      </a: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n</a:t>
                      </a: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个元素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5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删除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remove()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删除具有给定值的元素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remove_if()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删除满足条件的元素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remove_copy()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复制序列时删除具有给定值的元素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remove_copy_if()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复制序列时删除满足条件的元素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剔除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unique()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删除相邻的重复元素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unique_copy()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复制序列时删除相邻的重复元素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反转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reverse()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反转元素的次序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reverse_copy()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复制序列时反转元素的次序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循环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rotate()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循环移动元素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rotate_copy()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复制序列时循环移动元素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随机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random_shuffle()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采用均匀分布来随机移动元素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划分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partition()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将满足某条件的元素都放到前面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5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stable_partition()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将满足某条件的元素都放到前面并维持原顺序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87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9E96EA-6753-4BED-B9FB-40DCDBFD264E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285750"/>
            <a:ext cx="7929563" cy="1066800"/>
          </a:xfrm>
        </p:spPr>
        <p:txBody>
          <a:bodyPr/>
          <a:lstStyle/>
          <a:p>
            <a:pPr marL="811213" algn="ctr" eaLnBrk="1" hangingPunct="1">
              <a:lnSpc>
                <a:spcPct val="13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排序及相关算法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56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/>
          </a:p>
        </p:txBody>
      </p:sp>
      <p:sp>
        <p:nvSpPr>
          <p:cNvPr id="6656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20589"/>
              </p:ext>
            </p:extLst>
          </p:nvPr>
        </p:nvGraphicFramePr>
        <p:xfrm>
          <a:off x="678656" y="1556792"/>
          <a:ext cx="7786688" cy="4937128"/>
        </p:xfrm>
        <a:graphic>
          <a:graphicData uri="http://schemas.openxmlformats.org/drawingml/2006/table">
            <a:tbl>
              <a:tblPr/>
              <a:tblGrid>
                <a:gridCol w="1357312"/>
                <a:gridCol w="2175992"/>
                <a:gridCol w="4253384"/>
              </a:tblGrid>
              <a:tr h="274285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排序</a:t>
                      </a:r>
                    </a:p>
                  </a:txBody>
                  <a:tcPr marL="65191" marR="65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sort()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以很好的平均效率排序</a:t>
                      </a: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stable_sort()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排序，并维持相同元素的原有顺序</a:t>
                      </a: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partial_sort()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将区间个数的元素排好序</a:t>
                      </a: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partial_sort_copy</a:t>
                      </a:r>
                      <a:r>
                        <a:rPr lang="en-US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()</a:t>
                      </a:r>
                      <a:endParaRPr lang="zh-CN" sz="16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将区间个数的元素排序并复制到别处</a:t>
                      </a: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第</a:t>
                      </a: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n</a:t>
                      </a: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个元素</a:t>
                      </a:r>
                    </a:p>
                  </a:txBody>
                  <a:tcPr marL="65191" marR="65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nth_element</a:t>
                      </a:r>
                      <a:r>
                        <a:rPr lang="en-US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()</a:t>
                      </a:r>
                      <a:endParaRPr lang="zh-CN" sz="16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将第</a:t>
                      </a: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n</a:t>
                      </a: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各元素放到它的正确位置</a:t>
                      </a: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5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二分检索</a:t>
                      </a:r>
                    </a:p>
                  </a:txBody>
                  <a:tcPr marL="65191" marR="65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lower_bound</a:t>
                      </a:r>
                      <a:r>
                        <a:rPr lang="en-US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()</a:t>
                      </a:r>
                      <a:endParaRPr lang="zh-CN" sz="16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找到大于等于某值的第一次出现</a:t>
                      </a: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upper_bound</a:t>
                      </a:r>
                      <a:r>
                        <a:rPr lang="en-US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()</a:t>
                      </a:r>
                      <a:endParaRPr lang="zh-CN" sz="16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找到大于某值的第一次出现</a:t>
                      </a: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5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equal_range()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5191" marR="65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找到（在不破坏顺序的前提下）可插入给定值的最大范围</a:t>
                      </a: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binary_search()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在有序序列中确定给定元素是否存在</a:t>
                      </a: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归并</a:t>
                      </a:r>
                    </a:p>
                  </a:txBody>
                  <a:tcPr marL="65191" marR="65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merge()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归并两个有序序列</a:t>
                      </a: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inplace_merge()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归并两个接续的有序序列</a:t>
                      </a: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5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有序结构上的集合操作</a:t>
                      </a:r>
                    </a:p>
                  </a:txBody>
                  <a:tcPr marL="65191" marR="65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includes()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一序列为另一序列的子序列时为真</a:t>
                      </a: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set_union()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构造两个集合的有序并集</a:t>
                      </a: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set_intersection()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构造两个集合的有序交集</a:t>
                      </a: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set_difference()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构造两个集合的有序差集</a:t>
                      </a: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5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set_symmetric_difference()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构造两个集合的有序对称差集（并</a:t>
                      </a:r>
                      <a:r>
                        <a:rPr lang="en-US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-</a:t>
                      </a: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交）</a:t>
                      </a: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37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E9DC24-540A-4E79-8609-4CD6A3ACAF19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758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/>
          </a:p>
        </p:txBody>
      </p:sp>
      <p:sp>
        <p:nvSpPr>
          <p:cNvPr id="6759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124656"/>
              </p:ext>
            </p:extLst>
          </p:nvPr>
        </p:nvGraphicFramePr>
        <p:xfrm>
          <a:off x="683568" y="692696"/>
          <a:ext cx="7334251" cy="4937128"/>
        </p:xfrm>
        <a:graphic>
          <a:graphicData uri="http://schemas.openxmlformats.org/drawingml/2006/table">
            <a:tbl>
              <a:tblPr/>
              <a:tblGrid>
                <a:gridCol w="1088660"/>
                <a:gridCol w="2768977"/>
                <a:gridCol w="3476614"/>
              </a:tblGrid>
              <a:tr h="548569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有序结构上的集合操作</a:t>
                      </a:r>
                    </a:p>
                  </a:txBody>
                  <a:tcPr marL="65191" marR="65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includes()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一序列为另一序列的子序列时为真</a:t>
                      </a: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set_union()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构造两个集合的有序并集</a:t>
                      </a: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set_intersection()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构造两个集合的有序交集</a:t>
                      </a: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set_difference</a:t>
                      </a:r>
                      <a:r>
                        <a:rPr lang="en-US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()</a:t>
                      </a:r>
                      <a:endParaRPr lang="zh-CN" sz="16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构造两个集合的有序差集</a:t>
                      </a: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5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set_symmetric_difference</a:t>
                      </a:r>
                      <a:r>
                        <a:rPr lang="en-US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()</a:t>
                      </a:r>
                      <a:endParaRPr lang="zh-CN" sz="16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构造两个集合的有序对称差集（并</a:t>
                      </a:r>
                      <a:r>
                        <a:rPr lang="en-US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-</a:t>
                      </a: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交）</a:t>
                      </a: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5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堆操作</a:t>
                      </a:r>
                    </a:p>
                  </a:txBody>
                  <a:tcPr marL="65191" marR="65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push_heap</a:t>
                      </a:r>
                      <a:r>
                        <a:rPr lang="en-US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()</a:t>
                      </a:r>
                      <a:endParaRPr lang="zh-CN" sz="16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向堆中加入元素</a:t>
                      </a: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pop_heap</a:t>
                      </a:r>
                      <a:r>
                        <a:rPr lang="en-US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()</a:t>
                      </a:r>
                      <a:endParaRPr lang="zh-CN" sz="16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从堆中弹出元素</a:t>
                      </a: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make_heap</a:t>
                      </a:r>
                      <a:r>
                        <a:rPr lang="en-US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()</a:t>
                      </a:r>
                      <a:endParaRPr lang="zh-CN" sz="16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从序列构造堆</a:t>
                      </a: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sort_heap()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给堆排序</a:t>
                      </a: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5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最大和最小</a:t>
                      </a:r>
                    </a:p>
                  </a:txBody>
                  <a:tcPr marL="65191" marR="65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min()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返回两个元素最小值</a:t>
                      </a: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max()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返回两个元素最大值</a:t>
                      </a: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min_element()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返回序列中的最小元素的位置</a:t>
                      </a: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max_element()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返回序列中的最大元素的位置</a:t>
                      </a: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词典比较</a:t>
                      </a:r>
                    </a:p>
                  </a:txBody>
                  <a:tcPr marL="65191" marR="65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lexicographical_compare()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两个序列按字典序的第一个在前</a:t>
                      </a: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排列生成器</a:t>
                      </a:r>
                    </a:p>
                  </a:txBody>
                  <a:tcPr marL="65191" marR="65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next_permutation()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按字典序的下一个排列</a:t>
                      </a: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prev_permutation()</a:t>
                      </a:r>
                      <a:endParaRPr lang="zh-CN" sz="160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按字典序的前一个排列</a:t>
                      </a:r>
                    </a:p>
                  </a:txBody>
                  <a:tcPr marL="65191" marR="651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63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0850" y="2904331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Loading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。。。。。。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827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556792"/>
            <a:ext cx="5533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求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2^n  mod 1000 000 007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的值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0&lt;n&lt;10^9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6484" y="612895"/>
            <a:ext cx="243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先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来一道水题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72679" y="2620649"/>
            <a:ext cx="2711188" cy="49433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Fibonacci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65175" y="3125297"/>
            <a:ext cx="4896544" cy="3332549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95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3568" y="692696"/>
            <a:ext cx="8077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注意到</a:t>
            </a:r>
          </a:p>
          <a:p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如果让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a=F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k-1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b=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我们就能得到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k+1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由结合律得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可用倍增法在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时间内求出幂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忽略高精度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26131140"/>
              </p:ext>
            </p:extLst>
          </p:nvPr>
        </p:nvGraphicFramePr>
        <p:xfrm>
          <a:off x="2555776" y="548680"/>
          <a:ext cx="4038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1346200" imgH="457200" progId="Equation.3">
                  <p:embed/>
                </p:oleObj>
              </mc:Choice>
              <mc:Fallback>
                <p:oleObj name="Equation" r:id="rId3" imgW="1346200" imgH="4572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548680"/>
                        <a:ext cx="4038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56302629"/>
              </p:ext>
            </p:extLst>
          </p:nvPr>
        </p:nvGraphicFramePr>
        <p:xfrm>
          <a:off x="2483768" y="3073003"/>
          <a:ext cx="4233863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5" imgW="1409700" imgH="508000" progId="Equation.3">
                  <p:embed/>
                </p:oleObj>
              </mc:Choice>
              <mc:Fallback>
                <p:oleObj name="Equation" r:id="rId5" imgW="1409700" imgH="508000" progId="Equation.3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073003"/>
                        <a:ext cx="4233863" cy="15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681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556792"/>
            <a:ext cx="5533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求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Fn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mod 1000 000 007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的值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0&lt;n&lt;10^9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6484" y="612895"/>
            <a:ext cx="243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然后呢？</a:t>
            </a:r>
            <a:endParaRPr lang="en-US" altLang="zh-CN" sz="2400" dirty="0" smtClean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15529" y="2736949"/>
            <a:ext cx="5736158" cy="13762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矩阵乘法中所有运算只包含 乘法与加法。</a:t>
            </a:r>
            <a:endParaRPr lang="en-US" altLang="zh-CN" sz="24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在运算过程中加入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 1000 000 007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的运算是不是就可以求出要求的结果呢？</a:t>
            </a:r>
            <a:endParaRPr lang="en-US" altLang="zh-CN" sz="24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233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825" y="620688"/>
            <a:ext cx="87129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>
                <a:solidFill>
                  <a:srgbClr val="000000"/>
                </a:solidFill>
                <a:latin typeface="Consolas"/>
              </a:rPr>
              <a:t>01</a:t>
            </a:r>
            <a:r>
              <a:rPr lang="en-US" altLang="zh-CN" sz="1400" i="1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400" b="1" dirty="0" err="1">
                <a:solidFill>
                  <a:srgbClr val="000000"/>
                </a:solidFill>
                <a:latin typeface="Consolas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 MATRIX {</a:t>
            </a:r>
            <a:br>
              <a:rPr lang="en-US" altLang="zh-CN" sz="1400" dirty="0">
                <a:solidFill>
                  <a:srgbClr val="000000"/>
                </a:solidFill>
                <a:latin typeface="Consolas"/>
              </a:rPr>
            </a:br>
            <a:r>
              <a:rPr lang="en-US" altLang="zh-CN" sz="1400" i="1" dirty="0">
                <a:solidFill>
                  <a:srgbClr val="000000"/>
                </a:solidFill>
                <a:latin typeface="Consolas"/>
              </a:rPr>
              <a:t>02 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    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static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 M = 2 ;</a:t>
            </a:r>
            <a:br>
              <a:rPr lang="en-US" altLang="zh-CN" sz="1400" dirty="0">
                <a:solidFill>
                  <a:srgbClr val="000000"/>
                </a:solidFill>
                <a:latin typeface="Consolas"/>
              </a:rPr>
            </a:br>
            <a:r>
              <a:rPr lang="en-US" altLang="zh-CN" sz="1400" i="1" dirty="0">
                <a:solidFill>
                  <a:srgbClr val="000000"/>
                </a:solidFill>
                <a:latin typeface="Consolas"/>
              </a:rPr>
              <a:t>03 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    _int64 a[M][M];</a:t>
            </a:r>
            <a:br>
              <a:rPr lang="en-US" altLang="zh-CN" sz="1400" dirty="0">
                <a:solidFill>
                  <a:srgbClr val="000000"/>
                </a:solidFill>
                <a:latin typeface="Consolas"/>
              </a:rPr>
            </a:br>
            <a:r>
              <a:rPr lang="en-US" altLang="zh-CN" sz="1400" i="1" dirty="0">
                <a:solidFill>
                  <a:srgbClr val="000000"/>
                </a:solidFill>
                <a:latin typeface="Consolas"/>
              </a:rPr>
              <a:t>04 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    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 n, m;</a:t>
            </a:r>
            <a:br>
              <a:rPr lang="en-US" altLang="zh-CN" sz="1400" dirty="0">
                <a:solidFill>
                  <a:srgbClr val="000000"/>
                </a:solidFill>
                <a:latin typeface="Consolas"/>
              </a:rPr>
            </a:br>
            <a:r>
              <a:rPr lang="en-US" altLang="zh-CN" sz="1400" dirty="0">
                <a:solidFill>
                  <a:srgbClr val="F810B0"/>
                </a:solidFill>
                <a:latin typeface="Consolas"/>
              </a:rPr>
              <a:t>05 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    void read(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 x, 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 y) { n = x, m = y; }</a:t>
            </a:r>
            <a:br>
              <a:rPr lang="en-US" altLang="zh-CN" sz="1400" dirty="0">
                <a:solidFill>
                  <a:srgbClr val="000000"/>
                </a:solidFill>
                <a:latin typeface="Consolas"/>
              </a:rPr>
            </a:br>
            <a:r>
              <a:rPr lang="en-US" altLang="zh-CN" sz="1400" i="1" dirty="0">
                <a:solidFill>
                  <a:srgbClr val="000000"/>
                </a:solidFill>
                <a:latin typeface="Consolas"/>
              </a:rPr>
              <a:t>06 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    MATRIX 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operator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 * (</a:t>
            </a:r>
            <a:r>
              <a:rPr lang="en-US" altLang="zh-CN" sz="1400" b="1" dirty="0" err="1">
                <a:solidFill>
                  <a:srgbClr val="000000"/>
                </a:solidFill>
                <a:latin typeface="Consolas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 MATRIX &amp;o) </a:t>
            </a:r>
            <a:r>
              <a:rPr lang="en-US" altLang="zh-CN" sz="1400" b="1" dirty="0" err="1">
                <a:solidFill>
                  <a:srgbClr val="000000"/>
                </a:solidFill>
                <a:latin typeface="Consolas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 {</a:t>
            </a:r>
            <a:br>
              <a:rPr lang="en-US" altLang="zh-CN" sz="1400" dirty="0">
                <a:solidFill>
                  <a:srgbClr val="000000"/>
                </a:solidFill>
                <a:latin typeface="Consolas"/>
              </a:rPr>
            </a:br>
            <a:r>
              <a:rPr lang="en-US" altLang="zh-CN" sz="1400" i="1" dirty="0">
                <a:solidFill>
                  <a:srgbClr val="000000"/>
                </a:solidFill>
                <a:latin typeface="Consolas"/>
              </a:rPr>
              <a:t>07 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        MATRIX  ret;</a:t>
            </a:r>
            <a:br>
              <a:rPr lang="en-US" altLang="zh-CN" sz="1400" dirty="0">
                <a:solidFill>
                  <a:srgbClr val="000000"/>
                </a:solidFill>
                <a:latin typeface="Consolas"/>
              </a:rPr>
            </a:br>
            <a:r>
              <a:rPr lang="en-US" altLang="zh-CN" sz="1400" i="1" dirty="0">
                <a:solidFill>
                  <a:srgbClr val="000000"/>
                </a:solidFill>
                <a:latin typeface="Consolas"/>
              </a:rPr>
              <a:t>08 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        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memset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ret.a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, 0, </a:t>
            </a:r>
            <a:r>
              <a:rPr lang="en-US" altLang="zh-CN" sz="1400" b="1" dirty="0" err="1">
                <a:solidFill>
                  <a:srgbClr val="000000"/>
                </a:solidFill>
                <a:latin typeface="Consolas"/>
              </a:rPr>
              <a:t>sizeof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ret.a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));</a:t>
            </a:r>
            <a:br>
              <a:rPr lang="en-US" altLang="zh-CN" sz="1400" dirty="0">
                <a:solidFill>
                  <a:srgbClr val="000000"/>
                </a:solidFill>
                <a:latin typeface="Consolas"/>
              </a:rPr>
            </a:br>
            <a:r>
              <a:rPr lang="en-US" altLang="zh-CN" sz="1400" i="1" dirty="0">
                <a:solidFill>
                  <a:srgbClr val="000000"/>
                </a:solidFill>
                <a:latin typeface="Consolas"/>
              </a:rPr>
              <a:t>09 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        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 = 0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; i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 &lt; n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++)</a:t>
            </a:r>
            <a:br>
              <a:rPr lang="en-US" altLang="zh-CN" sz="1400" dirty="0">
                <a:solidFill>
                  <a:srgbClr val="000000"/>
                </a:solidFill>
                <a:latin typeface="Consolas"/>
              </a:rPr>
            </a:br>
            <a:r>
              <a:rPr lang="en-US" altLang="zh-CN" sz="1400" dirty="0">
                <a:solidFill>
                  <a:srgbClr val="F810B0"/>
                </a:solidFill>
                <a:latin typeface="Consolas"/>
              </a:rPr>
              <a:t>10 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            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j = 0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j &lt;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</a:rPr>
              <a:t>o.m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; j++)</a:t>
            </a:r>
            <a:br>
              <a:rPr lang="en-US" altLang="zh-CN" sz="1400" dirty="0">
                <a:solidFill>
                  <a:srgbClr val="000000"/>
                </a:solidFill>
                <a:latin typeface="Consolas"/>
              </a:rPr>
            </a:br>
            <a:r>
              <a:rPr lang="en-US" altLang="zh-CN" sz="1400" i="1" dirty="0">
                <a:solidFill>
                  <a:srgbClr val="000000"/>
                </a:solidFill>
                <a:latin typeface="Consolas"/>
              </a:rPr>
              <a:t>11 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                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k = 0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k &lt;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</a:rPr>
              <a:t>o.n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; k++)</a:t>
            </a:r>
            <a:br>
              <a:rPr lang="en-US" altLang="zh-CN" sz="1400" dirty="0">
                <a:solidFill>
                  <a:srgbClr val="000000"/>
                </a:solidFill>
                <a:latin typeface="Consolas"/>
              </a:rPr>
            </a:br>
            <a:r>
              <a:rPr lang="en-US" altLang="zh-CN" sz="1400" i="1" dirty="0">
                <a:solidFill>
                  <a:srgbClr val="000000"/>
                </a:solidFill>
                <a:latin typeface="Consolas"/>
              </a:rPr>
              <a:t>12 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                    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ret.a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][j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] = (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ret.a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][j] + a[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][k] * 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o.a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[k][j]) % MOD;</a:t>
            </a:r>
            <a:br>
              <a:rPr lang="en-US" altLang="zh-CN" sz="1400" dirty="0">
                <a:solidFill>
                  <a:srgbClr val="000000"/>
                </a:solidFill>
                <a:latin typeface="Consolas"/>
              </a:rPr>
            </a:br>
            <a:r>
              <a:rPr lang="en-US" altLang="zh-CN" sz="1400" i="1" dirty="0">
                <a:solidFill>
                  <a:srgbClr val="000000"/>
                </a:solidFill>
                <a:latin typeface="Consolas"/>
              </a:rPr>
              <a:t>13 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        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ret.read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(n, 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o.m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), ret;</a:t>
            </a:r>
            <a:br>
              <a:rPr lang="en-US" altLang="zh-CN" sz="1400" dirty="0">
                <a:solidFill>
                  <a:srgbClr val="000000"/>
                </a:solidFill>
                <a:latin typeface="Consolas"/>
              </a:rPr>
            </a:br>
            <a:r>
              <a:rPr lang="en-US" altLang="zh-CN" sz="1400" i="1" dirty="0">
                <a:solidFill>
                  <a:srgbClr val="000000"/>
                </a:solidFill>
                <a:latin typeface="Consolas"/>
              </a:rPr>
              <a:t>14 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    }</a:t>
            </a:r>
            <a:br>
              <a:rPr lang="en-US" altLang="zh-CN" sz="1400" dirty="0">
                <a:solidFill>
                  <a:srgbClr val="000000"/>
                </a:solidFill>
                <a:latin typeface="Consolas"/>
              </a:rPr>
            </a:br>
            <a:r>
              <a:rPr lang="en-US" altLang="zh-CN" sz="1400" dirty="0">
                <a:solidFill>
                  <a:srgbClr val="F810B0"/>
                </a:solidFill>
                <a:latin typeface="Consolas"/>
              </a:rPr>
              <a:t>15 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}    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551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704" y="2150090"/>
            <a:ext cx="540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前言</a:t>
            </a:r>
            <a:endParaRPr lang="en-US" altLang="zh-CN" sz="6000" b="1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sz="60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不知所云。。。。</a:t>
            </a:r>
            <a:endParaRPr lang="zh-CN" altLang="en-US" sz="660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985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6484" y="1556792"/>
            <a:ext cx="74419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条边的无向带权图，求从起点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到终点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恰好经过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条边的最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短路径长度。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&lt;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&lt;100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2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&lt;K &lt;1000000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每个连边的点度至少为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即是点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N&lt;100)</a:t>
            </a:r>
            <a:endParaRPr lang="zh-CN" altLang="en-US" sz="2400" dirty="0"/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6484" y="612895"/>
            <a:ext cx="276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然后再来一道水题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4740" y="4545994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容易想到一个动态规划的方法。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[j]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条边的路径到达某个点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，最短距离是多少，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则有：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9" name="Picture 1" descr="C:\Users\asus\AppData\Roaming\Tencent\Users\846337829\QQ\WinTemp\RichOle\]OLL_OPCD{64A{E888Q1%}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978" y="5214004"/>
            <a:ext cx="6776951" cy="137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01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587296"/>
            <a:ext cx="79208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其中，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为顶点数，若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k,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间有边，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G[k][j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为边权，否则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无穷大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。动态规划状态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数是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O (KN)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，转移需要枚举上一个顶点复杂度是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O (N)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，因此总的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复杂度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O(N²K)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O(N²K) = 10^10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4740" y="2526288"/>
            <a:ext cx="66967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乘法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改成了加法，加法改成了取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最小值的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使我们产生了一个大胆的想法：能否修改矩阵乘法，使得不仅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能够使得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计算正常状态转移，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也同时满足结合律。答案是肯定的！我们重新定义矩阵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乘法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为：</a:t>
            </a:r>
          </a:p>
        </p:txBody>
      </p:sp>
      <p:pic>
        <p:nvPicPr>
          <p:cNvPr id="21505" name="Picture 1" descr="C:\Users\asus\AppData\Roaming\Tencent\Users\846337829\QQ\WinTemp\RichOle\T%C6[OP13{Y{HIVNJX`@]}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40" y="4221088"/>
            <a:ext cx="7762618" cy="178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88224" y="63093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690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8158" y="818128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将修改过的矩阵乘法应用于此题，时间复杂度为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O(N³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logK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O(N³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logK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 &lt;=2*10^7</a:t>
            </a:r>
          </a:p>
        </p:txBody>
      </p:sp>
    </p:spTree>
    <p:extLst>
      <p:ext uri="{BB962C8B-B14F-4D97-AF65-F5344CB8AC3E}">
        <p14:creationId xmlns:p14="http://schemas.microsoft.com/office/powerpoint/2010/main" val="161438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0298" y="1772816"/>
            <a:ext cx="5019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次矩阵乘法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O(N³)</a:t>
            </a:r>
          </a:p>
        </p:txBody>
      </p:sp>
      <p:sp>
        <p:nvSpPr>
          <p:cNvPr id="4" name="矩形 3"/>
          <p:cNvSpPr/>
          <p:nvPr/>
        </p:nvSpPr>
        <p:spPr>
          <a:xfrm>
            <a:off x="1115616" y="2636912"/>
            <a:ext cx="713380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其实矩阵</a:t>
            </a:r>
            <a:r>
              <a:rPr lang="zh-CN" alt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乘法有</a:t>
            </a:r>
            <a:endParaRPr lang="en-US" altLang="zh-CN" sz="5400" b="1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  <a:p>
            <a:pPr algn="ctr"/>
            <a:r>
              <a:rPr lang="en-US" altLang="zh-CN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O</a:t>
            </a:r>
            <a:r>
              <a:rPr lang="zh-CN" alt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（</a:t>
            </a:r>
            <a:r>
              <a:rPr lang="en-US" altLang="zh-CN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n^2.36</a:t>
            </a:r>
            <a:r>
              <a:rPr lang="zh-CN" alt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）的做法</a:t>
            </a:r>
          </a:p>
        </p:txBody>
      </p:sp>
      <p:sp>
        <p:nvSpPr>
          <p:cNvPr id="6" name="TextBox 5"/>
          <p:cNvSpPr txBox="1"/>
          <p:nvPr/>
        </p:nvSpPr>
        <p:spPr>
          <a:xfrm rot="10800000">
            <a:off x="7049329" y="580526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讲课这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表示不会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633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20653282">
            <a:off x="836096" y="881341"/>
            <a:ext cx="7328143" cy="48320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4400" b="1" i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其实我什么都不会。</a:t>
            </a:r>
            <a:endParaRPr lang="en-US" altLang="zh-CN" sz="4400" b="1" i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4400" b="1" i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4400" b="1" i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4400" b="1" i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前面的内容全是我编的，</a:t>
            </a:r>
            <a:endParaRPr lang="en-US" altLang="zh-CN" sz="4400" b="1" i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4400" b="1" i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4400" b="1" i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4400" b="1" i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我实在编不下去了。</a:t>
            </a:r>
            <a:endParaRPr lang="zh-CN" altLang="en-US" sz="4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0232" y="630932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醒木惊 故事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散场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008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95536" y="1988840"/>
            <a:ext cx="83534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4800" b="1" dirty="0">
                <a:solidFill>
                  <a:schemeClr val="tx2"/>
                </a:solidFill>
                <a:latin typeface="Arial" charset="0"/>
              </a:rPr>
              <a:t>Standard Template Library</a:t>
            </a:r>
            <a:endParaRPr lang="zh-CN" altLang="en-US" sz="4800" b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971550" y="668933"/>
            <a:ext cx="7129463" cy="1000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STL</a:t>
            </a:r>
            <a:r>
              <a:rPr lang="zh-CN" altLang="en-US" sz="5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0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5"/>
          <p:cNvSpPr txBox="1">
            <a:spLocks noChangeArrowheads="1"/>
          </p:cNvSpPr>
          <p:nvPr/>
        </p:nvSpPr>
        <p:spPr>
          <a:xfrm>
            <a:off x="1475656" y="3226693"/>
            <a:ext cx="7129463" cy="3250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313" indent="0">
              <a:lnSpc>
                <a:spcPct val="130000"/>
              </a:lnSpc>
              <a:buNone/>
            </a:pPr>
            <a:r>
              <a:rPr lang="zh-CN" altLang="en-US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容器（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Container</a:t>
            </a:r>
            <a:r>
              <a:rPr lang="zh-CN" altLang="en-US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</a:p>
          <a:p>
            <a:pPr marL="468313" indent="0">
              <a:lnSpc>
                <a:spcPct val="130000"/>
              </a:lnSpc>
              <a:buNone/>
            </a:pPr>
            <a:r>
              <a:rPr lang="zh-CN" altLang="en-US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器（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Iterator</a:t>
            </a:r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468313" indent="0">
              <a:lnSpc>
                <a:spcPct val="130000"/>
              </a:lnSpc>
              <a:buNone/>
            </a:pPr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</a:t>
            </a:r>
            <a:r>
              <a:rPr lang="zh-CN" altLang="en-US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</a:p>
          <a:p>
            <a:pPr marL="468313" indent="0">
              <a:lnSpc>
                <a:spcPct val="130000"/>
              </a:lnSpc>
              <a:buNone/>
            </a:pP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仿函数（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object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</a:p>
          <a:p>
            <a:pPr marL="468313" indent="0">
              <a:lnSpc>
                <a:spcPct val="130000"/>
              </a:lnSpc>
              <a:buNone/>
            </a:pP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适配器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Adaptor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</a:p>
          <a:p>
            <a:pPr marL="468313" indent="0">
              <a:lnSpc>
                <a:spcPct val="130000"/>
              </a:lnSpc>
              <a:buNone/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分配器 （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allocator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410980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116632"/>
            <a:ext cx="8229600" cy="1143000"/>
          </a:xfrm>
        </p:spPr>
        <p:txBody>
          <a:bodyPr lIns="91440" tIns="45720" rIns="91440" bIns="45720">
            <a:normAutofit/>
          </a:bodyPr>
          <a:lstStyle/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容器概述</a:t>
            </a:r>
          </a:p>
        </p:txBody>
      </p:sp>
      <p:sp>
        <p:nvSpPr>
          <p:cNvPr id="181251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412776"/>
            <a:ext cx="8640960" cy="5328592"/>
          </a:xfrm>
        </p:spPr>
        <p:txBody>
          <a:bodyPr lIns="91440" tIns="45720" rIns="91440" bIns="45720"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1800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用于存放各种类型的数据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（基本类型的变量，对象等）</a:t>
            </a:r>
            <a:r>
              <a:rPr lang="zh-CN" altLang="en-US" sz="1800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的数据结构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容器是存放其他对象的对象</a:t>
            </a:r>
            <a:endPara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容器分为三大类：</a:t>
            </a:r>
          </a:p>
          <a:p>
            <a:pPr marL="908050" lvl="1" indent="-436563"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1)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顺序容器  </a:t>
            </a:r>
          </a:p>
          <a:p>
            <a:pPr marL="908050" lvl="1" indent="-436563"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后部插入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删除，直接访问</a:t>
            </a:r>
            <a:b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deque</a:t>
            </a:r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后部插入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删除，直接访问</a:t>
            </a:r>
            <a:b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双向链表，任意位置插入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  <a:p>
            <a:pPr marL="908050" lvl="1" indent="-436563"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关联容器</a:t>
            </a:r>
          </a:p>
          <a:p>
            <a:pPr marL="908050" lvl="1" indent="-436563" eaLnBrk="1" hangingPunct="1">
              <a:lnSpc>
                <a:spcPct val="90000"/>
              </a:lnSpc>
              <a:buFont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快速查找，无重复元素</a:t>
            </a:r>
            <a:b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multiset</a:t>
            </a:r>
            <a:r>
              <a:rPr lang="en-US" altLang="zh-CN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快速查找，可有重复元素</a:t>
            </a:r>
            <a:b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一对一映射，无重复元素，基于关键字查找</a:t>
            </a:r>
            <a:b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multimap</a:t>
            </a:r>
            <a:r>
              <a:rPr lang="en-US" altLang="zh-CN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一对一映射，可有重复元素，基于关键字查找</a:t>
            </a:r>
          </a:p>
          <a:p>
            <a:pPr marL="908050" lvl="1" indent="-436563"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者合称为第一类容器 </a:t>
            </a:r>
          </a:p>
          <a:p>
            <a:pPr marL="908050" lvl="1" indent="-436563"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3)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容器适配器</a:t>
            </a:r>
          </a:p>
          <a:p>
            <a:pPr marL="908050" lvl="1" indent="-436563" eaLnBrk="1" hangingPunct="1">
              <a:lnSpc>
                <a:spcPct val="90000"/>
              </a:lnSpc>
              <a:buFont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LIFO</a:t>
            </a:r>
            <a:b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b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priority_queue</a:t>
            </a:r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优先级高的元素先出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8050" lvl="1" indent="-436563" eaLnBrk="1" hangingPunct="1">
              <a:lnSpc>
                <a:spcPct val="90000"/>
              </a:lnSpc>
              <a:buFontTx/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8050" lvl="1" indent="-436563"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被插入容器中时，</a:t>
            </a:r>
            <a:r>
              <a:rPr lang="zh-CN" altLang="en-US" sz="18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被插入的是对象的一个复制品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908050" lvl="1" indent="-436563" eaLnBrk="1" hangingPunct="1">
              <a:lnSpc>
                <a:spcPct val="90000"/>
              </a:lnSpc>
              <a:buFontTx/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075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332656"/>
            <a:ext cx="8712968" cy="6336704"/>
          </a:xfrm>
        </p:spPr>
        <p:txBody>
          <a:bodyPr lIns="91440" tIns="45720" rIns="91440" bIns="45720">
            <a:normAutofit/>
          </a:bodyPr>
          <a:lstStyle/>
          <a:p>
            <a:pPr marL="0" indent="0" eaLnBrk="1" hangingPunct="1">
              <a:buNone/>
            </a:pPr>
            <a:r>
              <a:rPr lang="en-US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</a:p>
          <a:p>
            <a:pPr marL="0" indent="0" eaLnBrk="1" hangingPunct="1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实际上就是个动态数组。</a:t>
            </a:r>
            <a:r>
              <a:rPr lang="zh-CN" altLang="en-US" sz="1800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随机存取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任何元素都能在常数时间完成。在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尾端</a:t>
            </a:r>
            <a:r>
              <a:rPr lang="en-US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增删元素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具有较佳的性能。</a:t>
            </a:r>
          </a:p>
          <a:p>
            <a:pPr marL="469900" indent="-469900" eaLnBrk="1" hangingPunct="1">
              <a:buFont typeface="Wingdings" pitchFamily="2" charset="2"/>
              <a:buNone/>
            </a:pPr>
            <a:r>
              <a:rPr lang="en-US" altLang="zh-CN" sz="18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deque</a:t>
            </a:r>
            <a:endParaRPr lang="en-US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9900" indent="-469900" eaLnBrk="1" hangingPunct="1">
              <a:buFont typeface="Wingdings" pitchFamily="2" charset="2"/>
              <a:buNone/>
            </a:pPr>
            <a:r>
              <a:rPr lang="en-US" altLang="zh-CN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也是个动态数组，</a:t>
            </a:r>
            <a:r>
              <a:rPr lang="zh-CN" altLang="en-US" sz="1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随机存取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任何元素都能在常数时间完成。在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两端增删元</a:t>
            </a:r>
            <a:r>
              <a:rPr lang="en-US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具有较佳的性能。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9900" indent="-469900" eaLnBrk="1" hangingPunct="1">
              <a:buFont typeface="Wingdings" pitchFamily="2" charset="2"/>
              <a:buNone/>
            </a:pPr>
            <a:endPara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9900" indent="-469900" eaLnBrk="1" hangingPunct="1">
              <a:buFont typeface="Wingdings" pitchFamily="2" charset="2"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顺序容器，是因为</a:t>
            </a:r>
            <a:r>
              <a:rPr lang="zh-CN" altLang="en-US" sz="1800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元素的插入位置同元素的值无关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9900" indent="-469900" eaLnBrk="1" hangingPunct="1">
              <a:buFont typeface="Wingdings" pitchFamily="2" charset="2"/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9900" indent="-469900">
              <a:lnSpc>
                <a:spcPct val="9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关联式容器内的</a:t>
            </a:r>
            <a:r>
              <a:rPr lang="zh-CN" altLang="en-US" sz="18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元素是排序的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，插入任何元素，都按相应的排序准则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来确定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9900" indent="-469900">
              <a:lnSpc>
                <a:spcPct val="90000"/>
              </a:lnSpc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式容器的特点是</a:t>
            </a:r>
            <a:r>
              <a:rPr lang="zh-CN" altLang="en-US" sz="18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在查找时具有非常好的性能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9900" indent="-469900">
              <a:lnSpc>
                <a:spcPct val="90000"/>
              </a:lnSpc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9900" indent="-469900">
              <a:lnSpc>
                <a:spcPct val="90000"/>
              </a:lnSpc>
              <a:buNone/>
            </a:pPr>
            <a:r>
              <a:rPr lang="en-US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set/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multiset</a:t>
            </a:r>
            <a:endParaRPr lang="en-US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9900" indent="-469900">
              <a:lnSpc>
                <a:spcPct val="90000"/>
              </a:lnSpc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set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即集合。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中不允许相同元素，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multiset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中允许存在相同的元素。</a:t>
            </a:r>
          </a:p>
          <a:p>
            <a:pPr marL="469900" indent="-469900">
              <a:lnSpc>
                <a:spcPct val="90000"/>
              </a:lnSpc>
              <a:buNone/>
            </a:pPr>
            <a:r>
              <a:rPr lang="en-US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map/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multimap</a:t>
            </a:r>
            <a:endParaRPr lang="en-US" altLang="zh-CN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9900" indent="-469900">
              <a:lnSpc>
                <a:spcPct val="90000"/>
              </a:lnSpc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		map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的不同在于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中存放的是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成对的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key/value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469900" indent="-469900">
              <a:lnSpc>
                <a:spcPct val="9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对元素进行排序，可快速地根据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来检索元素</a:t>
            </a:r>
          </a:p>
          <a:p>
            <a:pPr marL="469900" indent="-469900">
              <a:lnSpc>
                <a:spcPct val="9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map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multimap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的不同在于是否允许多个元素有相同的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值。</a:t>
            </a:r>
          </a:p>
          <a:p>
            <a:pPr marL="469900" indent="-469900">
              <a:lnSpc>
                <a:spcPct val="90000"/>
              </a:lnSpc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9900" indent="-469900">
              <a:lnSpc>
                <a:spcPct val="90000"/>
              </a:lnSpc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种容器通常以平衡二叉树方式实现，插入和检索的时间都是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	</a:t>
            </a:r>
          </a:p>
          <a:p>
            <a:pPr marL="469900" indent="-469900" eaLnBrk="1" hangingPunct="1">
              <a:buFont typeface="Wingdings" pitchFamily="2" charset="2"/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467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 lIns="91440" tIns="45720" rIns="91440" bIns="45720"/>
          <a:lstStyle/>
          <a:p>
            <a:pPr marL="469900" indent="-469900"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  </a:t>
            </a:r>
          </a:p>
          <a:p>
            <a:pPr marL="469900" indent="-469900"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。是项的有限序列，并满足序列中被删除、检索和修改的项只能是最近插入序列的项。即按照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后进先出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的原则</a:t>
            </a:r>
          </a:p>
          <a:p>
            <a:pPr marL="469900" indent="-469900"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queue </a:t>
            </a:r>
          </a:p>
          <a:p>
            <a:pPr marL="469900" indent="-469900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。插入只可以在尾部进行，删除、检索和修改只允许从头部进行。按照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先进先出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的原则。</a:t>
            </a:r>
          </a:p>
          <a:p>
            <a:pPr marL="469900" indent="-469900" eaLnBrk="1" hangingPunct="1">
              <a:buFont typeface="Wingdings" pitchFamily="2" charset="2"/>
              <a:buNone/>
            </a:pPr>
            <a:r>
              <a:rPr lang="en-US" altLang="zh-CN" sz="24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priority_queue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469900" indent="-469900"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优先级队列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最高优先级元素总是第一个出列</a:t>
            </a:r>
          </a:p>
        </p:txBody>
      </p:sp>
    </p:spTree>
    <p:extLst>
      <p:ext uri="{BB962C8B-B14F-4D97-AF65-F5344CB8AC3E}">
        <p14:creationId xmlns:p14="http://schemas.microsoft.com/office/powerpoint/2010/main" val="70522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85" name="Rectangle 7"/>
          <p:cNvSpPr>
            <a:spLocks noChangeArrowheads="1"/>
          </p:cNvSpPr>
          <p:nvPr/>
        </p:nvSpPr>
        <p:spPr bwMode="auto">
          <a:xfrm>
            <a:off x="1122362" y="3688457"/>
            <a:ext cx="6983412" cy="376238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endParaRPr kumimoji="0" lang="zh-CN" altLang="en-US" sz="1800" b="1" i="1">
              <a:ea typeface="宋体" charset="-122"/>
            </a:endParaRPr>
          </a:p>
        </p:txBody>
      </p:sp>
      <p:sp>
        <p:nvSpPr>
          <p:cNvPr id="185400" name="Rectangle 22"/>
          <p:cNvSpPr>
            <a:spLocks noChangeArrowheads="1"/>
          </p:cNvSpPr>
          <p:nvPr/>
        </p:nvSpPr>
        <p:spPr bwMode="auto">
          <a:xfrm>
            <a:off x="1625599" y="3717032"/>
            <a:ext cx="5976938" cy="376238"/>
          </a:xfrm>
          <a:prstGeom prst="rect">
            <a:avLst/>
          </a:prstGeom>
          <a:solidFill>
            <a:srgbClr val="99CC00">
              <a:alpha val="63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endParaRPr kumimoji="0" lang="zh-CN" altLang="en-US" sz="1800" b="1" i="1">
              <a:ea typeface="宋体" charset="-122"/>
            </a:endParaRPr>
          </a:p>
        </p:txBody>
      </p:sp>
      <p:sp>
        <p:nvSpPr>
          <p:cNvPr id="7" name="灯片编号占位符 5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>
              <a:defRPr/>
            </a:pPr>
            <a:fld id="{D535CD4F-20EA-4D19-A0D3-65E70588B629}" type="slidenum">
              <a:rPr lang="en-US" altLang="zh-CN" sz="1400">
                <a:ea typeface="+mn-ea"/>
              </a:rPr>
              <a:pPr algn="r">
                <a:defRPr/>
              </a:pPr>
              <a:t>7</a:t>
            </a:fld>
            <a:endParaRPr lang="en-US" altLang="zh-CN" sz="1400">
              <a:ea typeface="+mn-ea"/>
            </a:endParaRPr>
          </a:p>
        </p:txBody>
      </p:sp>
      <p:sp>
        <p:nvSpPr>
          <p:cNvPr id="1853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099" y="116632"/>
            <a:ext cx="8643937" cy="1066800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+mn-lt"/>
                <a:ea typeface="微软雅黑" panose="020B0503020204020204" pitchFamily="34" charset="-122"/>
              </a:rPr>
              <a:t>接口</a:t>
            </a:r>
            <a:endParaRPr lang="en-US" dirty="0" smtClean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85348" name="Rectangle 1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/>
          </a:p>
        </p:txBody>
      </p:sp>
      <p:graphicFrame>
        <p:nvGraphicFramePr>
          <p:cNvPr id="185442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759110"/>
              </p:ext>
            </p:extLst>
          </p:nvPr>
        </p:nvGraphicFramePr>
        <p:xfrm>
          <a:off x="571500" y="1196752"/>
          <a:ext cx="8001000" cy="2254250"/>
        </p:xfrm>
        <a:graphic>
          <a:graphicData uri="http://schemas.openxmlformats.org/drawingml/2006/table">
            <a:tbl>
              <a:tblPr/>
              <a:tblGrid>
                <a:gridCol w="2297113"/>
                <a:gridCol w="5703887"/>
              </a:tblGrid>
              <a:tr h="450850"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迭代方法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说明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begin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（）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返回一个指向容器第一个元素的迭代器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end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（）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返回一个指向容器末尾元素的迭代器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rbegin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（）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返回一个逆向迭代器，指向反序后的首元素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rend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（）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返回一个逆向迭代器，指向反序后的末尾元素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5386" name="Line 8"/>
          <p:cNvSpPr>
            <a:spLocks noChangeShapeType="1"/>
          </p:cNvSpPr>
          <p:nvPr/>
        </p:nvSpPr>
        <p:spPr bwMode="auto">
          <a:xfrm>
            <a:off x="2417762" y="366147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5387" name="Line 9"/>
          <p:cNvSpPr>
            <a:spLocks noChangeShapeType="1"/>
          </p:cNvSpPr>
          <p:nvPr/>
        </p:nvSpPr>
        <p:spPr bwMode="auto">
          <a:xfrm>
            <a:off x="6810374" y="366147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5388" name="Text Box 10"/>
          <p:cNvSpPr txBox="1">
            <a:spLocks noChangeArrowheads="1"/>
          </p:cNvSpPr>
          <p:nvPr/>
        </p:nvSpPr>
        <p:spPr bwMode="auto">
          <a:xfrm>
            <a:off x="1697037" y="3672582"/>
            <a:ext cx="719137" cy="36671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algn="l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algn="l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algn="l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algn="l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1800" b="1" i="1">
                <a:solidFill>
                  <a:schemeClr val="accent1"/>
                </a:solidFill>
                <a:latin typeface="+mn-lt"/>
                <a:ea typeface="宋体" charset="-122"/>
              </a:rPr>
              <a:t>Head</a:t>
            </a:r>
          </a:p>
        </p:txBody>
      </p:sp>
      <p:sp>
        <p:nvSpPr>
          <p:cNvPr id="185389" name="Text Box 11"/>
          <p:cNvSpPr txBox="1">
            <a:spLocks noChangeArrowheads="1"/>
          </p:cNvSpPr>
          <p:nvPr/>
        </p:nvSpPr>
        <p:spPr bwMode="auto">
          <a:xfrm>
            <a:off x="6811962" y="3694807"/>
            <a:ext cx="719137" cy="36671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algn="l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algn="l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algn="l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algn="l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1800" b="1" i="1">
                <a:solidFill>
                  <a:schemeClr val="accent1"/>
                </a:solidFill>
                <a:latin typeface="+mn-lt"/>
                <a:ea typeface="宋体" charset="-122"/>
              </a:rPr>
              <a:t>Tail</a:t>
            </a:r>
          </a:p>
        </p:txBody>
      </p:sp>
      <p:sp>
        <p:nvSpPr>
          <p:cNvPr id="185390" name="Line 12"/>
          <p:cNvSpPr>
            <a:spLocks noChangeShapeType="1"/>
          </p:cNvSpPr>
          <p:nvPr/>
        </p:nvSpPr>
        <p:spPr bwMode="auto">
          <a:xfrm>
            <a:off x="2057399" y="4093270"/>
            <a:ext cx="0" cy="2159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5391" name="Line 13"/>
          <p:cNvSpPr>
            <a:spLocks noChangeShapeType="1"/>
          </p:cNvSpPr>
          <p:nvPr/>
        </p:nvSpPr>
        <p:spPr bwMode="auto">
          <a:xfrm>
            <a:off x="7097712" y="4093270"/>
            <a:ext cx="0" cy="2159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5392" name="Line 14"/>
          <p:cNvSpPr>
            <a:spLocks noChangeShapeType="1"/>
          </p:cNvSpPr>
          <p:nvPr/>
        </p:nvSpPr>
        <p:spPr bwMode="auto">
          <a:xfrm>
            <a:off x="1409699" y="4093270"/>
            <a:ext cx="0" cy="2159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5393" name="Line 15"/>
          <p:cNvSpPr>
            <a:spLocks noChangeShapeType="1"/>
          </p:cNvSpPr>
          <p:nvPr/>
        </p:nvSpPr>
        <p:spPr bwMode="auto">
          <a:xfrm>
            <a:off x="7746999" y="4093270"/>
            <a:ext cx="0" cy="2159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5394" name="Line 16"/>
          <p:cNvSpPr>
            <a:spLocks noChangeShapeType="1"/>
          </p:cNvSpPr>
          <p:nvPr/>
        </p:nvSpPr>
        <p:spPr bwMode="auto">
          <a:xfrm>
            <a:off x="1697037" y="366147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5395" name="Line 17"/>
          <p:cNvSpPr>
            <a:spLocks noChangeShapeType="1"/>
          </p:cNvSpPr>
          <p:nvPr/>
        </p:nvSpPr>
        <p:spPr bwMode="auto">
          <a:xfrm>
            <a:off x="7531099" y="366147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5396" name="Text Box 18"/>
          <p:cNvSpPr txBox="1">
            <a:spLocks noChangeArrowheads="1"/>
          </p:cNvSpPr>
          <p:nvPr/>
        </p:nvSpPr>
        <p:spPr bwMode="auto">
          <a:xfrm>
            <a:off x="1697037" y="4237732"/>
            <a:ext cx="719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algn="l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algn="l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algn="l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algn="l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1800" b="1" i="1">
                <a:solidFill>
                  <a:schemeClr val="accent1"/>
                </a:solidFill>
                <a:latin typeface="+mn-lt"/>
                <a:ea typeface="宋体" charset="-122"/>
              </a:rPr>
              <a:t>begin</a:t>
            </a:r>
          </a:p>
        </p:txBody>
      </p:sp>
      <p:sp>
        <p:nvSpPr>
          <p:cNvPr id="185397" name="Text Box 19"/>
          <p:cNvSpPr txBox="1">
            <a:spLocks noChangeArrowheads="1"/>
          </p:cNvSpPr>
          <p:nvPr/>
        </p:nvSpPr>
        <p:spPr bwMode="auto">
          <a:xfrm>
            <a:off x="6737349" y="4237732"/>
            <a:ext cx="936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algn="l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algn="l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algn="l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algn="l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1800" b="1" i="1">
                <a:solidFill>
                  <a:schemeClr val="accent1"/>
                </a:solidFill>
                <a:latin typeface="+mn-lt"/>
                <a:ea typeface="宋体" charset="-122"/>
              </a:rPr>
              <a:t>rbegin</a:t>
            </a:r>
          </a:p>
        </p:txBody>
      </p:sp>
      <p:sp>
        <p:nvSpPr>
          <p:cNvPr id="185398" name="Text Box 20"/>
          <p:cNvSpPr txBox="1">
            <a:spLocks noChangeArrowheads="1"/>
          </p:cNvSpPr>
          <p:nvPr/>
        </p:nvSpPr>
        <p:spPr bwMode="auto">
          <a:xfrm>
            <a:off x="1122362" y="4237732"/>
            <a:ext cx="719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algn="l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algn="l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algn="l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algn="l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1800" b="1" i="1">
                <a:solidFill>
                  <a:schemeClr val="accent1"/>
                </a:solidFill>
                <a:latin typeface="+mn-lt"/>
                <a:ea typeface="宋体" charset="-122"/>
              </a:rPr>
              <a:t>rend</a:t>
            </a:r>
          </a:p>
        </p:txBody>
      </p:sp>
      <p:sp>
        <p:nvSpPr>
          <p:cNvPr id="185399" name="Text Box 21"/>
          <p:cNvSpPr txBox="1">
            <a:spLocks noChangeArrowheads="1"/>
          </p:cNvSpPr>
          <p:nvPr/>
        </p:nvSpPr>
        <p:spPr bwMode="auto">
          <a:xfrm>
            <a:off x="7458074" y="4237732"/>
            <a:ext cx="719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algn="l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algn="l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algn="l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algn="l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1800" b="1" i="1">
                <a:solidFill>
                  <a:schemeClr val="accent1"/>
                </a:solidFill>
                <a:latin typeface="+mn-lt"/>
                <a:ea typeface="宋体" charset="-122"/>
              </a:rPr>
              <a:t>end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44845"/>
              </p:ext>
            </p:extLst>
          </p:nvPr>
        </p:nvGraphicFramePr>
        <p:xfrm>
          <a:off x="821531" y="4604445"/>
          <a:ext cx="7500938" cy="1722438"/>
        </p:xfrm>
        <a:graphic>
          <a:graphicData uri="http://schemas.openxmlformats.org/drawingml/2006/table">
            <a:tbl>
              <a:tblPr/>
              <a:tblGrid>
                <a:gridCol w="2154238"/>
                <a:gridCol w="5346700"/>
              </a:tblGrid>
              <a:tr h="428625"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操作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说明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size()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返回容器元素个数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empty()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判断容器是否为空，是，则返回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true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swap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（）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交换两个容器的所有元素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50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85" grpId="0" animBg="1"/>
      <p:bldP spid="185400" grpId="0" animBg="1"/>
      <p:bldP spid="185388" grpId="0" animBg="1"/>
      <p:bldP spid="185389" grpId="0" animBg="1"/>
      <p:bldP spid="185390" grpId="0" animBg="1"/>
      <p:bldP spid="185391" grpId="0" animBg="1"/>
      <p:bldP spid="185392" grpId="0" animBg="1"/>
      <p:bldP spid="185393" grpId="0" animBg="1"/>
      <p:bldP spid="185396" grpId="0"/>
      <p:bldP spid="185397" grpId="0"/>
      <p:bldP spid="185398" grpId="0"/>
      <p:bldP spid="1853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332656"/>
            <a:ext cx="8712968" cy="6336704"/>
          </a:xfrm>
        </p:spPr>
        <p:txBody>
          <a:bodyPr lIns="91440" tIns="45720" rIns="91440" bIns="45720">
            <a:normAutofit/>
          </a:bodyPr>
          <a:lstStyle/>
          <a:p>
            <a:r>
              <a:rPr lang="en-US" altLang="zh-CN" sz="1800" i="1" dirty="0" smtClean="0">
                <a:solidFill>
                  <a:srgbClr val="000000"/>
                </a:solidFill>
                <a:latin typeface="Consolas"/>
              </a:rPr>
              <a:t>01</a:t>
            </a:r>
            <a:r>
              <a:rPr lang="en-US" altLang="zh-CN" sz="1800" i="1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</a:rPr>
              <a:t>vector &lt;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</a:rPr>
              <a:t>&gt; v;</a:t>
            </a:r>
            <a:br>
              <a:rPr lang="en-US" altLang="zh-CN" sz="1800" dirty="0">
                <a:solidFill>
                  <a:srgbClr val="000000"/>
                </a:solidFill>
                <a:latin typeface="Consolas"/>
              </a:rPr>
            </a:br>
            <a:r>
              <a:rPr lang="en-US" altLang="zh-CN" sz="1800" i="1" dirty="0">
                <a:solidFill>
                  <a:srgbClr val="000000"/>
                </a:solidFill>
                <a:latin typeface="Consolas"/>
              </a:rPr>
              <a:t>02 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</a:rPr>
              <a:t>set &lt;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</a:rPr>
              <a:t>&gt; s;</a:t>
            </a:r>
            <a:br>
              <a:rPr lang="en-US" altLang="zh-CN" sz="1800" dirty="0">
                <a:solidFill>
                  <a:srgbClr val="000000"/>
                </a:solidFill>
                <a:latin typeface="Consolas"/>
              </a:rPr>
            </a:br>
            <a:r>
              <a:rPr lang="en-US" altLang="zh-CN" sz="1800" i="1" dirty="0">
                <a:solidFill>
                  <a:srgbClr val="000000"/>
                </a:solidFill>
                <a:latin typeface="Consolas"/>
              </a:rPr>
              <a:t>03 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</a:rPr>
              <a:t>map &lt;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</a:rPr>
              <a:t>&gt; m;</a:t>
            </a:r>
            <a:br>
              <a:rPr lang="en-US" altLang="zh-CN" sz="1800" dirty="0">
                <a:solidFill>
                  <a:srgbClr val="000000"/>
                </a:solidFill>
                <a:latin typeface="Consolas"/>
              </a:rPr>
            </a:br>
            <a:r>
              <a:rPr lang="en-US" altLang="zh-CN" sz="1800" i="1" dirty="0">
                <a:solidFill>
                  <a:srgbClr val="000000"/>
                </a:solidFill>
                <a:latin typeface="Consolas"/>
              </a:rPr>
              <a:t>04 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</a:rPr>
              <a:t>queue &lt;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</a:rPr>
              <a:t>&gt; q;</a:t>
            </a:r>
            <a:br>
              <a:rPr lang="en-US" altLang="zh-CN" sz="1800" dirty="0">
                <a:solidFill>
                  <a:srgbClr val="000000"/>
                </a:solidFill>
                <a:latin typeface="Consolas"/>
              </a:rPr>
            </a:br>
            <a:r>
              <a:rPr lang="en-US" altLang="zh-CN" sz="1800" dirty="0">
                <a:solidFill>
                  <a:srgbClr val="F810B0"/>
                </a:solidFill>
                <a:latin typeface="Consolas"/>
              </a:rPr>
              <a:t>05 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zh-CN" sz="1800" dirty="0">
                <a:solidFill>
                  <a:srgbClr val="000000"/>
                </a:solidFill>
                <a:latin typeface="Consolas"/>
              </a:rPr>
            </a:br>
            <a:r>
              <a:rPr lang="en-US" altLang="zh-CN" sz="1800" i="1" dirty="0">
                <a:solidFill>
                  <a:srgbClr val="000000"/>
                </a:solidFill>
                <a:latin typeface="Consolas"/>
              </a:rPr>
              <a:t>06 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</a:rPr>
              <a:t>v.push_back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</a:rPr>
              <a:t>(1);</a:t>
            </a:r>
            <a:br>
              <a:rPr lang="en-US" altLang="zh-CN" sz="1800" dirty="0">
                <a:solidFill>
                  <a:srgbClr val="000000"/>
                </a:solidFill>
                <a:latin typeface="Consolas"/>
              </a:rPr>
            </a:br>
            <a:r>
              <a:rPr lang="en-US" altLang="zh-CN" sz="1800" i="1" dirty="0">
                <a:solidFill>
                  <a:srgbClr val="000000"/>
                </a:solidFill>
                <a:latin typeface="Consolas"/>
              </a:rPr>
              <a:t>07 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</a:rPr>
              <a:t>v[0] = 2;</a:t>
            </a:r>
            <a:br>
              <a:rPr lang="en-US" altLang="zh-CN" sz="1800" dirty="0">
                <a:solidFill>
                  <a:srgbClr val="000000"/>
                </a:solidFill>
                <a:latin typeface="Consolas"/>
              </a:rPr>
            </a:br>
            <a:r>
              <a:rPr lang="en-US" altLang="zh-CN" sz="1800" i="1" dirty="0">
                <a:solidFill>
                  <a:srgbClr val="000000"/>
                </a:solidFill>
                <a:latin typeface="Consolas"/>
              </a:rPr>
              <a:t>08 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</a:rPr>
              <a:t>v.erase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</a:rPr>
              <a:t>v.begin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</a:rPr>
              <a:t>() + 0);</a:t>
            </a:r>
            <a:br>
              <a:rPr lang="en-US" altLang="zh-CN" sz="1800" dirty="0">
                <a:solidFill>
                  <a:srgbClr val="000000"/>
                </a:solidFill>
                <a:latin typeface="Consolas"/>
              </a:rPr>
            </a:br>
            <a:r>
              <a:rPr lang="en-US" altLang="zh-CN" sz="1800" i="1" dirty="0">
                <a:solidFill>
                  <a:srgbClr val="000000"/>
                </a:solidFill>
                <a:latin typeface="Consolas"/>
              </a:rPr>
              <a:t>09 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zh-CN" sz="1800" dirty="0">
                <a:solidFill>
                  <a:srgbClr val="000000"/>
                </a:solidFill>
                <a:latin typeface="Consolas"/>
              </a:rPr>
            </a:br>
            <a:r>
              <a:rPr lang="en-US" altLang="zh-CN" sz="1800" dirty="0">
                <a:solidFill>
                  <a:srgbClr val="F810B0"/>
                </a:solidFill>
                <a:latin typeface="Consolas"/>
              </a:rPr>
              <a:t>10 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</a:rPr>
              <a:t>set.insert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</a:rPr>
              <a:t>(3);</a:t>
            </a:r>
            <a:br>
              <a:rPr lang="en-US" altLang="zh-CN" sz="1800" dirty="0">
                <a:solidFill>
                  <a:srgbClr val="000000"/>
                </a:solidFill>
                <a:latin typeface="Consolas"/>
              </a:rPr>
            </a:br>
            <a:r>
              <a:rPr lang="en-US" altLang="zh-CN" sz="1800" i="1" dirty="0">
                <a:solidFill>
                  <a:srgbClr val="000000"/>
                </a:solidFill>
                <a:latin typeface="Consolas"/>
              </a:rPr>
              <a:t>11 </a:t>
            </a:r>
            <a:r>
              <a:rPr lang="en-US" altLang="zh-CN" sz="1800" b="1" dirty="0">
                <a:solidFill>
                  <a:srgbClr val="000000"/>
                </a:solidFill>
                <a:latin typeface="Consolas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</a:rPr>
              <a:t>set.find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</a:rPr>
              <a:t>(3) !=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</a:rPr>
              <a:t>set.end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</a:rPr>
              <a:t>()) </a:t>
            </a:r>
            <a:br>
              <a:rPr lang="en-US" altLang="zh-CN" sz="1800" dirty="0">
                <a:solidFill>
                  <a:srgbClr val="000000"/>
                </a:solidFill>
                <a:latin typeface="Consolas"/>
              </a:rPr>
            </a:br>
            <a:r>
              <a:rPr lang="en-US" altLang="zh-CN" sz="1800" i="1" dirty="0">
                <a:solidFill>
                  <a:srgbClr val="000000"/>
                </a:solidFill>
                <a:latin typeface="Consolas"/>
              </a:rPr>
              <a:t>12 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</a:rPr>
              <a:t>    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</a:rPr>
              <a:t>set.erase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</a:rPr>
              <a:t>(3);</a:t>
            </a:r>
            <a:br>
              <a:rPr lang="en-US" altLang="zh-CN" sz="1800" dirty="0">
                <a:solidFill>
                  <a:srgbClr val="000000"/>
                </a:solidFill>
                <a:latin typeface="Consolas"/>
              </a:rPr>
            </a:br>
            <a:r>
              <a:rPr lang="en-US" altLang="zh-CN" sz="1800" i="1" dirty="0">
                <a:solidFill>
                  <a:srgbClr val="000000"/>
                </a:solidFill>
                <a:latin typeface="Consolas"/>
              </a:rPr>
              <a:t>13 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</a:rPr>
              <a:t>    </a:t>
            </a:r>
            <a:br>
              <a:rPr lang="en-US" altLang="zh-CN" sz="1800" dirty="0">
                <a:solidFill>
                  <a:srgbClr val="000000"/>
                </a:solidFill>
                <a:latin typeface="Consolas"/>
              </a:rPr>
            </a:br>
            <a:r>
              <a:rPr lang="en-US" altLang="zh-CN" sz="1800" i="1" dirty="0">
                <a:solidFill>
                  <a:srgbClr val="000000"/>
                </a:solidFill>
                <a:latin typeface="Consolas"/>
              </a:rPr>
              <a:t>14 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</a:rPr>
              <a:t>m[3] = 1;</a:t>
            </a:r>
            <a:br>
              <a:rPr lang="en-US" altLang="zh-CN" sz="1800" dirty="0">
                <a:solidFill>
                  <a:srgbClr val="000000"/>
                </a:solidFill>
                <a:latin typeface="Consolas"/>
              </a:rPr>
            </a:br>
            <a:r>
              <a:rPr lang="en-US" altLang="zh-CN" sz="1800" dirty="0">
                <a:solidFill>
                  <a:srgbClr val="F810B0"/>
                </a:solidFill>
                <a:latin typeface="Consolas"/>
              </a:rPr>
              <a:t>15 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</a:rPr>
              <a:t>m[2] = 0;</a:t>
            </a:r>
            <a:br>
              <a:rPr lang="en-US" altLang="zh-CN" sz="1800" dirty="0">
                <a:solidFill>
                  <a:srgbClr val="000000"/>
                </a:solidFill>
                <a:latin typeface="Consolas"/>
              </a:rPr>
            </a:br>
            <a:r>
              <a:rPr lang="en-US" altLang="zh-CN" sz="1800" i="1" dirty="0">
                <a:solidFill>
                  <a:srgbClr val="000000"/>
                </a:solidFill>
                <a:latin typeface="Consolas"/>
              </a:rPr>
              <a:t>16 </a:t>
            </a:r>
            <a:r>
              <a:rPr lang="en-US" altLang="zh-CN" sz="1800" b="1" dirty="0">
                <a:solidFill>
                  <a:srgbClr val="000000"/>
                </a:solidFill>
                <a:latin typeface="Consolas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</a:rPr>
              <a:t> (m[1] == 0) m[1] = 1;</a:t>
            </a:r>
            <a:br>
              <a:rPr lang="en-US" altLang="zh-CN" sz="1800" dirty="0">
                <a:solidFill>
                  <a:srgbClr val="000000"/>
                </a:solidFill>
                <a:latin typeface="Consolas"/>
              </a:rPr>
            </a:br>
            <a:r>
              <a:rPr lang="en-US" altLang="zh-CN" sz="1800" i="1" dirty="0">
                <a:solidFill>
                  <a:srgbClr val="000000"/>
                </a:solidFill>
                <a:latin typeface="Consolas"/>
              </a:rPr>
              <a:t>17 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zh-CN" sz="1800" dirty="0">
                <a:solidFill>
                  <a:srgbClr val="000000"/>
                </a:solidFill>
                <a:latin typeface="Consolas"/>
              </a:rPr>
            </a:br>
            <a:r>
              <a:rPr lang="en-US" altLang="zh-CN" sz="1800" i="1" dirty="0">
                <a:solidFill>
                  <a:srgbClr val="000000"/>
                </a:solidFill>
                <a:latin typeface="Consolas"/>
              </a:rPr>
              <a:t>18 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</a:rPr>
              <a:t>q.push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</a:rPr>
              <a:t>(1);</a:t>
            </a:r>
            <a:br>
              <a:rPr lang="en-US" altLang="zh-CN" sz="1800" dirty="0">
                <a:solidFill>
                  <a:srgbClr val="000000"/>
                </a:solidFill>
                <a:latin typeface="Consolas"/>
              </a:rPr>
            </a:br>
            <a:r>
              <a:rPr lang="en-US" altLang="zh-CN" sz="1800" i="1" dirty="0">
                <a:solidFill>
                  <a:srgbClr val="000000"/>
                </a:solidFill>
                <a:latin typeface="Consolas"/>
              </a:rPr>
              <a:t>19 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</a:rPr>
              <a:t>q.front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</a:rPr>
              <a:t>();</a:t>
            </a:r>
            <a:br>
              <a:rPr lang="en-US" altLang="zh-CN" sz="1800" dirty="0">
                <a:solidFill>
                  <a:srgbClr val="000000"/>
                </a:solidFill>
                <a:latin typeface="Consolas"/>
              </a:rPr>
            </a:br>
            <a:r>
              <a:rPr lang="en-US" altLang="zh-CN" sz="1800" dirty="0">
                <a:solidFill>
                  <a:srgbClr val="F810B0"/>
                </a:solidFill>
                <a:latin typeface="Consolas"/>
              </a:rPr>
              <a:t>20 </a:t>
            </a:r>
            <a:r>
              <a:rPr lang="en-US" altLang="zh-CN" sz="1800" b="1" dirty="0">
                <a:solidFill>
                  <a:srgbClr val="000000"/>
                </a:solidFill>
                <a:latin typeface="Consolas"/>
              </a:rPr>
              <a:t>while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</a:rPr>
              <a:t>q.emtpy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</a:rPr>
              <a:t>() == 0)</a:t>
            </a:r>
            <a:br>
              <a:rPr lang="en-US" altLang="zh-CN" sz="1800" dirty="0">
                <a:solidFill>
                  <a:srgbClr val="000000"/>
                </a:solidFill>
                <a:latin typeface="Consolas"/>
              </a:rPr>
            </a:br>
            <a:r>
              <a:rPr lang="en-US" altLang="zh-CN" sz="1800" i="1" dirty="0">
                <a:solidFill>
                  <a:srgbClr val="000000"/>
                </a:solidFill>
                <a:latin typeface="Consolas"/>
              </a:rPr>
              <a:t>21 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</a:rPr>
              <a:t>    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</a:rPr>
              <a:t>q.pop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</a:rPr>
              <a:t>();</a:t>
            </a:r>
            <a:br>
              <a:rPr lang="en-US" altLang="zh-CN" sz="1800" dirty="0">
                <a:solidFill>
                  <a:srgbClr val="000000"/>
                </a:solidFill>
                <a:latin typeface="Consolas"/>
              </a:rPr>
            </a:br>
            <a:endParaRPr lang="en-US" altLang="zh-CN" sz="180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21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迭代器就是相当于指针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迭代器提供对一个容器中的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对象的访问方法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，并且定义了容器中对象的范围。迭代器就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如同一个指针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事实上，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的指针也是一种迭代器。但是，迭代器不仅仅是指针，因此你不能认为他们一定具有地址值。例如，一个数组索引，也可以认为是一种迭代器。</a:t>
            </a:r>
          </a:p>
        </p:txBody>
      </p:sp>
    </p:spTree>
    <p:extLst>
      <p:ext uri="{BB962C8B-B14F-4D97-AF65-F5344CB8AC3E}">
        <p14:creationId xmlns:p14="http://schemas.microsoft.com/office/powerpoint/2010/main" val="3757706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1455</Words>
  <Application>Microsoft Office PowerPoint</Application>
  <PresentationFormat>全屏显示(4:3)</PresentationFormat>
  <Paragraphs>314</Paragraphs>
  <Slides>24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Office 主题</vt:lpstr>
      <vt:lpstr>Equation</vt:lpstr>
      <vt:lpstr>这不是讲课，这是演电影</vt:lpstr>
      <vt:lpstr>PowerPoint 演示文稿</vt:lpstr>
      <vt:lpstr>PowerPoint 演示文稿</vt:lpstr>
      <vt:lpstr>容器概述</vt:lpstr>
      <vt:lpstr>PowerPoint 演示文稿</vt:lpstr>
      <vt:lpstr>PowerPoint 演示文稿</vt:lpstr>
      <vt:lpstr>接口</vt:lpstr>
      <vt:lpstr>PowerPoint 演示文稿</vt:lpstr>
      <vt:lpstr>迭代器</vt:lpstr>
      <vt:lpstr>标准C++库中的算法简介</vt:lpstr>
      <vt:lpstr>可变序列算法</vt:lpstr>
      <vt:lpstr>PowerPoint 演示文稿</vt:lpstr>
      <vt:lpstr>排序及相关算法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这不是讲课，这是演电影</dc:title>
  <dc:creator>Hellis</dc:creator>
  <cp:lastModifiedBy>Hellis</cp:lastModifiedBy>
  <cp:revision>34</cp:revision>
  <dcterms:created xsi:type="dcterms:W3CDTF">2013-07-15T15:45:46Z</dcterms:created>
  <dcterms:modified xsi:type="dcterms:W3CDTF">2014-03-29T14:11:12Z</dcterms:modified>
</cp:coreProperties>
</file>