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5" r:id="rId8"/>
    <p:sldId id="273" r:id="rId9"/>
    <p:sldId id="266" r:id="rId10"/>
    <p:sldId id="270" r:id="rId11"/>
    <p:sldId id="271" r:id="rId12"/>
    <p:sldId id="272" r:id="rId13"/>
    <p:sldId id="267" r:id="rId14"/>
    <p:sldId id="268" r:id="rId15"/>
    <p:sldId id="274" r:id="rId16"/>
    <p:sldId id="306" r:id="rId17"/>
    <p:sldId id="269" r:id="rId18"/>
    <p:sldId id="264" r:id="rId19"/>
    <p:sldId id="275" r:id="rId20"/>
    <p:sldId id="276" r:id="rId21"/>
    <p:sldId id="278" r:id="rId22"/>
    <p:sldId id="258" r:id="rId23"/>
    <p:sldId id="279" r:id="rId24"/>
    <p:sldId id="285" r:id="rId25"/>
    <p:sldId id="289" r:id="rId26"/>
    <p:sldId id="290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797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777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017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57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800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82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204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88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862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6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785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2015/7/14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2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ood_fill#/media/File:Recursive_Flood_Fill_4_(aka).gi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80546" y="2148115"/>
            <a:ext cx="8055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prstClr val="white">
                    <a:alpha val="60000"/>
                  </a:prstClr>
                </a:solidFill>
                <a:latin typeface="Roboto Th" pitchFamily="2" charset="0"/>
              </a:rPr>
              <a:t>搜索与优化</a:t>
            </a:r>
            <a:endParaRPr lang="zh-CN" altLang="en-US" sz="9600" dirty="0">
              <a:solidFill>
                <a:prstClr val="white">
                  <a:alpha val="60000"/>
                </a:prstClr>
              </a:solidFill>
              <a:latin typeface="Roboto Th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03001" y="5087710"/>
            <a:ext cx="344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prstClr val="white"/>
                </a:solidFill>
                <a:latin typeface="Roboto Th" pitchFamily="2" charset="0"/>
                <a:ea typeface="Roboto Th" pitchFamily="2" charset="0"/>
              </a:rPr>
              <a:t>By      </a:t>
            </a:r>
            <a:r>
              <a:rPr lang="en-US" altLang="zh-CN" sz="2400" b="1" dirty="0" err="1" smtClean="0">
                <a:solidFill>
                  <a:prstClr val="white"/>
                </a:solidFill>
                <a:latin typeface="Roboto Th" pitchFamily="2" charset="0"/>
                <a:ea typeface="Roboto Th" pitchFamily="2" charset="0"/>
              </a:rPr>
              <a:t>Malloc</a:t>
            </a:r>
            <a:endParaRPr lang="en-US" altLang="zh-CN" sz="2400" b="1" dirty="0">
              <a:solidFill>
                <a:prstClr val="white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628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8" descr="9ad665acf0bb2b36d6f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690563"/>
            <a:ext cx="1619250" cy="159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Arc 30"/>
          <p:cNvSpPr>
            <a:spLocks/>
          </p:cNvSpPr>
          <p:nvPr/>
        </p:nvSpPr>
        <p:spPr bwMode="auto">
          <a:xfrm flipH="1">
            <a:off x="2908300" y="1628775"/>
            <a:ext cx="2395538" cy="736600"/>
          </a:xfrm>
          <a:custGeom>
            <a:avLst/>
            <a:gdLst>
              <a:gd name="T0" fmla="*/ 0 w 24567"/>
              <a:gd name="T1" fmla="*/ 8130086 h 21600"/>
              <a:gd name="T2" fmla="*/ 2147483646 w 24567"/>
              <a:gd name="T3" fmla="*/ 856618876 h 21600"/>
              <a:gd name="T4" fmla="*/ 2147483646 w 24567"/>
              <a:gd name="T5" fmla="*/ 856618876 h 21600"/>
              <a:gd name="T6" fmla="*/ 0 60000 65536"/>
              <a:gd name="T7" fmla="*/ 0 60000 65536"/>
              <a:gd name="T8" fmla="*/ 0 60000 65536"/>
              <a:gd name="T9" fmla="*/ 0 w 24567"/>
              <a:gd name="T10" fmla="*/ 0 h 21600"/>
              <a:gd name="T11" fmla="*/ 24567 w 2456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567" h="21600" fill="none" extrusionOk="0">
                <a:moveTo>
                  <a:pt x="-1" y="204"/>
                </a:moveTo>
                <a:cubicBezTo>
                  <a:pt x="983" y="68"/>
                  <a:pt x="1974" y="-1"/>
                  <a:pt x="2967" y="0"/>
                </a:cubicBezTo>
                <a:cubicBezTo>
                  <a:pt x="14896" y="0"/>
                  <a:pt x="24567" y="9670"/>
                  <a:pt x="24567" y="21600"/>
                </a:cubicBezTo>
              </a:path>
              <a:path w="24567" h="21600" stroke="0" extrusionOk="0">
                <a:moveTo>
                  <a:pt x="-1" y="204"/>
                </a:moveTo>
                <a:cubicBezTo>
                  <a:pt x="983" y="68"/>
                  <a:pt x="1974" y="-1"/>
                  <a:pt x="2967" y="0"/>
                </a:cubicBezTo>
                <a:cubicBezTo>
                  <a:pt x="14896" y="0"/>
                  <a:pt x="24567" y="9670"/>
                  <a:pt x="24567" y="21600"/>
                </a:cubicBezTo>
                <a:lnTo>
                  <a:pt x="2967" y="21600"/>
                </a:lnTo>
                <a:lnTo>
                  <a:pt x="-1" y="204"/>
                </a:lnTo>
                <a:close/>
              </a:path>
            </a:pathLst>
          </a:cu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Arc 31"/>
          <p:cNvSpPr>
            <a:spLocks/>
          </p:cNvSpPr>
          <p:nvPr/>
        </p:nvSpPr>
        <p:spPr bwMode="auto">
          <a:xfrm>
            <a:off x="7094538" y="1666875"/>
            <a:ext cx="2303462" cy="736600"/>
          </a:xfrm>
          <a:custGeom>
            <a:avLst/>
            <a:gdLst>
              <a:gd name="T0" fmla="*/ 0 w 24567"/>
              <a:gd name="T1" fmla="*/ 8130086 h 21600"/>
              <a:gd name="T2" fmla="*/ 2147483646 w 24567"/>
              <a:gd name="T3" fmla="*/ 856618876 h 21600"/>
              <a:gd name="T4" fmla="*/ 2147483646 w 24567"/>
              <a:gd name="T5" fmla="*/ 856618876 h 21600"/>
              <a:gd name="T6" fmla="*/ 0 60000 65536"/>
              <a:gd name="T7" fmla="*/ 0 60000 65536"/>
              <a:gd name="T8" fmla="*/ 0 60000 65536"/>
              <a:gd name="T9" fmla="*/ 0 w 24567"/>
              <a:gd name="T10" fmla="*/ 0 h 21600"/>
              <a:gd name="T11" fmla="*/ 24567 w 2456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567" h="21600" fill="none" extrusionOk="0">
                <a:moveTo>
                  <a:pt x="-1" y="204"/>
                </a:moveTo>
                <a:cubicBezTo>
                  <a:pt x="983" y="68"/>
                  <a:pt x="1974" y="-1"/>
                  <a:pt x="2967" y="0"/>
                </a:cubicBezTo>
                <a:cubicBezTo>
                  <a:pt x="14896" y="0"/>
                  <a:pt x="24567" y="9670"/>
                  <a:pt x="24567" y="21600"/>
                </a:cubicBezTo>
              </a:path>
              <a:path w="24567" h="21600" stroke="0" extrusionOk="0">
                <a:moveTo>
                  <a:pt x="-1" y="204"/>
                </a:moveTo>
                <a:cubicBezTo>
                  <a:pt x="983" y="68"/>
                  <a:pt x="1974" y="-1"/>
                  <a:pt x="2967" y="0"/>
                </a:cubicBezTo>
                <a:cubicBezTo>
                  <a:pt x="14896" y="0"/>
                  <a:pt x="24567" y="9670"/>
                  <a:pt x="24567" y="21600"/>
                </a:cubicBezTo>
                <a:lnTo>
                  <a:pt x="2967" y="21600"/>
                </a:lnTo>
                <a:lnTo>
                  <a:pt x="-1" y="204"/>
                </a:lnTo>
                <a:close/>
              </a:path>
            </a:pathLst>
          </a:cu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32"/>
          <p:cNvSpPr>
            <a:spLocks noChangeArrowheads="1"/>
          </p:cNvSpPr>
          <p:nvPr/>
        </p:nvSpPr>
        <p:spPr bwMode="auto">
          <a:xfrm>
            <a:off x="2070100" y="2438400"/>
            <a:ext cx="2171700" cy="3594100"/>
          </a:xfrm>
          <a:prstGeom prst="verticalScroll">
            <a:avLst>
              <a:gd name="adj" fmla="val 7819"/>
            </a:avLst>
          </a:prstGeom>
          <a:gradFill rotWithShape="1">
            <a:gsLst>
              <a:gs pos="0">
                <a:srgbClr val="CCECFF">
                  <a:alpha val="50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CC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2" name="AutoShape 34"/>
          <p:cNvSpPr>
            <a:spLocks noChangeArrowheads="1"/>
          </p:cNvSpPr>
          <p:nvPr/>
        </p:nvSpPr>
        <p:spPr bwMode="auto">
          <a:xfrm flipH="1">
            <a:off x="8013700" y="2463800"/>
            <a:ext cx="2197100" cy="3594100"/>
          </a:xfrm>
          <a:prstGeom prst="verticalScroll">
            <a:avLst>
              <a:gd name="adj" fmla="val 7819"/>
            </a:avLst>
          </a:prstGeom>
          <a:gradFill rotWithShape="1">
            <a:gsLst>
              <a:gs pos="0">
                <a:srgbClr val="CCECFF">
                  <a:alpha val="50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CC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3" name="Rectangle 35"/>
          <p:cNvSpPr>
            <a:spLocks noChangeArrowheads="1"/>
          </p:cNvSpPr>
          <p:nvPr/>
        </p:nvSpPr>
        <p:spPr bwMode="auto">
          <a:xfrm>
            <a:off x="5041900" y="2451100"/>
            <a:ext cx="2286000" cy="3594100"/>
          </a:xfrm>
          <a:prstGeom prst="rect">
            <a:avLst/>
          </a:prstGeom>
          <a:gradFill rotWithShape="1">
            <a:gsLst>
              <a:gs pos="0">
                <a:srgbClr val="CCECFF">
                  <a:alpha val="50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4824" name="Group 36"/>
          <p:cNvGrpSpPr>
            <a:grpSpLocks/>
          </p:cNvGrpSpPr>
          <p:nvPr/>
        </p:nvGrpSpPr>
        <p:grpSpPr bwMode="auto">
          <a:xfrm>
            <a:off x="5232400" y="2717800"/>
            <a:ext cx="266700" cy="266700"/>
            <a:chOff x="1008" y="2072"/>
            <a:chExt cx="1568" cy="1568"/>
          </a:xfrm>
        </p:grpSpPr>
        <p:sp>
          <p:nvSpPr>
            <p:cNvPr id="34842" name="Oval 37"/>
            <p:cNvSpPr>
              <a:spLocks noChangeArrowheads="1"/>
            </p:cNvSpPr>
            <p:nvPr/>
          </p:nvSpPr>
          <p:spPr bwMode="auto">
            <a:xfrm>
              <a:off x="1008" y="2072"/>
              <a:ext cx="1568" cy="156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43" name="Freeform 38"/>
            <p:cNvSpPr>
              <a:spLocks/>
            </p:cNvSpPr>
            <p:nvPr/>
          </p:nvSpPr>
          <p:spPr bwMode="auto">
            <a:xfrm>
              <a:off x="1104" y="2480"/>
              <a:ext cx="1368" cy="153"/>
            </a:xfrm>
            <a:custGeom>
              <a:avLst/>
              <a:gdLst>
                <a:gd name="T0" fmla="*/ 0 w 1368"/>
                <a:gd name="T1" fmla="*/ 0 h 153"/>
                <a:gd name="T2" fmla="*/ 672 w 1368"/>
                <a:gd name="T3" fmla="*/ 152 h 153"/>
                <a:gd name="T4" fmla="*/ 1368 w 1368"/>
                <a:gd name="T5" fmla="*/ 8 h 153"/>
                <a:gd name="T6" fmla="*/ 0 60000 65536"/>
                <a:gd name="T7" fmla="*/ 0 60000 65536"/>
                <a:gd name="T8" fmla="*/ 0 60000 65536"/>
                <a:gd name="T9" fmla="*/ 0 w 1368"/>
                <a:gd name="T10" fmla="*/ 0 h 153"/>
                <a:gd name="T11" fmla="*/ 1368 w 1368"/>
                <a:gd name="T12" fmla="*/ 153 h 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8" h="153">
                  <a:moveTo>
                    <a:pt x="0" y="0"/>
                  </a:moveTo>
                  <a:cubicBezTo>
                    <a:pt x="222" y="75"/>
                    <a:pt x="444" y="151"/>
                    <a:pt x="672" y="152"/>
                  </a:cubicBezTo>
                  <a:cubicBezTo>
                    <a:pt x="900" y="153"/>
                    <a:pt x="1134" y="80"/>
                    <a:pt x="1368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Freeform 39"/>
            <p:cNvSpPr>
              <a:spLocks/>
            </p:cNvSpPr>
            <p:nvPr/>
          </p:nvSpPr>
          <p:spPr bwMode="auto">
            <a:xfrm>
              <a:off x="1048" y="2624"/>
              <a:ext cx="1488" cy="153"/>
            </a:xfrm>
            <a:custGeom>
              <a:avLst/>
              <a:gdLst>
                <a:gd name="T0" fmla="*/ 0 w 1368"/>
                <a:gd name="T1" fmla="*/ 0 h 153"/>
                <a:gd name="T2" fmla="*/ 795 w 1368"/>
                <a:gd name="T3" fmla="*/ 152 h 153"/>
                <a:gd name="T4" fmla="*/ 1619 w 1368"/>
                <a:gd name="T5" fmla="*/ 8 h 153"/>
                <a:gd name="T6" fmla="*/ 0 60000 65536"/>
                <a:gd name="T7" fmla="*/ 0 60000 65536"/>
                <a:gd name="T8" fmla="*/ 0 60000 65536"/>
                <a:gd name="T9" fmla="*/ 0 w 1368"/>
                <a:gd name="T10" fmla="*/ 0 h 153"/>
                <a:gd name="T11" fmla="*/ 1368 w 1368"/>
                <a:gd name="T12" fmla="*/ 153 h 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8" h="153">
                  <a:moveTo>
                    <a:pt x="0" y="0"/>
                  </a:moveTo>
                  <a:cubicBezTo>
                    <a:pt x="222" y="75"/>
                    <a:pt x="444" y="151"/>
                    <a:pt x="672" y="152"/>
                  </a:cubicBezTo>
                  <a:cubicBezTo>
                    <a:pt x="900" y="153"/>
                    <a:pt x="1134" y="80"/>
                    <a:pt x="1368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Oval 40"/>
            <p:cNvSpPr>
              <a:spLocks noChangeArrowheads="1"/>
            </p:cNvSpPr>
            <p:nvPr/>
          </p:nvSpPr>
          <p:spPr bwMode="auto">
            <a:xfrm>
              <a:off x="1600" y="2944"/>
              <a:ext cx="368" cy="3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46" name="Line 41"/>
            <p:cNvSpPr>
              <a:spLocks noChangeShapeType="1"/>
            </p:cNvSpPr>
            <p:nvPr/>
          </p:nvSpPr>
          <p:spPr bwMode="auto">
            <a:xfrm>
              <a:off x="1776" y="3232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25" name="Group 42"/>
          <p:cNvGrpSpPr>
            <a:grpSpLocks/>
          </p:cNvGrpSpPr>
          <p:nvPr/>
        </p:nvGrpSpPr>
        <p:grpSpPr bwMode="auto">
          <a:xfrm>
            <a:off x="2400300" y="2743200"/>
            <a:ext cx="266700" cy="266700"/>
            <a:chOff x="1008" y="2072"/>
            <a:chExt cx="1568" cy="1568"/>
          </a:xfrm>
        </p:grpSpPr>
        <p:sp>
          <p:nvSpPr>
            <p:cNvPr id="34837" name="Oval 43"/>
            <p:cNvSpPr>
              <a:spLocks noChangeArrowheads="1"/>
            </p:cNvSpPr>
            <p:nvPr/>
          </p:nvSpPr>
          <p:spPr bwMode="auto">
            <a:xfrm>
              <a:off x="1008" y="2072"/>
              <a:ext cx="1568" cy="156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8" name="Freeform 44"/>
            <p:cNvSpPr>
              <a:spLocks/>
            </p:cNvSpPr>
            <p:nvPr/>
          </p:nvSpPr>
          <p:spPr bwMode="auto">
            <a:xfrm>
              <a:off x="1104" y="2480"/>
              <a:ext cx="1368" cy="153"/>
            </a:xfrm>
            <a:custGeom>
              <a:avLst/>
              <a:gdLst>
                <a:gd name="T0" fmla="*/ 0 w 1368"/>
                <a:gd name="T1" fmla="*/ 0 h 153"/>
                <a:gd name="T2" fmla="*/ 672 w 1368"/>
                <a:gd name="T3" fmla="*/ 152 h 153"/>
                <a:gd name="T4" fmla="*/ 1368 w 1368"/>
                <a:gd name="T5" fmla="*/ 8 h 153"/>
                <a:gd name="T6" fmla="*/ 0 60000 65536"/>
                <a:gd name="T7" fmla="*/ 0 60000 65536"/>
                <a:gd name="T8" fmla="*/ 0 60000 65536"/>
                <a:gd name="T9" fmla="*/ 0 w 1368"/>
                <a:gd name="T10" fmla="*/ 0 h 153"/>
                <a:gd name="T11" fmla="*/ 1368 w 1368"/>
                <a:gd name="T12" fmla="*/ 153 h 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8" h="153">
                  <a:moveTo>
                    <a:pt x="0" y="0"/>
                  </a:moveTo>
                  <a:cubicBezTo>
                    <a:pt x="222" y="75"/>
                    <a:pt x="444" y="151"/>
                    <a:pt x="672" y="152"/>
                  </a:cubicBezTo>
                  <a:cubicBezTo>
                    <a:pt x="900" y="153"/>
                    <a:pt x="1134" y="80"/>
                    <a:pt x="1368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Freeform 45"/>
            <p:cNvSpPr>
              <a:spLocks/>
            </p:cNvSpPr>
            <p:nvPr/>
          </p:nvSpPr>
          <p:spPr bwMode="auto">
            <a:xfrm>
              <a:off x="1048" y="2624"/>
              <a:ext cx="1488" cy="153"/>
            </a:xfrm>
            <a:custGeom>
              <a:avLst/>
              <a:gdLst>
                <a:gd name="T0" fmla="*/ 0 w 1368"/>
                <a:gd name="T1" fmla="*/ 0 h 153"/>
                <a:gd name="T2" fmla="*/ 795 w 1368"/>
                <a:gd name="T3" fmla="*/ 152 h 153"/>
                <a:gd name="T4" fmla="*/ 1619 w 1368"/>
                <a:gd name="T5" fmla="*/ 8 h 153"/>
                <a:gd name="T6" fmla="*/ 0 60000 65536"/>
                <a:gd name="T7" fmla="*/ 0 60000 65536"/>
                <a:gd name="T8" fmla="*/ 0 60000 65536"/>
                <a:gd name="T9" fmla="*/ 0 w 1368"/>
                <a:gd name="T10" fmla="*/ 0 h 153"/>
                <a:gd name="T11" fmla="*/ 1368 w 1368"/>
                <a:gd name="T12" fmla="*/ 153 h 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8" h="153">
                  <a:moveTo>
                    <a:pt x="0" y="0"/>
                  </a:moveTo>
                  <a:cubicBezTo>
                    <a:pt x="222" y="75"/>
                    <a:pt x="444" y="151"/>
                    <a:pt x="672" y="152"/>
                  </a:cubicBezTo>
                  <a:cubicBezTo>
                    <a:pt x="900" y="153"/>
                    <a:pt x="1134" y="80"/>
                    <a:pt x="1368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Oval 46"/>
            <p:cNvSpPr>
              <a:spLocks noChangeArrowheads="1"/>
            </p:cNvSpPr>
            <p:nvPr/>
          </p:nvSpPr>
          <p:spPr bwMode="auto">
            <a:xfrm>
              <a:off x="1600" y="2944"/>
              <a:ext cx="368" cy="3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41" name="Line 47"/>
            <p:cNvSpPr>
              <a:spLocks noChangeShapeType="1"/>
            </p:cNvSpPr>
            <p:nvPr/>
          </p:nvSpPr>
          <p:spPr bwMode="auto">
            <a:xfrm>
              <a:off x="1776" y="3232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26" name="Group 48"/>
          <p:cNvGrpSpPr>
            <a:grpSpLocks/>
          </p:cNvGrpSpPr>
          <p:nvPr/>
        </p:nvGrpSpPr>
        <p:grpSpPr bwMode="auto">
          <a:xfrm>
            <a:off x="8318500" y="2755900"/>
            <a:ext cx="266700" cy="266700"/>
            <a:chOff x="1008" y="2072"/>
            <a:chExt cx="1568" cy="1568"/>
          </a:xfrm>
        </p:grpSpPr>
        <p:sp>
          <p:nvSpPr>
            <p:cNvPr id="34832" name="Oval 49"/>
            <p:cNvSpPr>
              <a:spLocks noChangeArrowheads="1"/>
            </p:cNvSpPr>
            <p:nvPr/>
          </p:nvSpPr>
          <p:spPr bwMode="auto">
            <a:xfrm>
              <a:off x="1008" y="2072"/>
              <a:ext cx="1568" cy="156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3" name="Freeform 50"/>
            <p:cNvSpPr>
              <a:spLocks/>
            </p:cNvSpPr>
            <p:nvPr/>
          </p:nvSpPr>
          <p:spPr bwMode="auto">
            <a:xfrm>
              <a:off x="1104" y="2480"/>
              <a:ext cx="1368" cy="153"/>
            </a:xfrm>
            <a:custGeom>
              <a:avLst/>
              <a:gdLst>
                <a:gd name="T0" fmla="*/ 0 w 1368"/>
                <a:gd name="T1" fmla="*/ 0 h 153"/>
                <a:gd name="T2" fmla="*/ 672 w 1368"/>
                <a:gd name="T3" fmla="*/ 152 h 153"/>
                <a:gd name="T4" fmla="*/ 1368 w 1368"/>
                <a:gd name="T5" fmla="*/ 8 h 153"/>
                <a:gd name="T6" fmla="*/ 0 60000 65536"/>
                <a:gd name="T7" fmla="*/ 0 60000 65536"/>
                <a:gd name="T8" fmla="*/ 0 60000 65536"/>
                <a:gd name="T9" fmla="*/ 0 w 1368"/>
                <a:gd name="T10" fmla="*/ 0 h 153"/>
                <a:gd name="T11" fmla="*/ 1368 w 1368"/>
                <a:gd name="T12" fmla="*/ 153 h 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8" h="153">
                  <a:moveTo>
                    <a:pt x="0" y="0"/>
                  </a:moveTo>
                  <a:cubicBezTo>
                    <a:pt x="222" y="75"/>
                    <a:pt x="444" y="151"/>
                    <a:pt x="672" y="152"/>
                  </a:cubicBezTo>
                  <a:cubicBezTo>
                    <a:pt x="900" y="153"/>
                    <a:pt x="1134" y="80"/>
                    <a:pt x="1368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Freeform 51"/>
            <p:cNvSpPr>
              <a:spLocks/>
            </p:cNvSpPr>
            <p:nvPr/>
          </p:nvSpPr>
          <p:spPr bwMode="auto">
            <a:xfrm>
              <a:off x="1048" y="2624"/>
              <a:ext cx="1488" cy="153"/>
            </a:xfrm>
            <a:custGeom>
              <a:avLst/>
              <a:gdLst>
                <a:gd name="T0" fmla="*/ 0 w 1368"/>
                <a:gd name="T1" fmla="*/ 0 h 153"/>
                <a:gd name="T2" fmla="*/ 795 w 1368"/>
                <a:gd name="T3" fmla="*/ 152 h 153"/>
                <a:gd name="T4" fmla="*/ 1619 w 1368"/>
                <a:gd name="T5" fmla="*/ 8 h 153"/>
                <a:gd name="T6" fmla="*/ 0 60000 65536"/>
                <a:gd name="T7" fmla="*/ 0 60000 65536"/>
                <a:gd name="T8" fmla="*/ 0 60000 65536"/>
                <a:gd name="T9" fmla="*/ 0 w 1368"/>
                <a:gd name="T10" fmla="*/ 0 h 153"/>
                <a:gd name="T11" fmla="*/ 1368 w 1368"/>
                <a:gd name="T12" fmla="*/ 153 h 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8" h="153">
                  <a:moveTo>
                    <a:pt x="0" y="0"/>
                  </a:moveTo>
                  <a:cubicBezTo>
                    <a:pt x="222" y="75"/>
                    <a:pt x="444" y="151"/>
                    <a:pt x="672" y="152"/>
                  </a:cubicBezTo>
                  <a:cubicBezTo>
                    <a:pt x="900" y="153"/>
                    <a:pt x="1134" y="80"/>
                    <a:pt x="1368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Oval 52"/>
            <p:cNvSpPr>
              <a:spLocks noChangeArrowheads="1"/>
            </p:cNvSpPr>
            <p:nvPr/>
          </p:nvSpPr>
          <p:spPr bwMode="auto">
            <a:xfrm>
              <a:off x="1600" y="2944"/>
              <a:ext cx="368" cy="3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6" name="Line 53"/>
            <p:cNvSpPr>
              <a:spLocks noChangeShapeType="1"/>
            </p:cNvSpPr>
            <p:nvPr/>
          </p:nvSpPr>
          <p:spPr bwMode="auto">
            <a:xfrm>
              <a:off x="1776" y="3232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3" name="Rectangle 57"/>
          <p:cNvSpPr>
            <a:spLocks noChangeArrowheads="1"/>
          </p:cNvSpPr>
          <p:nvPr/>
        </p:nvSpPr>
        <p:spPr bwMode="auto">
          <a:xfrm>
            <a:off x="2398713" y="3317875"/>
            <a:ext cx="15049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</a:rPr>
              <a:t>先确定放在第</a:t>
            </a:r>
            <a:r>
              <a:rPr lang="en-US" altLang="zh-CN" sz="2400" b="1">
                <a:solidFill>
                  <a:srgbClr val="000000"/>
                </a:solidFill>
              </a:rPr>
              <a:t>1</a:t>
            </a:r>
            <a:r>
              <a:rPr lang="zh-CN" altLang="en-US" sz="2400" b="1">
                <a:solidFill>
                  <a:srgbClr val="000000"/>
                </a:solidFill>
              </a:rPr>
              <a:t>个位置的是哪个数</a:t>
            </a:r>
          </a:p>
        </p:txBody>
      </p:sp>
      <p:sp>
        <p:nvSpPr>
          <p:cNvPr id="7184" name="Rectangle 58"/>
          <p:cNvSpPr>
            <a:spLocks noChangeArrowheads="1"/>
          </p:cNvSpPr>
          <p:nvPr/>
        </p:nvSpPr>
        <p:spPr bwMode="auto">
          <a:xfrm>
            <a:off x="8469313" y="2689225"/>
            <a:ext cx="15049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当</a:t>
            </a:r>
            <a:r>
              <a:rPr lang="en-US" altLang="zh-CN" sz="2400" b="1" dirty="0">
                <a:solidFill>
                  <a:srgbClr val="000000"/>
                </a:solidFill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</a:rPr>
              <a:t>个位置的数都确定下来后，我们就得到了一个方案</a:t>
            </a:r>
          </a:p>
        </p:txBody>
      </p:sp>
      <p:sp>
        <p:nvSpPr>
          <p:cNvPr id="7185" name="Rectangle 59"/>
          <p:cNvSpPr>
            <a:spLocks noChangeArrowheads="1"/>
          </p:cNvSpPr>
          <p:nvPr/>
        </p:nvSpPr>
        <p:spPr bwMode="auto">
          <a:xfrm>
            <a:off x="5080000" y="2940050"/>
            <a:ext cx="23764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依次确定第</a:t>
            </a:r>
            <a:r>
              <a:rPr lang="en-US" altLang="zh-CN" sz="2400" b="1" dirty="0">
                <a:solidFill>
                  <a:srgbClr val="000000"/>
                </a:solidFill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</a:rPr>
              <a:t>个位置，第</a:t>
            </a:r>
            <a:r>
              <a:rPr lang="en-US" altLang="zh-CN" sz="2400" b="1" dirty="0">
                <a:solidFill>
                  <a:srgbClr val="000000"/>
                </a:solidFill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</a:rPr>
              <a:t>个位置，</a:t>
            </a:r>
            <a:r>
              <a:rPr lang="en-US" altLang="zh-CN" sz="2400" b="1" dirty="0">
                <a:solidFill>
                  <a:srgbClr val="000000"/>
                </a:solidFill>
              </a:rPr>
              <a:t>……</a:t>
            </a:r>
            <a:r>
              <a:rPr lang="zh-CN" altLang="en-US" sz="2400" b="1" dirty="0">
                <a:solidFill>
                  <a:srgbClr val="000000"/>
                </a:solidFill>
              </a:rPr>
              <a:t>，第</a:t>
            </a:r>
            <a:r>
              <a:rPr lang="en-US" altLang="zh-CN" sz="2400" b="1" dirty="0">
                <a:solidFill>
                  <a:srgbClr val="000000"/>
                </a:solidFill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</a:rPr>
              <a:t>个位置</a:t>
            </a:r>
          </a:p>
        </p:txBody>
      </p:sp>
      <p:sp>
        <p:nvSpPr>
          <p:cNvPr id="34830" name="AutoShape 60" descr="20%"/>
          <p:cNvSpPr>
            <a:spLocks noChangeArrowheads="1"/>
          </p:cNvSpPr>
          <p:nvPr/>
        </p:nvSpPr>
        <p:spPr bwMode="auto">
          <a:xfrm>
            <a:off x="4343400" y="3708400"/>
            <a:ext cx="546100" cy="723900"/>
          </a:xfrm>
          <a:prstGeom prst="rightArrow">
            <a:avLst>
              <a:gd name="adj1" fmla="val 50000"/>
              <a:gd name="adj2" fmla="val 41278"/>
            </a:avLst>
          </a:prstGeom>
          <a:pattFill prst="pct20">
            <a:fgClr>
              <a:srgbClr val="99CCFF"/>
            </a:fgClr>
            <a:bgClr>
              <a:schemeClr val="bg1"/>
            </a:bgClr>
          </a:patt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1" name="AutoShape 61" descr="20%"/>
          <p:cNvSpPr>
            <a:spLocks noChangeArrowheads="1"/>
          </p:cNvSpPr>
          <p:nvPr/>
        </p:nvSpPr>
        <p:spPr bwMode="auto">
          <a:xfrm>
            <a:off x="7493000" y="3721100"/>
            <a:ext cx="546100" cy="723900"/>
          </a:xfrm>
          <a:prstGeom prst="rightArrow">
            <a:avLst>
              <a:gd name="adj1" fmla="val 50000"/>
              <a:gd name="adj2" fmla="val 41278"/>
            </a:avLst>
          </a:prstGeom>
          <a:pattFill prst="pct20">
            <a:fgClr>
              <a:srgbClr val="99CCFF"/>
            </a:fgClr>
            <a:bgClr>
              <a:schemeClr val="bg1"/>
            </a:bgClr>
          </a:patt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8801100" y="690563"/>
            <a:ext cx="2386013" cy="12382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有没有更好的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方法</a:t>
            </a:r>
            <a:r>
              <a:rPr lang="en-US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?</a:t>
            </a:r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0912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7500" y="2486029"/>
            <a:ext cx="6372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一边搜索</a:t>
            </a:r>
            <a:r>
              <a:rPr lang="zh-CN" altLang="en-US" sz="60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一边判断</a:t>
            </a:r>
            <a:endParaRPr lang="zh-CN" altLang="en-US" sz="60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5842" y="4929186"/>
            <a:ext cx="664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例如</a:t>
            </a:r>
            <a:r>
              <a:rPr lang="en-US" altLang="zh-CN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:</a:t>
            </a:r>
            <a:r>
              <a:rPr lang="zh-CN" altLang="en-US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相邻</a:t>
            </a:r>
            <a:r>
              <a:rPr lang="zh-CN" altLang="en-US" sz="32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的身高差与</a:t>
            </a:r>
            <a:r>
              <a:rPr lang="en-US" altLang="zh-CN" sz="32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K</a:t>
            </a:r>
            <a:r>
              <a:rPr lang="zh-CN" altLang="en-US" sz="32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的关系</a:t>
            </a:r>
          </a:p>
        </p:txBody>
      </p:sp>
    </p:spTree>
    <p:extLst>
      <p:ext uri="{BB962C8B-B14F-4D97-AF65-F5344CB8AC3E}">
        <p14:creationId xmlns:p14="http://schemas.microsoft.com/office/powerpoint/2010/main" val="310993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WordArt 103"/>
          <p:cNvSpPr>
            <a:spLocks noChangeArrowheads="1" noChangeShapeType="1" noTextEdit="1"/>
          </p:cNvSpPr>
          <p:nvPr/>
        </p:nvSpPr>
        <p:spPr bwMode="auto">
          <a:xfrm>
            <a:off x="5202239" y="3429001"/>
            <a:ext cx="358775" cy="384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66FF"/>
                    </a:gs>
                    <a:gs pos="100000">
                      <a:srgbClr val="FFCCFF"/>
                    </a:gs>
                  </a:gsLst>
                  <a:lin ang="2700000" scaled="1"/>
                </a:gradFill>
                <a:cs typeface="Arial" panose="020B0604020202020204" pitchFamily="34" charset="0"/>
              </a:rPr>
              <a:t>A</a:t>
            </a:r>
            <a:endParaRPr lang="zh-CN" altLang="en-US" sz="3600" b="1" kern="10">
              <a:ln w="9525">
                <a:solidFill>
                  <a:srgbClr val="FF00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66FF"/>
                  </a:gs>
                  <a:gs pos="100000">
                    <a:srgbClr val="FFCCFF"/>
                  </a:gs>
                </a:gsLst>
                <a:lin ang="2700000" scaled="1"/>
              </a:gradFill>
              <a:cs typeface="Arial" panose="020B0604020202020204" pitchFamily="34" charset="0"/>
            </a:endParaRPr>
          </a:p>
        </p:txBody>
      </p:sp>
      <p:sp>
        <p:nvSpPr>
          <p:cNvPr id="40967" name="WordArt 104"/>
          <p:cNvSpPr>
            <a:spLocks noChangeArrowheads="1" noChangeShapeType="1" noTextEdit="1"/>
          </p:cNvSpPr>
          <p:nvPr/>
        </p:nvSpPr>
        <p:spPr bwMode="auto">
          <a:xfrm>
            <a:off x="6611937" y="3384551"/>
            <a:ext cx="320675" cy="384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66FF"/>
                    </a:gs>
                    <a:gs pos="100000">
                      <a:srgbClr val="FFCCFF"/>
                    </a:gs>
                  </a:gsLst>
                  <a:lin ang="2700000" scaled="1"/>
                </a:gradFill>
                <a:cs typeface="Arial" panose="020B0604020202020204" pitchFamily="34" charset="0"/>
              </a:rPr>
              <a:t>B</a:t>
            </a:r>
            <a:endParaRPr lang="zh-CN" altLang="en-US" sz="3600" b="1" kern="10" dirty="0">
              <a:ln w="9525">
                <a:solidFill>
                  <a:srgbClr val="FF00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66FF"/>
                  </a:gs>
                  <a:gs pos="100000">
                    <a:srgbClr val="FFCCFF"/>
                  </a:gs>
                </a:gsLst>
                <a:lin ang="2700000" scaled="1"/>
              </a:gradFill>
              <a:cs typeface="Arial" panose="020B0604020202020204" pitchFamily="34" charset="0"/>
            </a:endParaRPr>
          </a:p>
        </p:txBody>
      </p:sp>
      <p:pic>
        <p:nvPicPr>
          <p:cNvPr id="4096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4" y="120438"/>
            <a:ext cx="5216525" cy="661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1298242"/>
            <a:ext cx="3963987" cy="417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995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19100" y="620712"/>
            <a:ext cx="84105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[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例题</a:t>
            </a: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4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] </a:t>
            </a:r>
            <a:r>
              <a:rPr kumimoji="1" lang="zh-CN" altLang="en-US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埃及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分数</a:t>
            </a:r>
            <a:endParaRPr kumimoji="1" lang="zh-CN" altLang="zh-CN" sz="44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2486028"/>
            <a:ext cx="11453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在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古埃及，人们使用单位分数的和（形如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1/a 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, a 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是自然数）表示一切有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理数。如：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2/3=1/2+1/6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，但不允许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2/3=1/3+1/3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，因为加数中有相同的。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对于一个分数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a/b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，表示方法有很多种，但是哪种最好呢？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首先，加数少的比加数多的好，其次，加数个数相同的，最小的分数越大越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好。如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19/45 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分解成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1/5+1/6+1/18 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是最好的。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编程计算最好的表达方式。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8829675" y="957262"/>
            <a:ext cx="2671763" cy="127158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迭代加深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4590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19100" y="592137"/>
            <a:ext cx="84105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[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例题</a:t>
            </a: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5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] </a:t>
            </a:r>
            <a:r>
              <a:rPr kumimoji="1" lang="zh-CN" altLang="en-US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滑雪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（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TYVJ1004</a:t>
            </a:r>
            <a:r>
              <a:rPr kumimoji="1" lang="zh-CN" altLang="en-US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）</a:t>
            </a:r>
            <a:endParaRPr kumimoji="1" lang="zh-CN" altLang="zh-CN" sz="44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1957392"/>
            <a:ext cx="8039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</a:t>
            </a:r>
            <a:r>
              <a:rPr lang="zh-CN" altLang="en-US" sz="2800" dirty="0" smtClean="0"/>
              <a:t>   </a:t>
            </a:r>
            <a:r>
              <a:rPr lang="en-US" altLang="zh-CN" sz="2800" dirty="0" err="1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trs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喜欢滑雪。他来到了一个滑雪场，这个滑雪场是一个矩形，为了简便，我们用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r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行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c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列的矩阵来表示每块地形。为了得到更快的速度，滑行的路线必须向下倾斜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。</a:t>
            </a:r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/>
            </a:r>
            <a:b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</a:b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    例如样例中的那个矩形，可以从某个点滑向上下左右四个相邻的点之一。例如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24-17-16-1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，其实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25-24-23…3-2-1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更长，事实上这是最长的一条</a:t>
            </a:r>
            <a:r>
              <a:rPr lang="zh-CN" altLang="en-US" sz="2800" dirty="0"/>
              <a:t>。</a:t>
            </a:r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543050"/>
            <a:ext cx="3000375" cy="39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15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99103" y="2180493"/>
            <a:ext cx="9173029" cy="2166424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70967" y="2608606"/>
            <a:ext cx="49920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prstClr val="white"/>
                </a:solidFill>
                <a:latin typeface="Roboto Th" pitchFamily="2" charset="0"/>
                <a:ea typeface="GulimChe" panose="020B0609000101010101" pitchFamily="49" charset="-127"/>
              </a:rPr>
              <a:t>BFS</a:t>
            </a:r>
            <a:endParaRPr lang="zh-CN" altLang="en-US" sz="8800" dirty="0">
              <a:solidFill>
                <a:prstClr val="white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725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prstClr val="white"/>
                </a:solidFill>
                <a:latin typeface="Roboto Th" pitchFamily="2" charset="0"/>
                <a:ea typeface="GulimChe" panose="020B0609000101010101" pitchFamily="49" charset="-127"/>
                <a:cs typeface="+mn-cs"/>
              </a:rPr>
              <a:t>BFS</a:t>
            </a:r>
            <a:r>
              <a:rPr lang="zh-CN" altLang="zh-CN" sz="4000" dirty="0" smtClean="0">
                <a:solidFill>
                  <a:prstClr val="white"/>
                </a:solidFill>
                <a:latin typeface="Roboto Th" pitchFamily="2" charset="0"/>
                <a:ea typeface="GulimChe" panose="020B0609000101010101" pitchFamily="49" charset="-127"/>
                <a:cs typeface="+mn-cs"/>
              </a:rPr>
              <a:t>框架</a:t>
            </a:r>
            <a:endParaRPr lang="zh-CN" altLang="zh-CN" sz="4000" dirty="0">
              <a:solidFill>
                <a:prstClr val="white"/>
              </a:solidFill>
              <a:latin typeface="Roboto Th" pitchFamily="2" charset="0"/>
              <a:ea typeface="GulimChe" panose="020B0609000101010101" pitchFamily="49" charset="-127"/>
              <a:cs typeface="+mn-cs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0"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BFS()</a:t>
            </a:r>
          </a:p>
          <a:p>
            <a:pPr marL="0"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{</a:t>
            </a:r>
          </a:p>
          <a:p>
            <a:pPr marL="0"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初始化队列</a:t>
            </a:r>
          </a:p>
          <a:p>
            <a:pPr marL="0"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while(</a:t>
            </a:r>
            <a:r>
              <a:rPr lang="zh-CN" altLang="en-US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队列不为空且未找到目标节点</a:t>
            </a:r>
            <a:r>
              <a:rPr lang="en-US" altLang="zh-CN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)</a:t>
            </a:r>
          </a:p>
          <a:p>
            <a:pPr marL="0"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	{</a:t>
            </a:r>
          </a:p>
          <a:p>
            <a:pPr marL="0"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                        取队首节点扩展，并将扩展出的节点放入队尾；</a:t>
            </a:r>
          </a:p>
          <a:p>
            <a:pPr marL="0"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		必要时要记住每个节点的父节点；</a:t>
            </a:r>
          </a:p>
          <a:p>
            <a:pPr marL="0"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}</a:t>
            </a:r>
          </a:p>
          <a:p>
            <a:pPr marL="0">
              <a:lnSpc>
                <a:spcPct val="90000"/>
              </a:lnSpc>
            </a:pPr>
            <a:r>
              <a:rPr lang="en-US" altLang="zh-CN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165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19100" y="592137"/>
            <a:ext cx="84105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[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例题</a:t>
            </a: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6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] Flood Fill</a:t>
            </a:r>
            <a:endParaRPr kumimoji="1" lang="zh-CN" altLang="zh-CN" sz="44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2514608"/>
            <a:ext cx="11453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Flood fill, also called seed fill, is an algorithm that determines the area connected to a given node in a multi-dimensional array. It is used in the "bucket" fill tool of paint programs to fill connected, similarly-colored areas with a different color, and in games such as Go and Minesweeper for determining which pieces are cleared. When applied on an image to fill a particular bounded area with color, it is also known as boundary fill.</a:t>
            </a:r>
          </a:p>
          <a:p>
            <a:pPr indent="457200"/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047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585786"/>
            <a:ext cx="9958695" cy="4457701"/>
          </a:xfrm>
          <a:prstGeom prst="rect">
            <a:avLst/>
          </a:prstGeom>
        </p:spPr>
      </p:pic>
      <p:sp>
        <p:nvSpPr>
          <p:cNvPr id="8" name="文本框 7">
            <a:hlinkClick r:id="rId3"/>
          </p:cNvPr>
          <p:cNvSpPr txBox="1"/>
          <p:nvPr/>
        </p:nvSpPr>
        <p:spPr>
          <a:xfrm>
            <a:off x="1400175" y="6100763"/>
            <a:ext cx="29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289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19100" y="634999"/>
            <a:ext cx="84105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[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例题</a:t>
            </a: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7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] 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倒水</a:t>
            </a:r>
            <a:endParaRPr kumimoji="1" lang="zh-CN" altLang="zh-CN" sz="44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1871658"/>
            <a:ext cx="114538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有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2 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个没有刻度的杯子，容积分别是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V1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V2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，另有一个无限大的水缸，里面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有无限多水。对这两个杯子可以进行如下操作：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、从水缸里往一个杯子加满水；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、把一个杯子里的水全部倒进水缸；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、从一个杯子往另一个杯子里倒水，直到另一个杯子满或一个杯子空为止。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现在我们需要通过一定顺序的操作，使杯子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、杯子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2 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或杯子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1+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杯子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2 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中的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水的体积是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V3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。（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V1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V2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V3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＜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V1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V2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＜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2^7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＜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V3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＜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2^8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）</a:t>
            </a:r>
            <a:endParaRPr lang="en-US" altLang="zh-CN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523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101850" y="1519237"/>
            <a:ext cx="81851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　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　很多题目，如果我们可以建立数学模型，应该尽量用解析法来处理，因为简单的模型更清晰地反映了事物之间的关系。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　　但是，并不是所有的题目都可以建立简单的数学模型。我们这时必须使用搜索的方法，也就是枚举所有可能情况来寻找可行解或最优解。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495800" y="533400"/>
            <a:ext cx="2362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前言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057400" y="4421187"/>
            <a:ext cx="8229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　　由于搜索一般建立在枚举之上，所以搜索常常和低效是分不开的。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　　有时搜索的运算量非常大，实在是一件痛苦的事情。</a:t>
            </a:r>
          </a:p>
        </p:txBody>
      </p:sp>
    </p:spTree>
    <p:extLst>
      <p:ext uri="{BB962C8B-B14F-4D97-AF65-F5344CB8AC3E}">
        <p14:creationId xmlns:p14="http://schemas.microsoft.com/office/powerpoint/2010/main" val="1435887408"/>
      </p:ext>
    </p:extLst>
  </p:cSld>
  <p:clrMapOvr>
    <a:masterClrMapping/>
  </p:clrMapOvr>
  <p:transition advTm="300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6238" y="1343028"/>
            <a:ext cx="114538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这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道题很经典的算法是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BFS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。我们必须从开始状态推出后面状态。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有每一种状态，可以得出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6 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种状态：（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）甲杯装满水；（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）乙杯装满水；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）甲杯倒空水；（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）乙杯倒空水；（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5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）甲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-&gt;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乙；（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6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）乙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-&gt;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甲。其中（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5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）（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6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）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必须判断是一个先倒空还是一个先倒满。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在这里面只有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128*128=16384 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种状态，所以我们设计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HASH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，为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P(I,J)=</a:t>
            </a:r>
            <a:r>
              <a:rPr lang="en-US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128*I+J</a:t>
            </a:r>
          </a:p>
          <a:p>
            <a:endParaRPr lang="en-US" altLang="zh-CN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于是我们用静态数组模拟队列，用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HASH 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来进行判断，来进行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BFS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400162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19100" y="592137"/>
            <a:ext cx="1099661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[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例题</a:t>
            </a: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8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] </a:t>
            </a: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Saving Tang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Monk</a:t>
            </a:r>
            <a:r>
              <a:rPr kumimoji="1" lang="zh-CN" altLang="en-US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（</a:t>
            </a:r>
            <a:r>
              <a:rPr kumimoji="1" lang="en-US" altLang="zh-CN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Guangzhou online2014</a:t>
            </a:r>
            <a:r>
              <a:rPr kumimoji="1" lang="zh-CN" altLang="en-US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）</a:t>
            </a:r>
            <a:endParaRPr kumimoji="1" lang="zh-CN" altLang="zh-CN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1743078"/>
            <a:ext cx="11453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The </a:t>
            </a:r>
            <a:r>
              <a:rPr lang="en-US" altLang="zh-CN" sz="2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palace can be described as a matrix of characters. </a:t>
            </a:r>
            <a:r>
              <a:rPr lang="en-US" altLang="zh-CN" sz="2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Each character stands for a room. In the matrix, 'K' represents the original position of Sun </a:t>
            </a:r>
            <a:r>
              <a:rPr lang="en-US" altLang="zh-CN" sz="2400" dirty="0" err="1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Wukong</a:t>
            </a:r>
            <a:r>
              <a:rPr lang="en-US" altLang="zh-CN" sz="2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, 'T' represents the location of Tang Monk and 'S' stands for a room with a snake in it. Please note that there are only one 'K' and one 'T', and at most five snakes in the palace. And, '.' means a clear room as well '#' means a deadly room which Sun </a:t>
            </a:r>
            <a:r>
              <a:rPr lang="en-US" altLang="zh-CN" sz="2400" dirty="0" err="1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Wukong</a:t>
            </a:r>
            <a:r>
              <a:rPr lang="en-US" altLang="zh-CN" sz="2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 couldn't get in.</a:t>
            </a:r>
            <a:br>
              <a:rPr lang="en-US" altLang="zh-CN" sz="2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</a:br>
            <a:r>
              <a:rPr lang="en-US" altLang="zh-CN" sz="2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/>
            </a:r>
            <a:br>
              <a:rPr lang="en-US" altLang="zh-CN" sz="2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</a:br>
            <a:r>
              <a:rPr lang="en-US" altLang="zh-CN" sz="2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There may be some keys of different kinds scattered in the rooms, but there is at most one key in one room. There are at most 9 kinds of keys. A room with a key in it is represented by a digit(from '1' to '9'). For example, '1' means a room with a first kind key, '2' means a room with a second kind key, '3' means a room with a third kind key... etc. To save Tang Monk, Sun </a:t>
            </a:r>
            <a:r>
              <a:rPr lang="en-US" altLang="zh-CN" sz="2400" dirty="0" err="1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Wukong</a:t>
            </a:r>
            <a:r>
              <a:rPr lang="en-US" altLang="zh-CN" sz="2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 must get ALL kinds of keys(in other words, at least one key for each kind).</a:t>
            </a:r>
            <a:endParaRPr lang="zh-CN" altLang="en-US" sz="24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881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99103" y="2180493"/>
            <a:ext cx="9173029" cy="2166424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70967" y="2608606"/>
            <a:ext cx="49920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prstClr val="white"/>
                </a:solidFill>
                <a:latin typeface="Roboto Th" pitchFamily="2" charset="0"/>
                <a:ea typeface="GulimChe" panose="020B0609000101010101" pitchFamily="49" charset="-127"/>
              </a:rPr>
              <a:t>八</a:t>
            </a:r>
            <a:r>
              <a:rPr lang="zh-CN" altLang="en-US" sz="8800" dirty="0" smtClean="0">
                <a:solidFill>
                  <a:prstClr val="white"/>
                </a:solidFill>
                <a:latin typeface="Roboto Th" pitchFamily="2" charset="0"/>
                <a:ea typeface="GulimChe" panose="020B0609000101010101" pitchFamily="49" charset="-127"/>
              </a:rPr>
              <a:t>数码</a:t>
            </a:r>
            <a:endParaRPr lang="zh-CN" altLang="en-US" sz="8800" dirty="0">
              <a:solidFill>
                <a:prstClr val="white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294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1975" y="1157291"/>
            <a:ext cx="114538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36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有</a:t>
            </a:r>
            <a:r>
              <a:rPr lang="zh-CN" altLang="en-US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一个</a:t>
            </a:r>
            <a:r>
              <a:rPr lang="en-US" altLang="zh-CN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3*3</a:t>
            </a:r>
            <a:r>
              <a:rPr lang="zh-CN" altLang="en-US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的棋盘，其中有</a:t>
            </a:r>
            <a:r>
              <a:rPr lang="en-US" altLang="zh-CN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0-8</a:t>
            </a:r>
            <a:r>
              <a:rPr lang="zh-CN" altLang="en-US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共</a:t>
            </a:r>
            <a:r>
              <a:rPr lang="en-US" altLang="zh-CN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9</a:t>
            </a:r>
            <a:r>
              <a:rPr lang="zh-CN" altLang="en-US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个数字，</a:t>
            </a:r>
            <a:r>
              <a:rPr lang="en-US" altLang="zh-CN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0</a:t>
            </a:r>
            <a:r>
              <a:rPr lang="zh-CN" altLang="en-US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表示空格，其他的数字可以和</a:t>
            </a:r>
            <a:r>
              <a:rPr lang="en-US" altLang="zh-CN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0</a:t>
            </a:r>
            <a:r>
              <a:rPr lang="zh-CN" altLang="en-US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交换位置。求由初始状态</a:t>
            </a:r>
            <a:br>
              <a:rPr lang="zh-CN" altLang="en-US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</a:br>
            <a:r>
              <a:rPr lang="zh-CN" altLang="en-US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到达目标状态</a:t>
            </a:r>
            <a:br>
              <a:rPr lang="zh-CN" altLang="en-US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</a:br>
            <a:r>
              <a:rPr lang="zh-CN" altLang="en-US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　　</a:t>
            </a:r>
            <a:r>
              <a:rPr lang="en-US" altLang="zh-CN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1 2 3</a:t>
            </a:r>
            <a:br>
              <a:rPr lang="en-US" altLang="zh-CN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</a:br>
            <a:r>
              <a:rPr lang="zh-CN" altLang="en-US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　　</a:t>
            </a:r>
            <a:r>
              <a:rPr lang="en-US" altLang="zh-CN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4 5 6</a:t>
            </a:r>
            <a:br>
              <a:rPr lang="en-US" altLang="zh-CN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</a:br>
            <a:r>
              <a:rPr lang="zh-CN" altLang="en-US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　　</a:t>
            </a:r>
            <a:r>
              <a:rPr lang="en-US" altLang="zh-CN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7 8 0</a:t>
            </a:r>
            <a:br>
              <a:rPr lang="en-US" altLang="zh-CN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</a:br>
            <a:r>
              <a:rPr lang="zh-CN" altLang="en-US" sz="36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的步数最少的解？ </a:t>
            </a:r>
          </a:p>
        </p:txBody>
      </p:sp>
    </p:spTree>
    <p:extLst>
      <p:ext uri="{BB962C8B-B14F-4D97-AF65-F5344CB8AC3E}">
        <p14:creationId xmlns:p14="http://schemas.microsoft.com/office/powerpoint/2010/main" val="15981452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图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1"/>
          <a:stretch>
            <a:fillRect/>
          </a:stretch>
        </p:blipFill>
        <p:spPr>
          <a:xfrm>
            <a:off x="2009776" y="1152526"/>
            <a:ext cx="7734262" cy="4633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1677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8800" dirty="0">
                <a:solidFill>
                  <a:prstClr val="white"/>
                </a:solidFill>
                <a:latin typeface="Roboto Th" pitchFamily="2" charset="0"/>
                <a:ea typeface="GulimChe" panose="020B0609000101010101" pitchFamily="49" charset="-127"/>
                <a:cs typeface="+mn-cs"/>
              </a:rPr>
              <a:t>判重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新扩展出的节点如果和以前扩展出的节点相同，则这个新节点就不必再考虑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如何判重？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24201"/>
            <a:ext cx="5410200" cy="352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885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8800" dirty="0">
                <a:solidFill>
                  <a:prstClr val="white"/>
                </a:solidFill>
                <a:latin typeface="Roboto Th" pitchFamily="2" charset="0"/>
                <a:ea typeface="GulimChe" panose="020B0609000101010101" pitchFamily="49" charset="-127"/>
                <a:cs typeface="+mn-cs"/>
              </a:rPr>
              <a:t>判重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合理编码，减小存储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代价</a:t>
            </a:r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pPr lvl="1"/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不同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的编码方式所需要的存储空间会有较大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差别</a:t>
            </a:r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pPr lvl="1"/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pPr lvl="1"/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需要考虑的问题</a:t>
            </a:r>
          </a:p>
          <a:p>
            <a:pPr lvl="1"/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状态数目巨大，如何存储？</a:t>
            </a:r>
          </a:p>
          <a:p>
            <a:pPr lvl="1"/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怎样才能较快的找到重复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节点</a:t>
            </a:r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pPr lvl="1"/>
            <a:endParaRPr lang="en-US" altLang="zh-CN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pPr lvl="1"/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排列总数：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9!=</a:t>
            </a:r>
            <a:r>
              <a:rPr lang="en-US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362880</a:t>
            </a:r>
          </a:p>
          <a:p>
            <a:pPr lvl="1"/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标志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数组：</a:t>
            </a:r>
            <a:r>
              <a:rPr lang="en-US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9!</a:t>
            </a:r>
          </a:p>
          <a:p>
            <a:pPr lvl="1"/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pPr lvl="1"/>
            <a:r>
              <a:rPr lang="en-US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Hash 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康拓展开</a:t>
            </a:r>
            <a:endParaRPr lang="en-US" altLang="zh-CN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pPr lvl="1"/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pPr lvl="1"/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pPr lvl="4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1745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19100" y="592137"/>
            <a:ext cx="84105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双向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BFS</a:t>
            </a:r>
            <a:endParaRPr kumimoji="1" lang="zh-CN" altLang="zh-CN" sz="44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2486028"/>
            <a:ext cx="114538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有些</a:t>
            </a:r>
            <a:r>
              <a:rPr lang="zh-CN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问题按照广度优先搜索法则扩展结点的规则，既适合顺序，也适合逆序，于是我们考虑在寻找目标结点或路径的搜索过程中，初始结点向目标结点和目标结点向初始结点同时进行扩展，直至在两个扩展方向上出现同一个子结点，搜索结束，这就是双向搜索</a:t>
            </a:r>
            <a:r>
              <a:rPr lang="zh-CN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过程</a:t>
            </a:r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en-US" altLang="zh-CN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zh-CN" altLang="zh-CN" sz="280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初始结点</a:t>
            </a:r>
            <a:r>
              <a:rPr lang="zh-CN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zh-CN" altLang="zh-CN" sz="280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相交点</a:t>
            </a:r>
            <a:r>
              <a:rPr lang="zh-CN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zh-CN" altLang="zh-CN" sz="280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目标结点</a:t>
            </a:r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422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19100" y="592137"/>
            <a:ext cx="84105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启发式搜索</a:t>
            </a:r>
            <a:endParaRPr kumimoji="1" lang="zh-CN" altLang="zh-CN" sz="44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2486028"/>
            <a:ext cx="114538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启发式搜索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有点类似于广度优先搜索，但是与之不同的是，广度优先搜索属于盲目型搜索，而启发式搜索会顺着有启发性和具有特定信息的节点搜索下去。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•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也就是说，在当前节点处会把下一步所有节点扩展出来，然后通过一个启发函数对每个节点进行评估，按照评估的优先级从优到劣进行搜索。</a:t>
            </a:r>
          </a:p>
          <a:p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A*</a:t>
            </a:r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1567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19100" y="592137"/>
            <a:ext cx="84105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A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*</a:t>
            </a:r>
            <a:endParaRPr kumimoji="1" lang="zh-CN" altLang="zh-CN" sz="44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687" y="2000253"/>
            <a:ext cx="114538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A*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算法作为启发式算法的一种，其最为核心的部分就是在它的估价函数的设计上：</a:t>
            </a:r>
          </a:p>
          <a:p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•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其中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g(n)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为从起始搜索点到当前点的代价，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h(n)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为当前节点到目标节点代价的估计值。当然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h(n)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不能超过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h*(n)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，其中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h*(n)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为实际问题的代价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。</a:t>
            </a:r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•A*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算法需要精心设计的部分就是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h(n)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。一方面，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h(n)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不能超过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h*(n)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，另外一方面，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h(n)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要尽可能接近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h*(n)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。例如你完全可以令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h(n)=0,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但是这和盲目搜索已经没有多大区别了。</a:t>
            </a:r>
          </a:p>
          <a:p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3" y="2705100"/>
            <a:ext cx="36385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605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0289" y="1624630"/>
            <a:ext cx="89562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      DFS</a:t>
            </a:r>
          </a:p>
          <a:p>
            <a:r>
              <a:rPr lang="en-US" altLang="zh-CN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      BFS</a:t>
            </a:r>
            <a:endParaRPr lang="en-US" altLang="zh-CN" sz="32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      </a:t>
            </a:r>
            <a:r>
              <a:rPr lang="zh-CN" altLang="en-US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剪枝</a:t>
            </a:r>
          </a:p>
          <a:p>
            <a:r>
              <a:rPr lang="zh-CN" altLang="en-US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      记忆化</a:t>
            </a:r>
            <a:endParaRPr lang="en-US" altLang="zh-CN" sz="32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      </a:t>
            </a:r>
            <a:r>
              <a:rPr lang="zh-CN" altLang="en-US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迭代</a:t>
            </a:r>
            <a:r>
              <a:rPr lang="zh-CN" altLang="en-US" sz="32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加深</a:t>
            </a:r>
            <a:endParaRPr lang="en-US" altLang="zh-CN" sz="32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en-US" altLang="zh-CN" sz="32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      HASH </a:t>
            </a:r>
            <a:r>
              <a:rPr lang="zh-CN" altLang="en-US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位运算等工具</a:t>
            </a:r>
          </a:p>
          <a:p>
            <a:r>
              <a:rPr lang="zh-CN" altLang="en-US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      双向</a:t>
            </a:r>
            <a:r>
              <a:rPr lang="en-US" altLang="zh-CN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BFS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     </a:t>
            </a:r>
            <a:r>
              <a:rPr lang="zh-CN" altLang="en-US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启发式搜索</a:t>
            </a:r>
            <a:endParaRPr lang="en-US" altLang="zh-CN" sz="32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     </a:t>
            </a:r>
            <a:r>
              <a:rPr lang="en-US" altLang="zh-CN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Dancing links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95800" y="533400"/>
            <a:ext cx="2362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103562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19100" y="592137"/>
            <a:ext cx="84105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A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*</a:t>
            </a:r>
            <a:endParaRPr kumimoji="1" lang="zh-CN" altLang="zh-CN" sz="44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1" y="1571625"/>
            <a:ext cx="113109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en-US" altLang="zh-CN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en-US" altLang="zh-CN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优先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队列（堆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）</a:t>
            </a:r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en-US" altLang="zh-CN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JYY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在一篇搜索讲稿中谈到了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A*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算法的证明以及很多经典的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A*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算法中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g(n)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函数设计的练习，推荐大家阅读一下。</a:t>
            </a:r>
          </a:p>
          <a:p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976857"/>
            <a:ext cx="63055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24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99103" y="2180493"/>
            <a:ext cx="9173029" cy="2166424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56542" y="2540430"/>
            <a:ext cx="6973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prstClr val="white"/>
                </a:solidFill>
                <a:latin typeface="Roboto Th" pitchFamily="2" charset="0"/>
                <a:ea typeface="GulimChe" panose="020B0609000101010101" pitchFamily="49" charset="-127"/>
              </a:rPr>
              <a:t>Dancing links</a:t>
            </a:r>
            <a:endParaRPr lang="zh-CN" altLang="en-US" sz="8800" dirty="0">
              <a:solidFill>
                <a:prstClr val="white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3841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0525" y="971554"/>
            <a:ext cx="11453813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•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所用数据结构：双向循环链表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•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每个节点有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L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R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指针，分别指向该节点的前驱和后继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。</a:t>
            </a:r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•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表头的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L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指向表尾，表尾的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R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指向表头，构成循环链表。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•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主要操作：假设当前节点为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x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，那么有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x == R[L[x]]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并且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x == L[R[x</a:t>
            </a:r>
            <a:r>
              <a:rPr lang="en-US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]]</a:t>
            </a:r>
          </a:p>
          <a:p>
            <a:endParaRPr lang="en-US" altLang="zh-CN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•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删除操作：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L[R[x]] = L[x]; R[L[x]] = R[x</a:t>
            </a:r>
            <a:r>
              <a:rPr lang="en-US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];</a:t>
            </a:r>
          </a:p>
          <a:p>
            <a:endParaRPr lang="en-US" altLang="zh-CN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•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插入操作：假设在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y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z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之间插入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x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，其中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y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是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z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的前驱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L[z] = x; R[y] = </a:t>
            </a:r>
            <a:r>
              <a:rPr lang="en-US" altLang="zh-CN" sz="2800" dirty="0" err="1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x;R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[x] = </a:t>
            </a:r>
            <a:r>
              <a:rPr lang="en-US" altLang="zh-CN" sz="2800" dirty="0" err="1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z;L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[x] = y</a:t>
            </a:r>
            <a:r>
              <a:rPr lang="en-US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;</a:t>
            </a:r>
          </a:p>
          <a:p>
            <a:endParaRPr lang="en-US" altLang="zh-CN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•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将删除的节点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x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恢复到链表中：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L[R[x]] = </a:t>
            </a:r>
            <a:r>
              <a:rPr lang="en-US" altLang="zh-CN" sz="2800" dirty="0" err="1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x;R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[L[x]] = x;</a:t>
            </a:r>
          </a:p>
          <a:p>
            <a:pPr>
              <a:lnSpc>
                <a:spcPct val="150000"/>
              </a:lnSpc>
            </a:pPr>
            <a:endParaRPr lang="zh-CN" altLang="en-US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7215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8" y="307120"/>
            <a:ext cx="4917317" cy="36937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67" y="435714"/>
            <a:ext cx="4897883" cy="6131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28" y="4115192"/>
            <a:ext cx="4864474" cy="26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47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76209" y="592138"/>
            <a:ext cx="117729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[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模型</a:t>
            </a:r>
            <a:r>
              <a:rPr kumimoji="1" lang="zh-CN" altLang="en-US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一：</a:t>
            </a: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Exact Cover Problem</a:t>
            </a:r>
            <a:r>
              <a:rPr kumimoji="1" lang="zh-CN" altLang="en-US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（精确覆盖问题）</a:t>
            </a:r>
          </a:p>
          <a:p>
            <a:pPr>
              <a:spcBef>
                <a:spcPct val="50000"/>
              </a:spcBef>
            </a:pPr>
            <a:endParaRPr kumimoji="1" lang="zh-CN" altLang="zh-CN" sz="44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814" y="1871666"/>
            <a:ext cx="117371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•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给定一个由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组成的矩阵，是否能够找到一个行的集合，使得集合中每一列都恰好包含一个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？例如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：</a:t>
            </a:r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en-US" altLang="zh-CN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en-US" altLang="zh-CN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en-US" altLang="zh-CN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上面的矩阵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中，第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5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行就是这样一个满足条件的集合。换句话说，行对应了决策，而列对应了要满足的条件。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076" y="2719687"/>
            <a:ext cx="4920011" cy="306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79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76209" y="592138"/>
            <a:ext cx="117729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[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模型二：（可重覆盖</a:t>
            </a:r>
            <a:r>
              <a:rPr kumimoji="1" lang="zh-CN" altLang="en-US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问题）</a:t>
            </a:r>
          </a:p>
          <a:p>
            <a:pPr>
              <a:spcBef>
                <a:spcPct val="50000"/>
              </a:spcBef>
            </a:pPr>
            <a:endParaRPr kumimoji="1" lang="zh-CN" altLang="zh-CN" sz="44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923" y="1928816"/>
            <a:ext cx="117371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模型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二：可重覆盖给定一个由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组成的矩阵，是否能够找到一个行的集合，使得集合中每一列至少有一个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？</a:t>
            </a:r>
          </a:p>
          <a:p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•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例题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：（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hdu2295)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有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n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个城市和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m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个基地，你现在能够选择其中至多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k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个基地建设雷达。所有雷达都有相同的覆盖半径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r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。你现在的目的就是找到最小的半径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r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使得所有城市都能够被覆盖到（上述整数均不超过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50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）</a:t>
            </a:r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二分答案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+ 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可重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覆盖</a:t>
            </a:r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en-US" altLang="zh-CN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6203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1714" y="1396033"/>
            <a:ext cx="8956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搜索一般是在一个图上或者一颗树上边</a:t>
            </a:r>
            <a:endParaRPr lang="en-US" altLang="zh-CN" sz="32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8" y="2128838"/>
            <a:ext cx="3105150" cy="2771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1714" y="5334621"/>
            <a:ext cx="89562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BFS</a:t>
            </a:r>
            <a:r>
              <a:rPr lang="zh-CN" altLang="en-US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：</a:t>
            </a:r>
            <a:r>
              <a:rPr lang="en-US" altLang="zh-CN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1-(2,3)-(4,5,6)-(7,8)</a:t>
            </a:r>
            <a:endParaRPr lang="en-US" altLang="zh-CN" sz="32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DFS</a:t>
            </a:r>
            <a:r>
              <a:rPr lang="zh-CN" altLang="en-US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：</a:t>
            </a:r>
            <a:r>
              <a:rPr lang="en-US" altLang="zh-CN" sz="32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1-2-4-2-5-7-5-8-5-2-1-3-6-3-1</a:t>
            </a:r>
            <a:endParaRPr lang="en-US" altLang="zh-CN" sz="32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3944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1625" y="2653010"/>
            <a:ext cx="98155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DFS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使用栈，开销相对</a:t>
            </a:r>
            <a:r>
              <a:rPr lang="en-US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BFS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较小</a:t>
            </a:r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BFS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总是能找到最优解。而实际上往往要求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最优解，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但有时候队列开销过大。</a:t>
            </a:r>
          </a:p>
          <a:p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6380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19100" y="592137"/>
            <a:ext cx="589915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[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例题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</a:t>
            </a: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] </a:t>
            </a:r>
            <a:r>
              <a:rPr kumimoji="1" lang="zh-CN" altLang="en-US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光光的困惑</a:t>
            </a:r>
          </a:p>
          <a:p>
            <a:pPr>
              <a:spcBef>
                <a:spcPct val="50000"/>
              </a:spcBef>
            </a:pPr>
            <a:endParaRPr kumimoji="1" lang="zh-CN" altLang="zh-CN" sz="44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3014668"/>
            <a:ext cx="1145381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光光的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妈妈给光光一篮鸡蛋，让光光拿去给外婆。光光很高兴地接过鸡蛋，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向外婆家走去。途中，光光想：这一篮鸡蛋有多少个呢？于是，光光就开始一个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个地拿出鸡蛋，数了起来：一个、两个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……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一不小心，蛋全倒翻摔碎了。光光大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哭起来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……</a:t>
            </a:r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7086607" y="1128708"/>
            <a:ext cx="3771900" cy="16287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/>
              <a:t>穷举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74222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19100" y="592137"/>
            <a:ext cx="84105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[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例题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2] </a:t>
            </a:r>
            <a:r>
              <a:rPr kumimoji="1" lang="zh-CN" altLang="en-US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等差数列（</a:t>
            </a: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ZJOI2004</a:t>
            </a:r>
            <a:r>
              <a:rPr kumimoji="1" lang="zh-CN" altLang="en-US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）</a:t>
            </a:r>
            <a:endParaRPr kumimoji="1" lang="zh-CN" altLang="zh-CN" sz="44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2486028"/>
            <a:ext cx="114538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给定 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n(1&lt;=n&lt;=100)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个数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从中找出尽可能多的数使得他们能够组成一个等差</a:t>
            </a:r>
          </a:p>
          <a:p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数列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.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求最长的等差数列的长度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.</a:t>
            </a:r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621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99103" y="2180493"/>
            <a:ext cx="9173029" cy="2166424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70967" y="2608606"/>
            <a:ext cx="49920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prstClr val="white"/>
                </a:solidFill>
                <a:latin typeface="Roboto Th" pitchFamily="2" charset="0"/>
                <a:ea typeface="GulimChe" panose="020B0609000101010101" pitchFamily="49" charset="-127"/>
              </a:rPr>
              <a:t>DFS</a:t>
            </a:r>
            <a:endParaRPr lang="zh-CN" altLang="en-US" sz="8800" dirty="0">
              <a:solidFill>
                <a:prstClr val="white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185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19100" y="592137"/>
            <a:ext cx="84105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[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例题</a:t>
            </a:r>
            <a:r>
              <a:rPr kumimoji="1" lang="en-US" altLang="zh-CN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3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] </a:t>
            </a:r>
            <a:r>
              <a:rPr kumimoji="1" lang="zh-CN" altLang="en-US" sz="44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排队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（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TYVJ1085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）</a:t>
            </a:r>
            <a:endParaRPr kumimoji="1" lang="zh-CN" altLang="zh-CN" sz="44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2486028"/>
            <a:ext cx="11453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Matrix67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举办的派对共有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N(1&lt;=N&lt;=10)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个人参加，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Matrix67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需要把他们安排在圆桌上。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Matrix67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的安排原则是，圆桌上任意两个相邻人的身高之差不能超过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K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。请告诉</a:t>
            </a: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Matrix67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他共有多少种安排方法</a:t>
            </a:r>
            <a:r>
              <a:rPr lang="zh-CN" altLang="en-US" sz="2800" dirty="0" smtClean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。</a:t>
            </a:r>
            <a:endParaRPr lang="en-US" altLang="zh-CN" sz="2800" dirty="0" smtClean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输出符合要求的安排总数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1 2 3     2 3 1   3 1 2 </a:t>
            </a:r>
            <a:r>
              <a:rPr lang="zh-CN" altLang="en-US" sz="2800" dirty="0">
                <a:solidFill>
                  <a:schemeClr val="bg1"/>
                </a:solidFill>
                <a:latin typeface="Roboto Th" pitchFamily="2" charset="0"/>
                <a:ea typeface="GulimChe" panose="020B0609000101010101" pitchFamily="49" charset="-127"/>
              </a:rPr>
              <a:t>是同一种安排方案</a:t>
            </a:r>
          </a:p>
          <a:p>
            <a:endParaRPr lang="zh-CN" altLang="en-US" sz="2800" dirty="0">
              <a:solidFill>
                <a:schemeClr val="bg1"/>
              </a:solidFill>
              <a:latin typeface="Roboto Th" pitchFamily="2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9207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1721</Words>
  <Application>Microsoft Office PowerPoint</Application>
  <PresentationFormat>宽屏</PresentationFormat>
  <Paragraphs>163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GulimChe</vt:lpstr>
      <vt:lpstr>黑体</vt:lpstr>
      <vt:lpstr>宋体</vt:lpstr>
      <vt:lpstr>Arial</vt:lpstr>
      <vt:lpstr>Calibri</vt:lpstr>
      <vt:lpstr>Calibri Light</vt:lpstr>
      <vt:lpstr>Roboto Th</vt:lpstr>
      <vt:lpstr>Times New Roman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BFS框架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判重</vt:lpstr>
      <vt:lpstr>判重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王宗冰</dc:creator>
  <cp:lastModifiedBy>王宗冰</cp:lastModifiedBy>
  <cp:revision>44</cp:revision>
  <dcterms:created xsi:type="dcterms:W3CDTF">2015-07-13T21:55:20Z</dcterms:created>
  <dcterms:modified xsi:type="dcterms:W3CDTF">2015-07-14T00:22:29Z</dcterms:modified>
</cp:coreProperties>
</file>