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0CA-8FAC-44A5-B35A-0F484C98A8D8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3A1-47BF-4D75-A230-F379918B2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1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0CA-8FAC-44A5-B35A-0F484C98A8D8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3A1-47BF-4D75-A230-F379918B2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4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0CA-8FAC-44A5-B35A-0F484C98A8D8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3A1-47BF-4D75-A230-F379918B2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95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0CA-8FAC-44A5-B35A-0F484C98A8D8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3A1-47BF-4D75-A230-F379918B2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0CA-8FAC-44A5-B35A-0F484C98A8D8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3A1-47BF-4D75-A230-F379918B2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6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0CA-8FAC-44A5-B35A-0F484C98A8D8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3A1-47BF-4D75-A230-F379918B2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1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0CA-8FAC-44A5-B35A-0F484C98A8D8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3A1-47BF-4D75-A230-F379918B2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7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0CA-8FAC-44A5-B35A-0F484C98A8D8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3A1-47BF-4D75-A230-F379918B2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9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0CA-8FAC-44A5-B35A-0F484C98A8D8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3A1-47BF-4D75-A230-F379918B2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0CA-8FAC-44A5-B35A-0F484C98A8D8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3A1-47BF-4D75-A230-F379918B2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0CA-8FAC-44A5-B35A-0F484C98A8D8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93A1-47BF-4D75-A230-F379918B2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2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A60CA-8FAC-44A5-B35A-0F484C98A8D8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B93A1-47BF-4D75-A230-F379918B2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68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组合数学及数论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10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根据欧拉定理，如果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互质，则有   </a:t>
                </a:r>
                <a:r>
                  <a:rPr lang="en-US" altLang="zh-CN" dirty="0" smtClean="0"/>
                  <a:t>a^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)≡1(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𝑚𝑜𝑑𝑚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=&gt;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a^(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∅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−1)≡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^−1(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𝑚𝑜𝑑𝑚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(φ(m)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的欧拉函数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即少于或等于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的数中与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互质的数的数目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72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Bezout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)=1 </a:t>
            </a:r>
            <a:r>
              <a:rPr lang="zh-CN" altLang="en-US" dirty="0" smtClean="0"/>
              <a:t>则有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=1</a:t>
            </a:r>
            <a:r>
              <a:rPr lang="zh-CN" altLang="en-US" dirty="0" smtClean="0"/>
              <a:t>有解</a:t>
            </a:r>
            <a:endParaRPr lang="en-US" altLang="zh-CN" dirty="0" smtClean="0"/>
          </a:p>
          <a:p>
            <a:r>
              <a:rPr lang="en-US" altLang="zh-CN" dirty="0" smtClean="0"/>
              <a:t>cf510D</a:t>
            </a:r>
          </a:p>
          <a:p>
            <a:r>
              <a:rPr lang="zh-CN" altLang="en-US" dirty="0"/>
              <a:t>题意是给出</a:t>
            </a:r>
            <a:r>
              <a:rPr lang="en-US" altLang="zh-CN" dirty="0"/>
              <a:t>n</a:t>
            </a:r>
            <a:r>
              <a:rPr lang="zh-CN" altLang="en-US" dirty="0"/>
              <a:t>个数，要求找出其中几个数，可以生成数轴上所有的</a:t>
            </a:r>
            <a:r>
              <a:rPr lang="zh-CN" altLang="en-US" dirty="0" smtClean="0"/>
              <a:t>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bezout</a:t>
            </a:r>
            <a:r>
              <a:rPr lang="zh-CN" altLang="en-US" dirty="0" smtClean="0"/>
              <a:t>定理，可知我们必须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)==1</a:t>
            </a:r>
            <a:r>
              <a:rPr lang="zh-CN" altLang="en-US" dirty="0" smtClean="0"/>
              <a:t>的数，问题转化为找到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==1.</a:t>
            </a:r>
          </a:p>
          <a:p>
            <a:r>
              <a:rPr lang="zh-CN" altLang="en-US" dirty="0"/>
              <a:t>直</a:t>
            </a:r>
            <a:r>
              <a:rPr lang="zh-CN" altLang="en-US" dirty="0" smtClean="0"/>
              <a:t>接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为生成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的代价，答案就是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24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</a:t>
            </a:r>
            <a:r>
              <a:rPr lang="zh-CN" altLang="en-US" dirty="0" smtClean="0"/>
              <a:t>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中国剩余定理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设自然数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r</a:t>
            </a:r>
            <a:r>
              <a:rPr lang="zh-CN" altLang="en-US" dirty="0" smtClean="0"/>
              <a:t>两两互素，并记</a:t>
            </a:r>
            <a:r>
              <a:rPr lang="en-US" altLang="zh-CN" dirty="0"/>
              <a:t>M</a:t>
            </a:r>
            <a:r>
              <a:rPr lang="en-US" altLang="zh-CN" dirty="0" smtClean="0"/>
              <a:t>=m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2…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r</a:t>
            </a:r>
            <a:r>
              <a:rPr lang="zh-CN" altLang="en-US" dirty="0" smtClean="0"/>
              <a:t>，则同余方程组</a:t>
            </a:r>
          </a:p>
          <a:p>
            <a:pPr>
              <a:buFontTx/>
              <a:buNone/>
            </a:pPr>
            <a:endParaRPr lang="zh-CN" altLang="en-US" dirty="0" smtClean="0"/>
          </a:p>
          <a:p>
            <a:pPr>
              <a:buFontTx/>
              <a:buNone/>
            </a:pPr>
            <a:endParaRPr lang="zh-CN" altLang="en-US" dirty="0" smtClean="0"/>
          </a:p>
          <a:p>
            <a:pPr>
              <a:buFontTx/>
              <a:buNone/>
            </a:pPr>
            <a:endParaRPr lang="zh-CN" altLang="en-US" dirty="0" smtClean="0"/>
          </a:p>
          <a:p>
            <a:pPr>
              <a:buFontTx/>
              <a:buNone/>
            </a:pPr>
            <a:endParaRPr lang="zh-CN" altLang="en-US" dirty="0" smtClean="0"/>
          </a:p>
          <a:p>
            <a:pPr>
              <a:buFontTx/>
              <a:buNone/>
            </a:pPr>
            <a:endParaRPr lang="zh-CN" altLang="en-US" dirty="0" smtClean="0"/>
          </a:p>
          <a:p>
            <a:pPr algn="just">
              <a:buFontTx/>
              <a:buNone/>
            </a:pPr>
            <a:endParaRPr lang="zh-CN" altLang="en-US" dirty="0" smtClean="0"/>
          </a:p>
          <a:p>
            <a:pPr algn="just">
              <a:buFontTx/>
              <a:buNone/>
            </a:pPr>
            <a:r>
              <a:rPr lang="zh-CN" altLang="en-US" dirty="0" smtClean="0"/>
              <a:t>在模</a:t>
            </a:r>
            <a:r>
              <a:rPr lang="en-US" altLang="zh-CN" dirty="0"/>
              <a:t>M</a:t>
            </a:r>
            <a:r>
              <a:rPr lang="zh-CN" altLang="en-US" dirty="0" smtClean="0"/>
              <a:t>同余的意义下有唯一解。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650494"/>
              </p:ext>
            </p:extLst>
          </p:nvPr>
        </p:nvGraphicFramePr>
        <p:xfrm>
          <a:off x="827584" y="2708920"/>
          <a:ext cx="230822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1040948" imgH="1167893" progId="Equation.DSMT4">
                  <p:embed/>
                </p:oleObj>
              </mc:Choice>
              <mc:Fallback>
                <p:oleObj name="Equation" r:id="rId3" imgW="1040948" imgH="116789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08920"/>
                        <a:ext cx="2308225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67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解为</a:t>
                </a:r>
                <a:r>
                  <a:rPr lang="en-US" altLang="zh-CN" dirty="0" smtClean="0"/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altLang="zh-CN" dirty="0" smtClean="0"/>
                  <a:t>(b1M1M1^-1+b2M2M2^-1+…+</a:t>
                </a:r>
                <a:r>
                  <a:rPr lang="en-US" altLang="zh-CN" dirty="0" err="1" smtClean="0"/>
                  <a:t>brMrMr</a:t>
                </a:r>
                <a:r>
                  <a:rPr lang="en-US" altLang="zh-CN" dirty="0" smtClean="0"/>
                  <a:t>^-1)</a:t>
                </a:r>
                <a:r>
                  <a:rPr lang="en-US" altLang="zh-CN" dirty="0" err="1" smtClean="0"/>
                  <a:t>modM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Mi</a:t>
                </a:r>
                <a:r>
                  <a:rPr lang="en-US" altLang="zh-CN" dirty="0" smtClean="0"/>
                  <a:t>=M/mi</a:t>
                </a:r>
              </a:p>
              <a:p>
                <a:r>
                  <a:rPr lang="en-US" altLang="zh-CN" dirty="0" err="1" smtClean="0"/>
                  <a:t>Poj</a:t>
                </a:r>
                <a:r>
                  <a:rPr lang="en-US" altLang="zh-CN" dirty="0" smtClean="0"/>
                  <a:t> 1006</a:t>
                </a:r>
              </a:p>
              <a:p>
                <a:r>
                  <a:rPr lang="zh-CN" altLang="en-US" dirty="0"/>
                  <a:t>已</a:t>
                </a:r>
                <a:r>
                  <a:rPr lang="zh-CN" altLang="en-US" dirty="0" smtClean="0"/>
                  <a:t>知</a:t>
                </a:r>
                <a:r>
                  <a:rPr lang="en-US" altLang="zh-CN" dirty="0" smtClean="0"/>
                  <a:t>a1,a2,a3,m1,m2,m3</a:t>
                </a:r>
                <a:r>
                  <a:rPr lang="zh-CN" altLang="en-US" dirty="0" smtClean="0"/>
                  <a:t>，求解</a:t>
                </a:r>
                <a:r>
                  <a:rPr lang="en-US" altLang="zh-CN" dirty="0" smtClean="0"/>
                  <a:t>x</a:t>
                </a:r>
              </a:p>
              <a:p>
                <a:r>
                  <a:rPr lang="en-US" altLang="zh-CN" dirty="0" smtClean="0"/>
                  <a:t>CRT(</a:t>
                </a:r>
                <a:r>
                  <a:rPr lang="en-US" altLang="zh-CN" dirty="0" err="1" smtClean="0"/>
                  <a:t>a,m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即可 模板题。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47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排列组合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CF554C</a:t>
            </a:r>
          </a:p>
          <a:p>
            <a:r>
              <a:rPr lang="zh-CN" altLang="en-US" sz="2400" dirty="0"/>
              <a:t>给</a:t>
            </a:r>
            <a:r>
              <a:rPr lang="zh-CN" altLang="en-US" sz="2400" dirty="0" smtClean="0"/>
              <a:t>你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种颜色给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个球求染色，每种颜色有</a:t>
            </a:r>
            <a:r>
              <a:rPr lang="en-US" altLang="zh-CN" sz="2400" dirty="0" smtClean="0"/>
              <a:t>c[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个，要求最后一个颜色为</a:t>
            </a:r>
            <a:r>
              <a:rPr lang="en-US" altLang="zh-CN" sz="2400" dirty="0" err="1"/>
              <a:t>i</a:t>
            </a:r>
            <a:r>
              <a:rPr lang="zh-CN" altLang="en-US" sz="2400" dirty="0" smtClean="0"/>
              <a:t>的球编号小于最后一个颜色为</a:t>
            </a:r>
            <a:r>
              <a:rPr lang="en-US" altLang="zh-CN" sz="2400" dirty="0" smtClean="0"/>
              <a:t>i+1</a:t>
            </a:r>
            <a:r>
              <a:rPr lang="zh-CN" altLang="en-US" sz="2400" dirty="0" smtClean="0"/>
              <a:t>的球编号，问有多少种染色方案。</a:t>
            </a:r>
            <a:endParaRPr lang="en-US" altLang="zh-CN" sz="2400" dirty="0" smtClean="0"/>
          </a:p>
          <a:p>
            <a:r>
              <a:rPr lang="zh-CN" altLang="en-US" sz="2400" dirty="0"/>
              <a:t>简</a:t>
            </a:r>
            <a:r>
              <a:rPr lang="zh-CN" altLang="en-US" sz="2400" dirty="0" smtClean="0"/>
              <a:t>单组合，假设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表示前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种颜色的方案，则当新插入第</a:t>
            </a:r>
            <a:r>
              <a:rPr lang="en-US" altLang="zh-CN" sz="2400" dirty="0" smtClean="0"/>
              <a:t>i+1</a:t>
            </a:r>
            <a:r>
              <a:rPr lang="zh-CN" altLang="en-US" sz="2400" dirty="0" smtClean="0"/>
              <a:t>种颜色，必定在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之后有一个，其余可以摆放的总数是</a:t>
            </a:r>
            <a:r>
              <a:rPr lang="en-US" altLang="zh-CN" sz="2400" dirty="0" smtClean="0"/>
              <a:t>C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sigma(c[j])-1(1&lt;=j&lt;=i+1),c[i+1]-1),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[i+1]=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]* C(sigma(c[j])-1(1&lt;=j&lt;=i+1),c[i+1]-1);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当组合数较大时，我们可以用下列公式优化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C(N,R)=C(N-1,R-1)+C(N-1,R)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172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BURNSIDE</a:t>
            </a:r>
            <a:r>
              <a:rPr lang="zh-CN" altLang="en-US" dirty="0"/>
              <a:t>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err="1"/>
              <a:t>Z</a:t>
            </a:r>
            <a:r>
              <a:rPr lang="en-US" altLang="zh-CN" b="1" baseline="-25000" dirty="0" err="1"/>
              <a:t>k</a:t>
            </a:r>
            <a:r>
              <a:rPr lang="zh-CN" altLang="en-US" b="1" dirty="0"/>
              <a:t> </a:t>
            </a:r>
            <a:r>
              <a:rPr lang="en-US" altLang="zh-CN" b="1" dirty="0"/>
              <a:t>(K</a:t>
            </a:r>
            <a:r>
              <a:rPr lang="zh-CN" altLang="en-US" b="1" dirty="0"/>
              <a:t>不动置换类</a:t>
            </a:r>
            <a:r>
              <a:rPr lang="en-US" altLang="zh-CN" b="1" dirty="0"/>
              <a:t>)</a:t>
            </a:r>
            <a:r>
              <a:rPr lang="zh-CN" altLang="en-US" b="1" dirty="0"/>
              <a:t>：</a:t>
            </a:r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</a:t>
            </a:r>
            <a:r>
              <a:rPr lang="en-US" altLang="zh-CN" dirty="0"/>
              <a:t>1…n</a:t>
            </a:r>
            <a:r>
              <a:rPr lang="zh-CN" altLang="en-US" dirty="0"/>
              <a:t>的置换群。若</a:t>
            </a:r>
            <a:r>
              <a:rPr lang="en-US" altLang="zh-CN" dirty="0"/>
              <a:t>K</a:t>
            </a:r>
            <a:r>
              <a:rPr lang="zh-CN" altLang="en-US" dirty="0"/>
              <a:t>是</a:t>
            </a:r>
            <a:r>
              <a:rPr lang="en-US" altLang="zh-CN" dirty="0"/>
              <a:t>1…n</a:t>
            </a:r>
            <a:r>
              <a:rPr lang="zh-CN" altLang="en-US" dirty="0"/>
              <a:t>中某个元素，</a:t>
            </a:r>
            <a:r>
              <a:rPr lang="en-US" altLang="zh-CN" dirty="0"/>
              <a:t>G</a:t>
            </a:r>
            <a:r>
              <a:rPr lang="zh-CN" altLang="en-US" dirty="0"/>
              <a:t>中使</a:t>
            </a:r>
            <a:r>
              <a:rPr lang="en-US" altLang="zh-CN" dirty="0"/>
              <a:t>K</a:t>
            </a:r>
            <a:r>
              <a:rPr lang="zh-CN" altLang="en-US" dirty="0"/>
              <a:t>保持不变的置换的全体，记以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k</a:t>
            </a:r>
            <a:r>
              <a:rPr lang="zh-CN" altLang="en-US" dirty="0"/>
              <a:t>，叫做</a:t>
            </a:r>
            <a:r>
              <a:rPr lang="en-US" altLang="zh-CN" dirty="0"/>
              <a:t>G</a:t>
            </a:r>
            <a:r>
              <a:rPr lang="zh-CN" altLang="en-US" dirty="0"/>
              <a:t>中使</a:t>
            </a:r>
            <a:r>
              <a:rPr lang="en-US" altLang="zh-CN" dirty="0"/>
              <a:t>K</a:t>
            </a:r>
            <a:r>
              <a:rPr lang="zh-CN" altLang="en-US" dirty="0"/>
              <a:t>保持不动的置换类，简称</a:t>
            </a:r>
            <a:r>
              <a:rPr lang="en-US" altLang="zh-CN" dirty="0"/>
              <a:t>K</a:t>
            </a:r>
            <a:r>
              <a:rPr lang="zh-CN" altLang="en-US" dirty="0"/>
              <a:t>不动置换类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C(π)</a:t>
            </a:r>
            <a:r>
              <a:rPr lang="zh-CN" altLang="en-US" dirty="0"/>
              <a:t>：对于一个置换</a:t>
            </a:r>
            <a:r>
              <a:rPr lang="en-US" altLang="zh-CN" dirty="0"/>
              <a:t>π∈G,</a:t>
            </a:r>
            <a:r>
              <a:rPr lang="zh-CN" altLang="en-US" dirty="0"/>
              <a:t>及</a:t>
            </a:r>
            <a:r>
              <a:rPr lang="en-US" altLang="zh-CN" dirty="0" err="1"/>
              <a:t>a∈X</a:t>
            </a:r>
            <a:r>
              <a:rPr lang="zh-CN" altLang="en-US" dirty="0"/>
              <a:t>，若</a:t>
            </a:r>
            <a:r>
              <a:rPr lang="en-US" altLang="zh-CN" dirty="0"/>
              <a:t>π(a)=a</a:t>
            </a:r>
            <a:r>
              <a:rPr lang="zh-CN" altLang="en-US" dirty="0"/>
              <a:t>，则称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π</a:t>
            </a:r>
            <a:r>
              <a:rPr lang="zh-CN" altLang="en-US" dirty="0"/>
              <a:t>的不动点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Burnside</a:t>
            </a:r>
            <a:r>
              <a:rPr lang="zh-CN" altLang="en-US" dirty="0"/>
              <a:t>引理：</a:t>
            </a:r>
            <a:r>
              <a:rPr lang="en-US" altLang="zh-CN" dirty="0"/>
              <a:t>L=1/|G|*(</a:t>
            </a:r>
            <a:r>
              <a:rPr lang="en-US" altLang="zh-CN" b="1" dirty="0"/>
              <a:t>Z</a:t>
            </a:r>
            <a:r>
              <a:rPr lang="en-US" altLang="zh-CN" b="1" baseline="-25000" dirty="0"/>
              <a:t>1</a:t>
            </a:r>
            <a:r>
              <a:rPr lang="en-US" altLang="zh-CN" dirty="0"/>
              <a:t>+</a:t>
            </a:r>
            <a:r>
              <a:rPr lang="en-US" altLang="zh-CN" b="1" dirty="0"/>
              <a:t>Z</a:t>
            </a:r>
            <a:r>
              <a:rPr lang="en-US" altLang="zh-CN" b="1" baseline="-25000" dirty="0"/>
              <a:t>2</a:t>
            </a:r>
            <a:r>
              <a:rPr lang="en-US" altLang="zh-CN" dirty="0"/>
              <a:t>+</a:t>
            </a:r>
            <a:r>
              <a:rPr lang="en-US" altLang="zh-CN" b="1" dirty="0"/>
              <a:t>Z</a:t>
            </a:r>
            <a:r>
              <a:rPr lang="en-US" altLang="zh-CN" b="1" baseline="-25000" dirty="0"/>
              <a:t>3</a:t>
            </a:r>
            <a:r>
              <a:rPr lang="en-US" altLang="zh-CN" dirty="0"/>
              <a:t>+</a:t>
            </a:r>
            <a:r>
              <a:rPr lang="en-US" altLang="zh-CN" b="1" dirty="0"/>
              <a:t>Z</a:t>
            </a:r>
            <a:r>
              <a:rPr lang="en-US" altLang="zh-CN" b="1" baseline="-25000" dirty="0"/>
              <a:t>4</a:t>
            </a:r>
            <a:r>
              <a:rPr lang="en-US" altLang="zh-CN" dirty="0"/>
              <a:t>+</a:t>
            </a:r>
            <a:r>
              <a:rPr lang="en-US" altLang="zh-CN" b="1" baseline="-25000" dirty="0"/>
              <a:t>......</a:t>
            </a:r>
            <a:r>
              <a:rPr lang="en-US" altLang="zh-CN" b="1" dirty="0" err="1"/>
              <a:t>Z</a:t>
            </a:r>
            <a:r>
              <a:rPr lang="en-US" altLang="zh-CN" b="1" baseline="-25000" dirty="0" err="1"/>
              <a:t>k</a:t>
            </a:r>
            <a:r>
              <a:rPr lang="en-US" altLang="zh-CN" dirty="0"/>
              <a:t>)=1/|G|*(C(</a:t>
            </a:r>
            <a:r>
              <a:rPr lang="el-GR" altLang="zh-CN" dirty="0"/>
              <a:t>π1)+</a:t>
            </a:r>
            <a:r>
              <a:rPr lang="en-US" altLang="zh-CN" dirty="0"/>
              <a:t>C(</a:t>
            </a:r>
            <a:r>
              <a:rPr lang="el-GR" altLang="zh-CN" dirty="0"/>
              <a:t>π2)+</a:t>
            </a:r>
            <a:r>
              <a:rPr lang="en-US" altLang="zh-CN" dirty="0"/>
              <a:t>C(</a:t>
            </a:r>
            <a:r>
              <a:rPr lang="el-GR" altLang="zh-CN" dirty="0"/>
              <a:t>π3)+.....+</a:t>
            </a:r>
            <a:r>
              <a:rPr lang="en-US" altLang="zh-CN" dirty="0"/>
              <a:t>C(</a:t>
            </a:r>
            <a:r>
              <a:rPr lang="el-GR" altLang="zh-CN" dirty="0"/>
              <a:t>π</a:t>
            </a:r>
            <a:r>
              <a:rPr lang="en-US" altLang="zh-CN" dirty="0"/>
              <a:t>n))(</a:t>
            </a:r>
            <a:r>
              <a:rPr lang="zh-CN" altLang="en-US" dirty="0"/>
              <a:t>其中</a:t>
            </a:r>
            <a:r>
              <a:rPr lang="en-US" altLang="zh-CN" dirty="0" err="1"/>
              <a:t>k∈X</a:t>
            </a:r>
            <a:r>
              <a:rPr lang="en-US" altLang="zh-CN" dirty="0"/>
              <a:t>,</a:t>
            </a:r>
            <a:r>
              <a:rPr lang="el-GR" altLang="zh-CN" dirty="0"/>
              <a:t>π∈</a:t>
            </a:r>
            <a:r>
              <a:rPr lang="en-US" altLang="zh-CN" dirty="0"/>
              <a:t>G)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4788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BURNSIDE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Bzoj</a:t>
            </a:r>
            <a:r>
              <a:rPr lang="en-US" altLang="zh-CN" dirty="0" smtClean="0"/>
              <a:t> 1004</a:t>
            </a:r>
          </a:p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张卡牌和</a:t>
            </a:r>
            <a:r>
              <a:rPr lang="en-US" altLang="zh-CN" dirty="0"/>
              <a:t>m</a:t>
            </a:r>
            <a:r>
              <a:rPr lang="zh-CN" altLang="en-US" dirty="0"/>
              <a:t>个置换，求等价类个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/>
              <a:t>根</a:t>
            </a:r>
            <a:r>
              <a:rPr lang="zh-CN" altLang="en-US" dirty="0" smtClean="0"/>
              <a:t>据</a:t>
            </a:r>
            <a:r>
              <a:rPr lang="en-US" altLang="zh-CN" dirty="0" err="1" smtClean="0"/>
              <a:t>burnside</a:t>
            </a:r>
            <a:r>
              <a:rPr lang="zh-CN" altLang="en-US" dirty="0" smtClean="0"/>
              <a:t>定理，等价类个数</a:t>
            </a:r>
            <a:r>
              <a:rPr lang="en-US" altLang="zh-CN" dirty="0" smtClean="0"/>
              <a:t>=</a:t>
            </a:r>
            <a:r>
              <a:rPr lang="zh-CN" altLang="en-US" dirty="0"/>
              <a:t>每个置换的不动置换方案数的和 </a:t>
            </a:r>
            <a:r>
              <a:rPr lang="en-US" altLang="zh-CN" dirty="0"/>
              <a:t>/ </a:t>
            </a:r>
            <a:r>
              <a:rPr lang="zh-CN" altLang="en-US" dirty="0"/>
              <a:t>置换个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里求每个置换的不动置换方案数需要用到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][R][G][B]</a:t>
            </a:r>
            <a:r>
              <a:rPr lang="zh-CN" altLang="en-US" dirty="0" smtClean="0"/>
              <a:t>表示到第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</a:t>
            </a:r>
            <a:r>
              <a:rPr lang="zh-CN" altLang="en-US" dirty="0" smtClean="0"/>
              <a:t>置换时使用了</a:t>
            </a:r>
            <a:r>
              <a:rPr lang="en-US" altLang="zh-CN" dirty="0" smtClean="0"/>
              <a:t>R</a:t>
            </a:r>
            <a:r>
              <a:rPr lang="zh-CN" altLang="en-US" dirty="0" smtClean="0"/>
              <a:t>个红色，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个绿色，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个蓝色的方案数，方程即为简单背包。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6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602080"/>
              </p:ext>
            </p:extLst>
          </p:nvPr>
        </p:nvGraphicFramePr>
        <p:xfrm>
          <a:off x="1115616" y="1628800"/>
          <a:ext cx="688975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3" imgW="4000500" imgH="444500" progId="Equation.3">
                  <p:embed/>
                </p:oleObj>
              </mc:Choice>
              <mc:Fallback>
                <p:oleObj r:id="rId3" imgW="40005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28800"/>
                        <a:ext cx="6889750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989069"/>
              </p:ext>
            </p:extLst>
          </p:nvPr>
        </p:nvGraphicFramePr>
        <p:xfrm>
          <a:off x="3347864" y="2348880"/>
          <a:ext cx="439261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5" imgW="2020177" imgH="266816" progId="Equation.3">
                  <p:embed/>
                </p:oleObj>
              </mc:Choice>
              <mc:Fallback>
                <p:oleObj r:id="rId5" imgW="2020177" imgH="26681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348880"/>
                        <a:ext cx="4392613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3016"/>
            <a:ext cx="2376488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8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Hdu</a:t>
            </a:r>
            <a:r>
              <a:rPr lang="en-US" altLang="zh-CN" dirty="0" smtClean="0"/>
              <a:t> 5072</a:t>
            </a:r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个人参加会议，其中每个人有个编号，我们需要找到三个人满足</a:t>
            </a:r>
            <a:r>
              <a:rPr lang="en-US" altLang="zh-CN" dirty="0"/>
              <a:t>[(a, b) = (b, c) = (a, c) = 1] or [(a, b) ≠ 1 and (a, c) ≠ 1 and (b, c) ≠ 1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，问这样的三人组有多少对。</a:t>
            </a:r>
            <a:endParaRPr lang="en-US" altLang="zh-CN" dirty="0" smtClean="0"/>
          </a:p>
          <a:p>
            <a:r>
              <a:rPr lang="zh-CN" altLang="en-US" dirty="0"/>
              <a:t>直</a:t>
            </a:r>
            <a:r>
              <a:rPr lang="zh-CN" altLang="en-US" dirty="0" smtClean="0"/>
              <a:t>接求并不好求，我们可以从对立面思考，不满足的情况是三个人中要么有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对互质，一对不互质，要么 </a:t>
            </a:r>
            <a:r>
              <a:rPr lang="en-US" altLang="zh-CN" dirty="0" smtClean="0"/>
              <a:t>1</a:t>
            </a:r>
            <a:r>
              <a:rPr lang="zh-CN" altLang="en-US" dirty="0" smtClean="0"/>
              <a:t>对互质，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对不互质。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46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不难发现无论是哪种情况，这样的三人组可以产生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个点，其中每个点都有一个与其互质，另外一个不互质，这样就可以计数了，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=sigma(p[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]*(n-1-p[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])/2;p[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表示与第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个数互质的数的数量。最终答案就是</a:t>
            </a:r>
            <a:r>
              <a:rPr lang="en-US" altLang="zh-CN" dirty="0" smtClean="0"/>
              <a:t>C(n,3)-ans.</a:t>
            </a:r>
          </a:p>
          <a:p>
            <a:r>
              <a:rPr lang="zh-CN" altLang="en-US" dirty="0"/>
              <a:t>现</a:t>
            </a:r>
            <a:r>
              <a:rPr lang="zh-CN" altLang="en-US" dirty="0" smtClean="0"/>
              <a:t>在问题转化为求在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个数中与</a:t>
            </a:r>
            <a:r>
              <a:rPr lang="en-US" altLang="zh-CN" dirty="0" smtClean="0"/>
              <a:t>p</a:t>
            </a:r>
            <a:r>
              <a:rPr lang="zh-CN" altLang="en-US" dirty="0" smtClean="0"/>
              <a:t>互质的有多少个，由于数据范围比较小，均小于</a:t>
            </a:r>
            <a:r>
              <a:rPr lang="en-US" altLang="zh-CN" dirty="0" smtClean="0"/>
              <a:t>10^5</a:t>
            </a:r>
            <a:r>
              <a:rPr lang="zh-CN" altLang="en-US" dirty="0" smtClean="0"/>
              <a:t>，可以采用容斥定理，先预处理出</a:t>
            </a:r>
            <a:r>
              <a:rPr lang="en-US" altLang="zh-CN" dirty="0" smtClean="0"/>
              <a:t>1-10^5</a:t>
            </a:r>
            <a:r>
              <a:rPr lang="zh-CN" altLang="en-US" dirty="0" smtClean="0"/>
              <a:t>中每个数是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个数中多少个数的因子，然后对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分解质因子，接着就用容斥原理求出。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32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 smtClean="0"/>
                  <a:t>Gcd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a,b</a:t>
                </a:r>
                <a:r>
                  <a:rPr lang="en-US" altLang="zh-CN" dirty="0" smtClean="0"/>
                  <a:t>)=</a:t>
                </a:r>
                <a:r>
                  <a:rPr lang="en-US" altLang="zh-CN" dirty="0" err="1" smtClean="0"/>
                  <a:t>gcd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b%a,a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err="1"/>
                  <a:t>a</a:t>
                </a:r>
                <a:r>
                  <a:rPr lang="en-US" altLang="zh-CN" dirty="0" err="1" smtClean="0"/>
                  <a:t>x+by</a:t>
                </a:r>
                <a:r>
                  <a:rPr lang="en-US" altLang="zh-CN" dirty="0" smtClean="0"/>
                  <a:t>=</a:t>
                </a:r>
                <a:r>
                  <a:rPr lang="en-US" altLang="zh-CN" dirty="0" err="1" smtClean="0"/>
                  <a:t>gcd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a,b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有解</a:t>
                </a:r>
                <a:endParaRPr lang="en-US" altLang="zh-CN" dirty="0" smtClean="0"/>
              </a:p>
              <a:p>
                <a:r>
                  <a:rPr lang="en-US" altLang="zh-CN" dirty="0" smtClean="0"/>
                  <a:t>N!=2^a1*3^a2*..,</a:t>
                </a:r>
                <a:r>
                  <a:rPr lang="zh-CN" altLang="en-US" dirty="0" smtClean="0"/>
                  <a:t>则</a:t>
                </a:r>
                <a:r>
                  <a:rPr lang="en-US" altLang="zh-CN" dirty="0" err="1" smtClean="0"/>
                  <a:t>ap</a:t>
                </a:r>
                <a:r>
                  <a:rPr lang="en-US" altLang="zh-CN" dirty="0" smtClean="0"/>
                  <a:t>=sigma(n/</a:t>
                </a:r>
                <a:r>
                  <a:rPr lang="en-US" altLang="zh-CN" dirty="0" err="1" smtClean="0"/>
                  <a:t>p^k</a:t>
                </a:r>
                <a:r>
                  <a:rPr lang="en-US" altLang="zh-CN" dirty="0" smtClean="0"/>
                  <a:t>) k=1-&gt;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77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</a:t>
            </a:r>
            <a:r>
              <a:rPr lang="zh-CN" altLang="en-US" dirty="0" smtClean="0"/>
              <a:t>拉定理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Cf300c</a:t>
            </a:r>
          </a:p>
          <a:p>
            <a:r>
              <a:rPr lang="zh-CN" altLang="en-US" sz="2800" dirty="0"/>
              <a:t>一个</a:t>
            </a:r>
            <a:r>
              <a:rPr lang="en-US" altLang="zh-CN" sz="2800" dirty="0"/>
              <a:t>n</a:t>
            </a:r>
            <a:r>
              <a:rPr lang="zh-CN" altLang="en-US" sz="2800" dirty="0"/>
              <a:t>位的数只包含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两个数字并且每一位数字的和也只包含这两个数字，求这样的数有多</a:t>
            </a:r>
            <a:r>
              <a:rPr lang="zh-CN" altLang="en-US" sz="2800" dirty="0" smtClean="0"/>
              <a:t>少</a:t>
            </a:r>
            <a:r>
              <a:rPr lang="en-US" altLang="zh-CN" sz="2800" dirty="0" smtClean="0"/>
              <a:t>.</a:t>
            </a:r>
          </a:p>
          <a:p>
            <a:r>
              <a:rPr lang="zh-CN" altLang="en-US" sz="2800" dirty="0"/>
              <a:t>枚举</a:t>
            </a:r>
            <a:r>
              <a:rPr lang="en-US" altLang="zh-CN" sz="2800" dirty="0"/>
              <a:t>a</a:t>
            </a:r>
            <a:r>
              <a:rPr lang="zh-CN" altLang="en-US" sz="2800" dirty="0"/>
              <a:t>出现的次数为</a:t>
            </a:r>
            <a:r>
              <a:rPr lang="en-US" altLang="zh-CN" sz="2800" dirty="0"/>
              <a:t>x</a:t>
            </a:r>
            <a:r>
              <a:rPr lang="zh-CN" altLang="en-US" sz="2800" dirty="0"/>
              <a:t>，则</a:t>
            </a:r>
            <a:r>
              <a:rPr lang="en-US" altLang="zh-CN" sz="2800" dirty="0"/>
              <a:t>b</a:t>
            </a:r>
            <a:r>
              <a:rPr lang="zh-CN" altLang="en-US" sz="2800" dirty="0"/>
              <a:t>为</a:t>
            </a:r>
            <a:r>
              <a:rPr lang="en-US" altLang="zh-CN" sz="2800" dirty="0"/>
              <a:t>n-x</a:t>
            </a:r>
            <a:r>
              <a:rPr lang="zh-CN" altLang="en-US" sz="2800" dirty="0"/>
              <a:t>。如果</a:t>
            </a:r>
            <a:r>
              <a:rPr lang="en-US" altLang="zh-CN" sz="2800" dirty="0"/>
              <a:t>sum = </a:t>
            </a:r>
            <a:r>
              <a:rPr lang="en-US" altLang="zh-CN" sz="2800" dirty="0" err="1"/>
              <a:t>ax+b</a:t>
            </a:r>
            <a:r>
              <a:rPr lang="en-US" altLang="zh-CN" sz="2800" dirty="0"/>
              <a:t>(n-x)</a:t>
            </a:r>
            <a:r>
              <a:rPr lang="zh-CN" altLang="en-US" sz="2800" dirty="0"/>
              <a:t>合法，则这种情况的数目为</a:t>
            </a:r>
            <a:r>
              <a:rPr lang="en-US" altLang="zh-CN" sz="2800" dirty="0"/>
              <a:t>C(</a:t>
            </a:r>
            <a:r>
              <a:rPr lang="en-US" altLang="zh-CN" sz="2800" dirty="0" err="1"/>
              <a:t>n,x</a:t>
            </a:r>
            <a:r>
              <a:rPr lang="en-US" altLang="zh-CN" sz="2800" dirty="0"/>
              <a:t>).</a:t>
            </a:r>
          </a:p>
          <a:p>
            <a:pPr marL="0" indent="0">
              <a:buNone/>
            </a:pPr>
            <a:r>
              <a:rPr lang="en-US" altLang="zh-CN" sz="2800" dirty="0" smtClean="0"/>
              <a:t>  C(</a:t>
            </a:r>
            <a:r>
              <a:rPr lang="en-US" altLang="zh-CN" sz="2800" dirty="0" err="1" smtClean="0"/>
              <a:t>n,x</a:t>
            </a:r>
            <a:r>
              <a:rPr lang="en-US" altLang="zh-CN" sz="2800" dirty="0"/>
              <a:t>) = n! / ( (n-x)!  *  x! ) (mod p) =  n! * 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inv</a:t>
            </a:r>
            <a:r>
              <a:rPr lang="en-US" altLang="zh-CN" sz="2800" dirty="0"/>
              <a:t>( (n-x)!  *  x!)  {</a:t>
            </a:r>
            <a:r>
              <a:rPr lang="en-US" altLang="zh-CN" sz="2800" dirty="0" err="1"/>
              <a:t>inv</a:t>
            </a:r>
            <a:r>
              <a:rPr lang="en-US" altLang="zh-CN" sz="2800" dirty="0"/>
              <a:t>(a)</a:t>
            </a:r>
            <a:r>
              <a:rPr lang="zh-CN" altLang="en-US" sz="2800" dirty="0"/>
              <a:t>为</a:t>
            </a:r>
            <a:r>
              <a:rPr lang="en-US" altLang="zh-CN" sz="2800" dirty="0"/>
              <a:t>a</a:t>
            </a:r>
            <a:r>
              <a:rPr lang="zh-CN" altLang="en-US" sz="2800" dirty="0"/>
              <a:t>的乘法逆元</a:t>
            </a:r>
            <a:r>
              <a:rPr lang="en-US" altLang="zh-CN" sz="2800" dirty="0" smtClean="0"/>
              <a:t>}.</a:t>
            </a:r>
          </a:p>
          <a:p>
            <a:pPr marL="0" indent="0">
              <a:buNone/>
            </a:pPr>
            <a:endParaRPr lang="zh-CN" altLang="en-US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4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727</Words>
  <Application>Microsoft Office PowerPoint</Application>
  <PresentationFormat>全屏显示(4:3)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Office 主题​​</vt:lpstr>
      <vt:lpstr>Microsoft 公式 3.0</vt:lpstr>
      <vt:lpstr>Equation</vt:lpstr>
      <vt:lpstr>组合数学及数论</vt:lpstr>
      <vt:lpstr>排列组合</vt:lpstr>
      <vt:lpstr>BURNSIDE定理</vt:lpstr>
      <vt:lpstr>BURNSIDE定理</vt:lpstr>
      <vt:lpstr>容斥原理</vt:lpstr>
      <vt:lpstr>容斥原理</vt:lpstr>
      <vt:lpstr>容斥原理</vt:lpstr>
      <vt:lpstr>数论</vt:lpstr>
      <vt:lpstr>欧拉定理</vt:lpstr>
      <vt:lpstr>欧拉定理</vt:lpstr>
      <vt:lpstr>Bezout定理</vt:lpstr>
      <vt:lpstr>中国剩余定理</vt:lpstr>
      <vt:lpstr>中国剩余定理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组合数学及数论</dc:title>
  <dc:creator>hustgame</dc:creator>
  <cp:lastModifiedBy>+</cp:lastModifiedBy>
  <cp:revision>16</cp:revision>
  <dcterms:created xsi:type="dcterms:W3CDTF">2015-07-11T02:49:46Z</dcterms:created>
  <dcterms:modified xsi:type="dcterms:W3CDTF">2015-07-15T06:46:34Z</dcterms:modified>
</cp:coreProperties>
</file>