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10" r:id="rId3"/>
    <p:sldMasterId id="2147483724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0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概述" id="{8EC5A04C-97BB-4B97-9018-4803CA3ECA44}">
          <p14:sldIdLst>
            <p14:sldId id="256"/>
            <p14:sldId id="257"/>
          </p14:sldIdLst>
        </p14:section>
        <p14:section name="二分图" id="{3CE12E6C-7939-4A96-97D6-1DC8FE7017B3}">
          <p14:sldIdLst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  <p14:section name="网络流" id="{81FCE5D0-848E-4A22-8338-7B56177025C0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</p14:sldIdLst>
        </p14:section>
        <p14:section name="最小费用最大流" id="{96A72B33-8A58-4412-BACD-D2DD1AA05286}">
          <p14:sldIdLst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25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89442C8-4119-4E3F-B423-54D9315C7217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A3A99D-D1DF-455D-91D3-F4B30E680AE1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033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642FB-09F1-4082-8C53-6646E340DCC1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2D1B7-E592-43E8-A4DE-2086387B5F1D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62505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882A9-2872-4F81-8792-D034B89168B5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1D33-D033-4779-B4EF-41007209C91D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79986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160B5-0BAC-47E6-8BB4-A5DAB6D30838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D9720-BD50-4839-8043-C392C504D7FD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91272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4B0E9-475B-4350-BF10-C4A66B303B46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9B521-8CB9-4F21-AEF6-E6C878AD9B3D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77182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0D647-AC72-4CE2-A785-84B3460E0072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DF76A-CDC5-4BCA-864F-A8AC0E532141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8151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2AA4B-84F1-4268-A9C4-0443883C48CF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169FB-80B3-42D9-AA26-20A7AE36CFF1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7220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E6729-D510-4C04-A8BC-8E4F44176EB0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0BC54-2B22-47B9-953F-7BC54B496589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30027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FB7D7-9D26-4E70-985A-FD471EB4D39C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856F2-45F7-4058-AA58-3F2AC732B389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78731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5B3416-C463-4BFC-8E2A-D77892D95D5E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DCD8D-8E48-46FA-8197-7E73CCCC0F06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18246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253154-F3BF-47CA-A674-BE6D3CAB6729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8DB03-B5AD-4AFB-8588-A793FDB55D01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18719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1E4C965-4F32-41AB-A386-1693CDC79E62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B15CF86-2152-4B9D-9FBB-F6D102AA33CF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93004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EFB0A15-516C-4525-B038-C596EE12B6D5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CA24B11-0DC3-4737-97B0-EC6D1F62CB09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54321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259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89442C8-4119-4E3F-B423-54D9315C7217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4259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7A3A99D-D1DF-455D-91D3-F4B30E680AE1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311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642FB-09F1-4082-8C53-6646E340DCC1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2D1B7-E592-43E8-A4DE-2086387B5F1D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72804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882A9-2872-4F81-8792-D034B89168B5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1D33-D033-4779-B4EF-41007209C91D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45547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160B5-0BAC-47E6-8BB4-A5DAB6D30838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D9720-BD50-4839-8043-C392C504D7FD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26238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84B0E9-475B-4350-BF10-C4A66B303B46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9B521-8CB9-4F21-AEF6-E6C878AD9B3D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01685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0D647-AC72-4CE2-A785-84B3460E0072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DF76A-CDC5-4BCA-864F-A8AC0E532141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08011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2AA4B-84F1-4268-A9C4-0443883C48CF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169FB-80B3-42D9-AA26-20A7AE36CFF1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642734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E6729-D510-4C04-A8BC-8E4F44176EB0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0BC54-2B22-47B9-953F-7BC54B496589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39531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1FB7D7-9D26-4E70-985A-FD471EB4D39C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856F2-45F7-4058-AA58-3F2AC732B389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76553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5B3416-C463-4BFC-8E2A-D77892D95D5E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DCD8D-8E48-46FA-8197-7E73CCCC0F06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20964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253154-F3BF-47CA-A674-BE6D3CAB6729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8DB03-B5AD-4AFB-8588-A793FDB55D01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95413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1E4C965-4F32-41AB-A386-1693CDC79E62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B15CF86-2152-4B9D-9FBB-F6D102AA33CF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13571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EFB0A15-516C-4525-B038-C596EE12B6D5}" type="datetime1">
              <a:rPr lang="zh-CN" altLang="en-US">
                <a:solidFill>
                  <a:srgbClr val="005FBE"/>
                </a:solidFill>
              </a:rPr>
              <a:pPr/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7CA24B11-0DC3-4737-97B0-EC6D1F62CB09}" type="slidenum">
              <a:rPr lang="en-US" altLang="zh-CN">
                <a:solidFill>
                  <a:srgbClr val="005FBE"/>
                </a:solidFill>
              </a:rPr>
              <a:pPr/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71754"/>
      </p:ext>
    </p:extLst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508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90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1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62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074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081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990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152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581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1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2014/7/18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2496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1114B74D-3E73-4890-B5CA-B4C6E6ED5F68}" type="datetime1">
              <a:rPr lang="zh-CN" altLang="en-US">
                <a:solidFill>
                  <a:srgbClr val="005FBE"/>
                </a:solidFill>
              </a:rPr>
              <a:pPr fontAlgn="base">
                <a:spcAft>
                  <a:spcPct val="0"/>
                </a:spcAft>
              </a:pPr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AF341AF3-033E-4F14-8F95-DD34F9A19B17}" type="slidenum">
              <a:rPr lang="en-US" altLang="zh-CN">
                <a:solidFill>
                  <a:srgbClr val="005FBE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0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2496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1114B74D-3E73-4890-B5CA-B4C6E6ED5F68}" type="datetime1">
              <a:rPr lang="zh-CN" altLang="en-US">
                <a:solidFill>
                  <a:srgbClr val="005FBE"/>
                </a:solidFill>
              </a:rPr>
              <a:pPr fontAlgn="base">
                <a:spcAft>
                  <a:spcPct val="0"/>
                </a:spcAft>
              </a:pPr>
              <a:t>2014/7/18 Friday</a:t>
            </a:fld>
            <a:endParaRPr lang="en-US" altLang="zh-CN">
              <a:solidFill>
                <a:srgbClr val="005FBE"/>
              </a:solidFill>
            </a:endParaRPr>
          </a:p>
        </p:txBody>
      </p:sp>
      <p:sp>
        <p:nvSpPr>
          <p:cNvPr id="424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en-US" altLang="zh-CN">
                <a:solidFill>
                  <a:srgbClr val="005FBE"/>
                </a:solidFill>
              </a:rPr>
              <a:t>中山一中 黄源河</a:t>
            </a:r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AF341AF3-033E-4F14-8F95-DD34F9A19B17}" type="slidenum">
              <a:rPr lang="en-US" altLang="zh-CN">
                <a:solidFill>
                  <a:srgbClr val="005FBE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5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73E87"/>
                </a:solidFill>
              </a:rPr>
              <a:pPr/>
              <a:t>2014/7/18 Friday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网络流基础及其应用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——</a:t>
            </a:r>
            <a:r>
              <a:rPr lang="zh-CN" altLang="en-US" dirty="0" smtClean="0"/>
              <a:t>其实我会什么就给你们讲什么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530120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彭潇然 </a:t>
            </a:r>
            <a:r>
              <a:rPr lang="en-US" altLang="zh-CN" dirty="0" smtClean="0"/>
              <a:t>2014.7.19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2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780" name="Group 4"/>
          <p:cNvGrpSpPr>
            <a:grpSpLocks/>
          </p:cNvGrpSpPr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459781" name="Rectangle 5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82" name="Rectangle 6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83" name="Rectangle 7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84" name="Rectangle 8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85" name="Rectangle 9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86" name="Rectangle 10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87" name="Rectangle 11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88" name="Rectangle 12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89" name="Rectangle 13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90" name="Rectangle 14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91" name="Rectangle 15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92" name="Rectangle 16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93" name="Rectangle 17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94" name="Rectangle 18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95" name="Rectangle 19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96" name="Rectangle 20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CC3300"/>
                </a:solidFill>
              </a:endParaRPr>
            </a:p>
          </p:txBody>
        </p:sp>
        <p:sp>
          <p:nvSpPr>
            <p:cNvPr id="459797" name="Rectangle 21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98" name="Rectangle 22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799" name="Rectangle 23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800" name="Rectangle 24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801" name="Rectangle 25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802" name="Rectangle 26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803" name="Rectangle 27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804" name="Rectangle 28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805" name="Rectangle 29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9806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9807" name="Line 31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9808" name="Line 32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9809" name="Line 33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sp>
        <p:nvSpPr>
          <p:cNvPr id="459827" name="Text Box 51"/>
          <p:cNvSpPr txBox="1">
            <a:spLocks noChangeArrowheads="1"/>
          </p:cNvSpPr>
          <p:nvPr/>
        </p:nvSpPr>
        <p:spPr bwMode="auto">
          <a:xfrm>
            <a:off x="719138" y="2060575"/>
            <a:ext cx="45005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1001D5"/>
                </a:solidFill>
                <a:ea typeface="华文中宋" pitchFamily="2" charset="-122"/>
              </a:rPr>
              <a:t>我们将每一行，每一列被墙隔开，且包含空地的连续区域称作</a:t>
            </a:r>
            <a:r>
              <a:rPr lang="zh-CN" altLang="en-US" sz="2400">
                <a:solidFill>
                  <a:srgbClr val="1001D5"/>
                </a:solidFill>
                <a:latin typeface="华文中宋"/>
                <a:ea typeface="华文中宋" pitchFamily="2" charset="-122"/>
              </a:rPr>
              <a:t>“</a:t>
            </a:r>
            <a:r>
              <a:rPr lang="zh-CN" altLang="en-US" sz="2400">
                <a:solidFill>
                  <a:srgbClr val="1001D5"/>
                </a:solidFill>
                <a:ea typeface="华文中宋" pitchFamily="2" charset="-122"/>
              </a:rPr>
              <a:t>块</a:t>
            </a:r>
            <a:r>
              <a:rPr lang="zh-CN" altLang="en-US" sz="2400">
                <a:solidFill>
                  <a:srgbClr val="1001D5"/>
                </a:solidFill>
                <a:latin typeface="华文中宋"/>
                <a:ea typeface="华文中宋" pitchFamily="2" charset="-122"/>
              </a:rPr>
              <a:t>”</a:t>
            </a:r>
            <a:r>
              <a:rPr lang="zh-CN" altLang="en-US" sz="2400">
                <a:solidFill>
                  <a:srgbClr val="1001D5"/>
                </a:solidFill>
                <a:ea typeface="华文中宋" pitchFamily="2" charset="-122"/>
              </a:rPr>
              <a:t>。显然，在一个块之中，最多只能放一个机器人。我们把这些块编上号。</a:t>
            </a:r>
          </a:p>
        </p:txBody>
      </p:sp>
      <p:sp>
        <p:nvSpPr>
          <p:cNvPr id="459828" name="Text Box 52"/>
          <p:cNvSpPr txBox="1">
            <a:spLocks noChangeArrowheads="1"/>
          </p:cNvSpPr>
          <p:nvPr/>
        </p:nvSpPr>
        <p:spPr bwMode="auto">
          <a:xfrm>
            <a:off x="719138" y="4689475"/>
            <a:ext cx="482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1001D5"/>
                </a:solidFill>
                <a:latin typeface="华文中宋" pitchFamily="2" charset="-122"/>
                <a:ea typeface="华文中宋" pitchFamily="2" charset="-122"/>
              </a:rPr>
              <a:t>同样，把竖直方向的块也编上号。</a:t>
            </a:r>
          </a:p>
        </p:txBody>
      </p:sp>
      <p:sp>
        <p:nvSpPr>
          <p:cNvPr id="459863" name="Rectangle 87"/>
          <p:cNvSpPr>
            <a:spLocks noGrp="1" noRot="1" noChangeArrowheads="1"/>
          </p:cNvSpPr>
          <p:nvPr>
            <p:ph type="title"/>
          </p:nvPr>
        </p:nvSpPr>
        <p:spPr>
          <a:xfrm>
            <a:off x="287338" y="685800"/>
            <a:ext cx="8540750" cy="579438"/>
          </a:xfrm>
          <a:noFill/>
          <a:ln/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chemeClr val="folHlink"/>
                </a:solidFill>
                <a:latin typeface="Comic Sans MS" pitchFamily="66" charset="0"/>
              </a:rPr>
              <a:t>Place </a:t>
            </a:r>
            <a:r>
              <a:rPr lang="en-US" altLang="zh-CN" sz="3200" dirty="0">
                <a:solidFill>
                  <a:schemeClr val="folHlink"/>
                </a:solidFill>
                <a:latin typeface="Comic Sans MS" pitchFamily="66" charset="0"/>
              </a:rPr>
              <a:t>the Robots</a:t>
            </a:r>
            <a:r>
              <a:rPr lang="zh-CN" altLang="en-US" sz="2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ZOJ</a:t>
            </a:r>
            <a:r>
              <a:rPr lang="zh-CN" altLang="en-US" sz="2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459913" name="Text Box 137"/>
          <p:cNvSpPr txBox="1">
            <a:spLocks noChangeArrowheads="1"/>
          </p:cNvSpPr>
          <p:nvPr/>
        </p:nvSpPr>
        <p:spPr bwMode="auto">
          <a:xfrm>
            <a:off x="5940425" y="1520825"/>
            <a:ext cx="1871663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459914" name="Text Box 138"/>
          <p:cNvSpPr txBox="1">
            <a:spLocks noChangeArrowheads="1"/>
          </p:cNvSpPr>
          <p:nvPr/>
        </p:nvSpPr>
        <p:spPr bwMode="auto">
          <a:xfrm>
            <a:off x="5940425" y="2392363"/>
            <a:ext cx="936625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459915" name="Text Box 139"/>
          <p:cNvSpPr txBox="1">
            <a:spLocks noChangeArrowheads="1"/>
          </p:cNvSpPr>
          <p:nvPr/>
        </p:nvSpPr>
        <p:spPr bwMode="auto">
          <a:xfrm>
            <a:off x="7343775" y="2392363"/>
            <a:ext cx="935038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459917" name="Text Box 141"/>
          <p:cNvSpPr txBox="1">
            <a:spLocks noChangeArrowheads="1"/>
          </p:cNvSpPr>
          <p:nvPr/>
        </p:nvSpPr>
        <p:spPr bwMode="auto">
          <a:xfrm>
            <a:off x="7812088" y="2824163"/>
            <a:ext cx="468312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459918" name="Text Box 142"/>
          <p:cNvSpPr txBox="1">
            <a:spLocks noChangeArrowheads="1"/>
          </p:cNvSpPr>
          <p:nvPr/>
        </p:nvSpPr>
        <p:spPr bwMode="auto">
          <a:xfrm>
            <a:off x="6408738" y="3267075"/>
            <a:ext cx="1871662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5</a:t>
            </a:r>
          </a:p>
        </p:txBody>
      </p:sp>
      <p:grpSp>
        <p:nvGrpSpPr>
          <p:cNvPr id="459928" name="Group 152"/>
          <p:cNvGrpSpPr>
            <a:grpSpLocks/>
          </p:cNvGrpSpPr>
          <p:nvPr/>
        </p:nvGrpSpPr>
        <p:grpSpPr bwMode="auto">
          <a:xfrm>
            <a:off x="5940425" y="3933825"/>
            <a:ext cx="2339975" cy="2179638"/>
            <a:chOff x="3742" y="2478"/>
            <a:chExt cx="1474" cy="1373"/>
          </a:xfrm>
        </p:grpSpPr>
        <p:grpSp>
          <p:nvGrpSpPr>
            <p:cNvPr id="459830" name="Group 54"/>
            <p:cNvGrpSpPr>
              <a:grpSpLocks/>
            </p:cNvGrpSpPr>
            <p:nvPr/>
          </p:nvGrpSpPr>
          <p:grpSpPr bwMode="auto">
            <a:xfrm>
              <a:off x="3742" y="2478"/>
              <a:ext cx="1474" cy="1372"/>
              <a:chOff x="3515" y="1049"/>
              <a:chExt cx="1812" cy="1686"/>
            </a:xfrm>
          </p:grpSpPr>
          <p:sp>
            <p:nvSpPr>
              <p:cNvPr id="459831" name="Rectangle 55"/>
              <p:cNvSpPr>
                <a:spLocks noChangeArrowheads="1"/>
              </p:cNvSpPr>
              <p:nvPr/>
            </p:nvSpPr>
            <p:spPr bwMode="auto">
              <a:xfrm>
                <a:off x="4965" y="2398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32" name="Rectangle 56"/>
              <p:cNvSpPr>
                <a:spLocks noChangeArrowheads="1"/>
              </p:cNvSpPr>
              <p:nvPr/>
            </p:nvSpPr>
            <p:spPr bwMode="auto">
              <a:xfrm>
                <a:off x="4602" y="2398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33" name="Rectangle 57"/>
              <p:cNvSpPr>
                <a:spLocks noChangeArrowheads="1"/>
              </p:cNvSpPr>
              <p:nvPr/>
            </p:nvSpPr>
            <p:spPr bwMode="auto">
              <a:xfrm>
                <a:off x="4240" y="2398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34" name="Rectangle 58"/>
              <p:cNvSpPr>
                <a:spLocks noChangeArrowheads="1"/>
              </p:cNvSpPr>
              <p:nvPr/>
            </p:nvSpPr>
            <p:spPr bwMode="auto">
              <a:xfrm>
                <a:off x="3877" y="2398"/>
                <a:ext cx="363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35" name="Rectangle 59"/>
              <p:cNvSpPr>
                <a:spLocks noChangeArrowheads="1"/>
              </p:cNvSpPr>
              <p:nvPr/>
            </p:nvSpPr>
            <p:spPr bwMode="auto">
              <a:xfrm>
                <a:off x="3515" y="2398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36" name="Rectangle 60"/>
              <p:cNvSpPr>
                <a:spLocks noChangeArrowheads="1"/>
              </p:cNvSpPr>
              <p:nvPr/>
            </p:nvSpPr>
            <p:spPr bwMode="auto">
              <a:xfrm>
                <a:off x="4965" y="2061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37" name="Rectangle 61"/>
              <p:cNvSpPr>
                <a:spLocks noChangeArrowheads="1"/>
              </p:cNvSpPr>
              <p:nvPr/>
            </p:nvSpPr>
            <p:spPr bwMode="auto">
              <a:xfrm>
                <a:off x="4602" y="2061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38" name="Rectangle 62"/>
              <p:cNvSpPr>
                <a:spLocks noChangeArrowheads="1"/>
              </p:cNvSpPr>
              <p:nvPr/>
            </p:nvSpPr>
            <p:spPr bwMode="auto">
              <a:xfrm>
                <a:off x="4240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39" name="Rectangle 63"/>
              <p:cNvSpPr>
                <a:spLocks noChangeArrowheads="1"/>
              </p:cNvSpPr>
              <p:nvPr/>
            </p:nvSpPr>
            <p:spPr bwMode="auto">
              <a:xfrm>
                <a:off x="3877" y="2061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40" name="Rectangle 64"/>
              <p:cNvSpPr>
                <a:spLocks noChangeArrowheads="1"/>
              </p:cNvSpPr>
              <p:nvPr/>
            </p:nvSpPr>
            <p:spPr bwMode="auto">
              <a:xfrm>
                <a:off x="3515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41" name="Rectangle 65"/>
              <p:cNvSpPr>
                <a:spLocks noChangeArrowheads="1"/>
              </p:cNvSpPr>
              <p:nvPr/>
            </p:nvSpPr>
            <p:spPr bwMode="auto">
              <a:xfrm>
                <a:off x="496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42" name="Rectangle 66"/>
              <p:cNvSpPr>
                <a:spLocks noChangeArrowheads="1"/>
              </p:cNvSpPr>
              <p:nvPr/>
            </p:nvSpPr>
            <p:spPr bwMode="auto">
              <a:xfrm>
                <a:off x="4602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43" name="Rectangle 67"/>
              <p:cNvSpPr>
                <a:spLocks noChangeArrowheads="1"/>
              </p:cNvSpPr>
              <p:nvPr/>
            </p:nvSpPr>
            <p:spPr bwMode="auto">
              <a:xfrm>
                <a:off x="4240" y="1723"/>
                <a:ext cx="362" cy="33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44" name="Rectangle 68"/>
              <p:cNvSpPr>
                <a:spLocks noChangeArrowheads="1"/>
              </p:cNvSpPr>
              <p:nvPr/>
            </p:nvSpPr>
            <p:spPr bwMode="auto">
              <a:xfrm>
                <a:off x="3877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45" name="Rectangle 69"/>
              <p:cNvSpPr>
                <a:spLocks noChangeArrowheads="1"/>
              </p:cNvSpPr>
              <p:nvPr/>
            </p:nvSpPr>
            <p:spPr bwMode="auto">
              <a:xfrm>
                <a:off x="351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46" name="Rectangle 70"/>
              <p:cNvSpPr>
                <a:spLocks noChangeArrowheads="1"/>
              </p:cNvSpPr>
              <p:nvPr/>
            </p:nvSpPr>
            <p:spPr bwMode="auto">
              <a:xfrm>
                <a:off x="496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CC3300"/>
                  </a:solidFill>
                </a:endParaRPr>
              </a:p>
            </p:txBody>
          </p:sp>
          <p:sp>
            <p:nvSpPr>
              <p:cNvPr id="459847" name="Rectangle 71"/>
              <p:cNvSpPr>
                <a:spLocks noChangeArrowheads="1"/>
              </p:cNvSpPr>
              <p:nvPr/>
            </p:nvSpPr>
            <p:spPr bwMode="auto">
              <a:xfrm>
                <a:off x="4602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48" name="Rectangle 72"/>
              <p:cNvSpPr>
                <a:spLocks noChangeArrowheads="1"/>
              </p:cNvSpPr>
              <p:nvPr/>
            </p:nvSpPr>
            <p:spPr bwMode="auto">
              <a:xfrm>
                <a:off x="4240" y="1386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49" name="Rectangle 73"/>
              <p:cNvSpPr>
                <a:spLocks noChangeArrowheads="1"/>
              </p:cNvSpPr>
              <p:nvPr/>
            </p:nvSpPr>
            <p:spPr bwMode="auto">
              <a:xfrm>
                <a:off x="3877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50" name="Rectangle 74"/>
              <p:cNvSpPr>
                <a:spLocks noChangeArrowheads="1"/>
              </p:cNvSpPr>
              <p:nvPr/>
            </p:nvSpPr>
            <p:spPr bwMode="auto">
              <a:xfrm>
                <a:off x="351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51" name="Rectangle 75"/>
              <p:cNvSpPr>
                <a:spLocks noChangeArrowheads="1"/>
              </p:cNvSpPr>
              <p:nvPr/>
            </p:nvSpPr>
            <p:spPr bwMode="auto">
              <a:xfrm>
                <a:off x="4965" y="1049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52" name="Rectangle 76"/>
              <p:cNvSpPr>
                <a:spLocks noChangeArrowheads="1"/>
              </p:cNvSpPr>
              <p:nvPr/>
            </p:nvSpPr>
            <p:spPr bwMode="auto">
              <a:xfrm>
                <a:off x="4602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53" name="Rectangle 77"/>
              <p:cNvSpPr>
                <a:spLocks noChangeArrowheads="1"/>
              </p:cNvSpPr>
              <p:nvPr/>
            </p:nvSpPr>
            <p:spPr bwMode="auto">
              <a:xfrm>
                <a:off x="4240" y="1049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54" name="Rectangle 78"/>
              <p:cNvSpPr>
                <a:spLocks noChangeArrowheads="1"/>
              </p:cNvSpPr>
              <p:nvPr/>
            </p:nvSpPr>
            <p:spPr bwMode="auto">
              <a:xfrm>
                <a:off x="3877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55" name="Rectangle 79"/>
              <p:cNvSpPr>
                <a:spLocks noChangeArrowheads="1"/>
              </p:cNvSpPr>
              <p:nvPr/>
            </p:nvSpPr>
            <p:spPr bwMode="auto">
              <a:xfrm>
                <a:off x="3515" y="1049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9856" name="Line 80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75000"/>
                  <a:buFont typeface="Wingdings" pitchFamily="2" charset="2"/>
                  <a:buChar char="u"/>
                </a:pPr>
                <a:endParaRPr lang="zh-CN" altLang="en-US" sz="2400">
                  <a:solidFill>
                    <a:srgbClr val="0000CC"/>
                  </a:solidFill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459857" name="Line 81"/>
              <p:cNvSpPr>
                <a:spLocks noChangeShapeType="1"/>
              </p:cNvSpPr>
              <p:nvPr/>
            </p:nvSpPr>
            <p:spPr bwMode="auto">
              <a:xfrm>
                <a:off x="3515" y="2735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75000"/>
                  <a:buFont typeface="Wingdings" pitchFamily="2" charset="2"/>
                  <a:buChar char="u"/>
                </a:pPr>
                <a:endParaRPr lang="zh-CN" altLang="en-US" sz="2400">
                  <a:solidFill>
                    <a:srgbClr val="0000CC"/>
                  </a:solidFill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459858" name="Line 82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75000"/>
                  <a:buFont typeface="Wingdings" pitchFamily="2" charset="2"/>
                  <a:buChar char="u"/>
                </a:pPr>
                <a:endParaRPr lang="zh-CN" altLang="en-US" sz="2400">
                  <a:solidFill>
                    <a:srgbClr val="0000CC"/>
                  </a:solidFill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459859" name="Line 83"/>
              <p:cNvSpPr>
                <a:spLocks noChangeShapeType="1"/>
              </p:cNvSpPr>
              <p:nvPr/>
            </p:nvSpPr>
            <p:spPr bwMode="auto">
              <a:xfrm>
                <a:off x="5327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75000"/>
                  <a:buFont typeface="Wingdings" pitchFamily="2" charset="2"/>
                  <a:buChar char="u"/>
                </a:pPr>
                <a:endParaRPr lang="zh-CN" altLang="en-US" sz="2400">
                  <a:solidFill>
                    <a:srgbClr val="0000CC"/>
                  </a:solidFill>
                  <a:latin typeface="Times New Roman" pitchFamily="18" charset="0"/>
                  <a:ea typeface="华文中宋" pitchFamily="2" charset="-122"/>
                </a:endParaRPr>
              </a:p>
            </p:txBody>
          </p:sp>
        </p:grpSp>
        <p:sp>
          <p:nvSpPr>
            <p:cNvPr id="459921" name="Text Box 145"/>
            <p:cNvSpPr txBox="1">
              <a:spLocks noChangeArrowheads="1"/>
            </p:cNvSpPr>
            <p:nvPr/>
          </p:nvSpPr>
          <p:spPr bwMode="auto">
            <a:xfrm>
              <a:off x="3742" y="2482"/>
              <a:ext cx="295" cy="1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B20048"/>
                  </a:solidFill>
                  <a:latin typeface="Lucida Console" pitchFamily="49" charset="0"/>
                </a:rPr>
                <a:t>1</a:t>
              </a:r>
            </a:p>
          </p:txBody>
        </p:sp>
        <p:sp>
          <p:nvSpPr>
            <p:cNvPr id="459923" name="Text Box 147"/>
            <p:cNvSpPr txBox="1">
              <a:spLocks noChangeArrowheads="1"/>
            </p:cNvSpPr>
            <p:nvPr/>
          </p:nvSpPr>
          <p:spPr bwMode="auto">
            <a:xfrm>
              <a:off x="4037" y="3026"/>
              <a:ext cx="295" cy="82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B20048"/>
                  </a:solidFill>
                  <a:latin typeface="Lucida Console" pitchFamily="49" charset="0"/>
                  <a:ea typeface="华文中宋" pitchFamily="2" charset="-122"/>
                </a:rPr>
                <a:t>2</a:t>
              </a:r>
            </a:p>
          </p:txBody>
        </p:sp>
        <p:sp>
          <p:nvSpPr>
            <p:cNvPr id="459926" name="Text Box 150"/>
            <p:cNvSpPr txBox="1">
              <a:spLocks noChangeArrowheads="1"/>
            </p:cNvSpPr>
            <p:nvPr/>
          </p:nvSpPr>
          <p:spPr bwMode="auto">
            <a:xfrm>
              <a:off x="4626" y="3026"/>
              <a:ext cx="295" cy="27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B20048"/>
                  </a:solidFill>
                  <a:latin typeface="Lucida Console" pitchFamily="49" charset="0"/>
                </a:rPr>
                <a:t>3</a:t>
              </a:r>
            </a:p>
          </p:txBody>
        </p:sp>
        <p:sp>
          <p:nvSpPr>
            <p:cNvPr id="459927" name="Text Box 151"/>
            <p:cNvSpPr txBox="1">
              <a:spLocks noChangeArrowheads="1"/>
            </p:cNvSpPr>
            <p:nvPr/>
          </p:nvSpPr>
          <p:spPr bwMode="auto">
            <a:xfrm>
              <a:off x="4921" y="2754"/>
              <a:ext cx="295" cy="1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B20048"/>
                  </a:solidFill>
                  <a:latin typeface="Lucida Console" pitchFamily="49" charset="0"/>
                </a:rPr>
                <a:t>4</a:t>
              </a: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4655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5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5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5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5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5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5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27" grpId="0" autoUpdateAnimBg="0"/>
      <p:bldP spid="459828" grpId="0" autoUpdateAnimBg="0"/>
      <p:bldP spid="459913" grpId="0" animBg="1" autoUpdateAnimBg="0"/>
      <p:bldP spid="459914" grpId="0" animBg="1" autoUpdateAnimBg="0"/>
      <p:bldP spid="459915" grpId="0" animBg="1" autoUpdateAnimBg="0"/>
      <p:bldP spid="459917" grpId="0" animBg="1" autoUpdateAnimBg="0"/>
      <p:bldP spid="45991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82" name="Group 2"/>
          <p:cNvGrpSpPr>
            <a:grpSpLocks/>
          </p:cNvGrpSpPr>
          <p:nvPr/>
        </p:nvGrpSpPr>
        <p:grpSpPr bwMode="auto">
          <a:xfrm>
            <a:off x="5940425" y="1520825"/>
            <a:ext cx="2339975" cy="2178050"/>
            <a:chOff x="3515" y="1049"/>
            <a:chExt cx="1812" cy="1686"/>
          </a:xfrm>
        </p:grpSpPr>
        <p:sp>
          <p:nvSpPr>
            <p:cNvPr id="481283" name="Rectangle 3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84" name="Rectangle 4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85" name="Rectangle 5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86" name="Rectangle 6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87" name="Rectangle 7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88" name="Rectangle 8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89" name="Rectangle 9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90" name="Rectangle 10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91" name="Rectangle 11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92" name="Rectangle 12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93" name="Rectangle 13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94" name="Rectangle 14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95" name="Rectangle 15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96" name="Rectangle 16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97" name="Rectangle 17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298" name="Rectangle 18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CC3300"/>
                </a:solidFill>
              </a:endParaRPr>
            </a:p>
          </p:txBody>
        </p:sp>
        <p:sp>
          <p:nvSpPr>
            <p:cNvPr id="481299" name="Rectangle 19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300" name="Rectangle 20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301" name="Rectangle 21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302" name="Rectangle 22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303" name="Rectangle 23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304" name="Rectangle 24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305" name="Rectangle 25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306" name="Rectangle 26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307" name="Rectangle 27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81308" name="Line 28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09" name="Line 29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10" name="Line 30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11" name="Line 31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sp>
        <p:nvSpPr>
          <p:cNvPr id="481314" name="Rectangle 34"/>
          <p:cNvSpPr>
            <a:spLocks noGrp="1" noRot="1" noChangeArrowheads="1"/>
          </p:cNvSpPr>
          <p:nvPr>
            <p:ph type="title"/>
          </p:nvPr>
        </p:nvSpPr>
        <p:spPr>
          <a:xfrm>
            <a:off x="287338" y="685800"/>
            <a:ext cx="8540750" cy="579438"/>
          </a:xfrm>
          <a:noFill/>
          <a:ln/>
        </p:spPr>
        <p:txBody>
          <a:bodyPr>
            <a:spAutoFit/>
          </a:bodyPr>
          <a:lstStyle/>
          <a:p>
            <a:r>
              <a:rPr lang="en-US" altLang="zh-CN" sz="3200" dirty="0" smtClean="0">
                <a:solidFill>
                  <a:schemeClr val="folHlink"/>
                </a:solidFill>
                <a:latin typeface="Comic Sans MS" pitchFamily="66" charset="0"/>
              </a:rPr>
              <a:t>Place </a:t>
            </a:r>
            <a:r>
              <a:rPr lang="en-US" altLang="zh-CN" sz="3200" dirty="0">
                <a:solidFill>
                  <a:schemeClr val="folHlink"/>
                </a:solidFill>
                <a:latin typeface="Comic Sans MS" pitchFamily="66" charset="0"/>
              </a:rPr>
              <a:t>the Robots</a:t>
            </a:r>
            <a:r>
              <a:rPr lang="zh-CN" altLang="en-US" sz="2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ZOJ</a:t>
            </a:r>
            <a:r>
              <a:rPr lang="zh-CN" altLang="en-US" sz="2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481317" name="Text Box 37"/>
          <p:cNvSpPr txBox="1">
            <a:spLocks noChangeArrowheads="1"/>
          </p:cNvSpPr>
          <p:nvPr/>
        </p:nvSpPr>
        <p:spPr bwMode="auto">
          <a:xfrm>
            <a:off x="5940425" y="1520825"/>
            <a:ext cx="1871663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1</a:t>
            </a:r>
          </a:p>
        </p:txBody>
      </p:sp>
      <p:sp>
        <p:nvSpPr>
          <p:cNvPr id="481318" name="Text Box 38"/>
          <p:cNvSpPr txBox="1">
            <a:spLocks noChangeArrowheads="1"/>
          </p:cNvSpPr>
          <p:nvPr/>
        </p:nvSpPr>
        <p:spPr bwMode="auto">
          <a:xfrm>
            <a:off x="5940425" y="2392363"/>
            <a:ext cx="936625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2</a:t>
            </a:r>
          </a:p>
        </p:txBody>
      </p:sp>
      <p:sp>
        <p:nvSpPr>
          <p:cNvPr id="481319" name="Text Box 39"/>
          <p:cNvSpPr txBox="1">
            <a:spLocks noChangeArrowheads="1"/>
          </p:cNvSpPr>
          <p:nvPr/>
        </p:nvSpPr>
        <p:spPr bwMode="auto">
          <a:xfrm>
            <a:off x="7343775" y="2392363"/>
            <a:ext cx="935038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3</a:t>
            </a:r>
          </a:p>
        </p:txBody>
      </p:sp>
      <p:sp>
        <p:nvSpPr>
          <p:cNvPr id="481320" name="Text Box 40"/>
          <p:cNvSpPr txBox="1">
            <a:spLocks noChangeArrowheads="1"/>
          </p:cNvSpPr>
          <p:nvPr/>
        </p:nvSpPr>
        <p:spPr bwMode="auto">
          <a:xfrm>
            <a:off x="7812088" y="2824163"/>
            <a:ext cx="468312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4</a:t>
            </a:r>
          </a:p>
        </p:txBody>
      </p:sp>
      <p:sp>
        <p:nvSpPr>
          <p:cNvPr id="481321" name="Text Box 41"/>
          <p:cNvSpPr txBox="1">
            <a:spLocks noChangeArrowheads="1"/>
          </p:cNvSpPr>
          <p:nvPr/>
        </p:nvSpPr>
        <p:spPr bwMode="auto">
          <a:xfrm>
            <a:off x="6408738" y="3267075"/>
            <a:ext cx="1871662" cy="4349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B20048"/>
                </a:solidFill>
                <a:latin typeface="Lucida Console" pitchFamily="49" charset="0"/>
              </a:rPr>
              <a:t>5</a:t>
            </a:r>
          </a:p>
        </p:txBody>
      </p:sp>
      <p:grpSp>
        <p:nvGrpSpPr>
          <p:cNvPr id="481322" name="Group 42"/>
          <p:cNvGrpSpPr>
            <a:grpSpLocks/>
          </p:cNvGrpSpPr>
          <p:nvPr/>
        </p:nvGrpSpPr>
        <p:grpSpPr bwMode="auto">
          <a:xfrm>
            <a:off x="5940425" y="3933825"/>
            <a:ext cx="2339975" cy="2179638"/>
            <a:chOff x="3742" y="2478"/>
            <a:chExt cx="1474" cy="1373"/>
          </a:xfrm>
        </p:grpSpPr>
        <p:grpSp>
          <p:nvGrpSpPr>
            <p:cNvPr id="481323" name="Group 43"/>
            <p:cNvGrpSpPr>
              <a:grpSpLocks/>
            </p:cNvGrpSpPr>
            <p:nvPr/>
          </p:nvGrpSpPr>
          <p:grpSpPr bwMode="auto">
            <a:xfrm>
              <a:off x="3742" y="2478"/>
              <a:ext cx="1474" cy="1372"/>
              <a:chOff x="3515" y="1049"/>
              <a:chExt cx="1812" cy="1686"/>
            </a:xfrm>
          </p:grpSpPr>
          <p:sp>
            <p:nvSpPr>
              <p:cNvPr id="481324" name="Rectangle 44"/>
              <p:cNvSpPr>
                <a:spLocks noChangeArrowheads="1"/>
              </p:cNvSpPr>
              <p:nvPr/>
            </p:nvSpPr>
            <p:spPr bwMode="auto">
              <a:xfrm>
                <a:off x="4965" y="2398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25" name="Rectangle 45"/>
              <p:cNvSpPr>
                <a:spLocks noChangeArrowheads="1"/>
              </p:cNvSpPr>
              <p:nvPr/>
            </p:nvSpPr>
            <p:spPr bwMode="auto">
              <a:xfrm>
                <a:off x="4602" y="2398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26" name="Rectangle 46"/>
              <p:cNvSpPr>
                <a:spLocks noChangeArrowheads="1"/>
              </p:cNvSpPr>
              <p:nvPr/>
            </p:nvSpPr>
            <p:spPr bwMode="auto">
              <a:xfrm>
                <a:off x="4240" y="2398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27" name="Rectangle 47"/>
              <p:cNvSpPr>
                <a:spLocks noChangeArrowheads="1"/>
              </p:cNvSpPr>
              <p:nvPr/>
            </p:nvSpPr>
            <p:spPr bwMode="auto">
              <a:xfrm>
                <a:off x="3877" y="2398"/>
                <a:ext cx="363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28" name="Rectangle 48"/>
              <p:cNvSpPr>
                <a:spLocks noChangeArrowheads="1"/>
              </p:cNvSpPr>
              <p:nvPr/>
            </p:nvSpPr>
            <p:spPr bwMode="auto">
              <a:xfrm>
                <a:off x="3515" y="2398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29" name="Rectangle 49"/>
              <p:cNvSpPr>
                <a:spLocks noChangeArrowheads="1"/>
              </p:cNvSpPr>
              <p:nvPr/>
            </p:nvSpPr>
            <p:spPr bwMode="auto">
              <a:xfrm>
                <a:off x="4965" y="2061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0" name="Rectangle 50"/>
              <p:cNvSpPr>
                <a:spLocks noChangeArrowheads="1"/>
              </p:cNvSpPr>
              <p:nvPr/>
            </p:nvSpPr>
            <p:spPr bwMode="auto">
              <a:xfrm>
                <a:off x="4602" y="2061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1" name="Rectangle 51"/>
              <p:cNvSpPr>
                <a:spLocks noChangeArrowheads="1"/>
              </p:cNvSpPr>
              <p:nvPr/>
            </p:nvSpPr>
            <p:spPr bwMode="auto">
              <a:xfrm>
                <a:off x="4240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2" name="Rectangle 52"/>
              <p:cNvSpPr>
                <a:spLocks noChangeArrowheads="1"/>
              </p:cNvSpPr>
              <p:nvPr/>
            </p:nvSpPr>
            <p:spPr bwMode="auto">
              <a:xfrm>
                <a:off x="3877" y="2061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3" name="Rectangle 53"/>
              <p:cNvSpPr>
                <a:spLocks noChangeArrowheads="1"/>
              </p:cNvSpPr>
              <p:nvPr/>
            </p:nvSpPr>
            <p:spPr bwMode="auto">
              <a:xfrm>
                <a:off x="3515" y="2061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4" name="Rectangle 54"/>
              <p:cNvSpPr>
                <a:spLocks noChangeArrowheads="1"/>
              </p:cNvSpPr>
              <p:nvPr/>
            </p:nvSpPr>
            <p:spPr bwMode="auto">
              <a:xfrm>
                <a:off x="496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5" name="Rectangle 55"/>
              <p:cNvSpPr>
                <a:spLocks noChangeArrowheads="1"/>
              </p:cNvSpPr>
              <p:nvPr/>
            </p:nvSpPr>
            <p:spPr bwMode="auto">
              <a:xfrm>
                <a:off x="4602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6" name="Rectangle 56"/>
              <p:cNvSpPr>
                <a:spLocks noChangeArrowheads="1"/>
              </p:cNvSpPr>
              <p:nvPr/>
            </p:nvSpPr>
            <p:spPr bwMode="auto">
              <a:xfrm>
                <a:off x="4240" y="1723"/>
                <a:ext cx="362" cy="33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7" name="Rectangle 57"/>
              <p:cNvSpPr>
                <a:spLocks noChangeArrowheads="1"/>
              </p:cNvSpPr>
              <p:nvPr/>
            </p:nvSpPr>
            <p:spPr bwMode="auto">
              <a:xfrm>
                <a:off x="3877" y="1723"/>
                <a:ext cx="363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8" name="Rectangle 58"/>
              <p:cNvSpPr>
                <a:spLocks noChangeArrowheads="1"/>
              </p:cNvSpPr>
              <p:nvPr/>
            </p:nvSpPr>
            <p:spPr bwMode="auto">
              <a:xfrm>
                <a:off x="3515" y="1723"/>
                <a:ext cx="362" cy="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39" name="Rectangle 59"/>
              <p:cNvSpPr>
                <a:spLocks noChangeArrowheads="1"/>
              </p:cNvSpPr>
              <p:nvPr/>
            </p:nvSpPr>
            <p:spPr bwMode="auto">
              <a:xfrm>
                <a:off x="496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CC3300"/>
                  </a:solidFill>
                </a:endParaRPr>
              </a:p>
            </p:txBody>
          </p:sp>
          <p:sp>
            <p:nvSpPr>
              <p:cNvPr id="481340" name="Rectangle 60"/>
              <p:cNvSpPr>
                <a:spLocks noChangeArrowheads="1"/>
              </p:cNvSpPr>
              <p:nvPr/>
            </p:nvSpPr>
            <p:spPr bwMode="auto">
              <a:xfrm>
                <a:off x="4602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41" name="Rectangle 61"/>
              <p:cNvSpPr>
                <a:spLocks noChangeArrowheads="1"/>
              </p:cNvSpPr>
              <p:nvPr/>
            </p:nvSpPr>
            <p:spPr bwMode="auto">
              <a:xfrm>
                <a:off x="4240" y="1386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42" name="Rectangle 62"/>
              <p:cNvSpPr>
                <a:spLocks noChangeArrowheads="1"/>
              </p:cNvSpPr>
              <p:nvPr/>
            </p:nvSpPr>
            <p:spPr bwMode="auto">
              <a:xfrm>
                <a:off x="3877" y="1386"/>
                <a:ext cx="363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43" name="Rectangle 63"/>
              <p:cNvSpPr>
                <a:spLocks noChangeArrowheads="1"/>
              </p:cNvSpPr>
              <p:nvPr/>
            </p:nvSpPr>
            <p:spPr bwMode="auto">
              <a:xfrm>
                <a:off x="3515" y="1386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44" name="Rectangle 64"/>
              <p:cNvSpPr>
                <a:spLocks noChangeArrowheads="1"/>
              </p:cNvSpPr>
              <p:nvPr/>
            </p:nvSpPr>
            <p:spPr bwMode="auto">
              <a:xfrm>
                <a:off x="4965" y="1049"/>
                <a:ext cx="362" cy="33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45" name="Rectangle 65"/>
              <p:cNvSpPr>
                <a:spLocks noChangeArrowheads="1"/>
              </p:cNvSpPr>
              <p:nvPr/>
            </p:nvSpPr>
            <p:spPr bwMode="auto">
              <a:xfrm>
                <a:off x="4602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46" name="Rectangle 66"/>
              <p:cNvSpPr>
                <a:spLocks noChangeArrowheads="1"/>
              </p:cNvSpPr>
              <p:nvPr/>
            </p:nvSpPr>
            <p:spPr bwMode="auto">
              <a:xfrm>
                <a:off x="4240" y="1049"/>
                <a:ext cx="362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47" name="Rectangle 67"/>
              <p:cNvSpPr>
                <a:spLocks noChangeArrowheads="1"/>
              </p:cNvSpPr>
              <p:nvPr/>
            </p:nvSpPr>
            <p:spPr bwMode="auto">
              <a:xfrm>
                <a:off x="3877" y="1049"/>
                <a:ext cx="363" cy="337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48" name="Rectangle 68"/>
              <p:cNvSpPr>
                <a:spLocks noChangeArrowheads="1"/>
              </p:cNvSpPr>
              <p:nvPr/>
            </p:nvSpPr>
            <p:spPr bwMode="auto">
              <a:xfrm>
                <a:off x="3515" y="1049"/>
                <a:ext cx="362" cy="3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B20048"/>
                  </a:buClr>
                  <a:buSzPct val="75000"/>
                  <a:buFont typeface="Wingdings" pitchFamily="2" charset="2"/>
                  <a:buNone/>
                </a:pPr>
                <a:endParaRPr lang="zh-CN" altLang="zh-CN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1349" name="Line 69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75000"/>
                  <a:buFont typeface="Wingdings" pitchFamily="2" charset="2"/>
                  <a:buChar char="u"/>
                </a:pPr>
                <a:endParaRPr lang="zh-CN" altLang="en-US" sz="2400">
                  <a:solidFill>
                    <a:srgbClr val="0000CC"/>
                  </a:solidFill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481350" name="Line 70"/>
              <p:cNvSpPr>
                <a:spLocks noChangeShapeType="1"/>
              </p:cNvSpPr>
              <p:nvPr/>
            </p:nvSpPr>
            <p:spPr bwMode="auto">
              <a:xfrm>
                <a:off x="3515" y="2735"/>
                <a:ext cx="181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75000"/>
                  <a:buFont typeface="Wingdings" pitchFamily="2" charset="2"/>
                  <a:buChar char="u"/>
                </a:pPr>
                <a:endParaRPr lang="zh-CN" altLang="en-US" sz="2400">
                  <a:solidFill>
                    <a:srgbClr val="0000CC"/>
                  </a:solidFill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481351" name="Line 71"/>
              <p:cNvSpPr>
                <a:spLocks noChangeShapeType="1"/>
              </p:cNvSpPr>
              <p:nvPr/>
            </p:nvSpPr>
            <p:spPr bwMode="auto">
              <a:xfrm>
                <a:off x="3515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75000"/>
                  <a:buFont typeface="Wingdings" pitchFamily="2" charset="2"/>
                  <a:buChar char="u"/>
                </a:pPr>
                <a:endParaRPr lang="zh-CN" altLang="en-US" sz="2400">
                  <a:solidFill>
                    <a:srgbClr val="0000CC"/>
                  </a:solidFill>
                  <a:latin typeface="Times New Roman" pitchFamily="18" charset="0"/>
                  <a:ea typeface="华文中宋" pitchFamily="2" charset="-122"/>
                </a:endParaRPr>
              </a:p>
            </p:txBody>
          </p:sp>
          <p:sp>
            <p:nvSpPr>
              <p:cNvPr id="481352" name="Line 72"/>
              <p:cNvSpPr>
                <a:spLocks noChangeShapeType="1"/>
              </p:cNvSpPr>
              <p:nvPr/>
            </p:nvSpPr>
            <p:spPr bwMode="auto">
              <a:xfrm>
                <a:off x="5327" y="1049"/>
                <a:ext cx="0" cy="168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9933"/>
                  </a:buClr>
                  <a:buSzPct val="75000"/>
                  <a:buFont typeface="Wingdings" pitchFamily="2" charset="2"/>
                  <a:buChar char="u"/>
                </a:pPr>
                <a:endParaRPr lang="zh-CN" altLang="en-US" sz="2400">
                  <a:solidFill>
                    <a:srgbClr val="0000CC"/>
                  </a:solidFill>
                  <a:latin typeface="Times New Roman" pitchFamily="18" charset="0"/>
                  <a:ea typeface="华文中宋" pitchFamily="2" charset="-122"/>
                </a:endParaRPr>
              </a:p>
            </p:txBody>
          </p:sp>
        </p:grpSp>
        <p:sp>
          <p:nvSpPr>
            <p:cNvPr id="481353" name="Text Box 73"/>
            <p:cNvSpPr txBox="1">
              <a:spLocks noChangeArrowheads="1"/>
            </p:cNvSpPr>
            <p:nvPr/>
          </p:nvSpPr>
          <p:spPr bwMode="auto">
            <a:xfrm>
              <a:off x="3742" y="2482"/>
              <a:ext cx="295" cy="1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B20048"/>
                  </a:solidFill>
                  <a:latin typeface="Lucida Console" pitchFamily="49" charset="0"/>
                </a:rPr>
                <a:t>1</a:t>
              </a:r>
            </a:p>
          </p:txBody>
        </p:sp>
        <p:sp>
          <p:nvSpPr>
            <p:cNvPr id="481354" name="Text Box 74"/>
            <p:cNvSpPr txBox="1">
              <a:spLocks noChangeArrowheads="1"/>
            </p:cNvSpPr>
            <p:nvPr/>
          </p:nvSpPr>
          <p:spPr bwMode="auto">
            <a:xfrm>
              <a:off x="4037" y="3026"/>
              <a:ext cx="295" cy="82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B20048"/>
                  </a:solidFill>
                  <a:latin typeface="Lucida Console" pitchFamily="49" charset="0"/>
                  <a:ea typeface="华文中宋" pitchFamily="2" charset="-122"/>
                </a:rPr>
                <a:t>2</a:t>
              </a:r>
            </a:p>
          </p:txBody>
        </p:sp>
        <p:sp>
          <p:nvSpPr>
            <p:cNvPr id="481355" name="Text Box 75"/>
            <p:cNvSpPr txBox="1">
              <a:spLocks noChangeArrowheads="1"/>
            </p:cNvSpPr>
            <p:nvPr/>
          </p:nvSpPr>
          <p:spPr bwMode="auto">
            <a:xfrm>
              <a:off x="4626" y="3026"/>
              <a:ext cx="295" cy="27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B20048"/>
                  </a:solidFill>
                  <a:latin typeface="Lucida Console" pitchFamily="49" charset="0"/>
                </a:rPr>
                <a:t>3</a:t>
              </a:r>
            </a:p>
          </p:txBody>
        </p:sp>
        <p:sp>
          <p:nvSpPr>
            <p:cNvPr id="481356" name="Text Box 76"/>
            <p:cNvSpPr txBox="1">
              <a:spLocks noChangeArrowheads="1"/>
            </p:cNvSpPr>
            <p:nvPr/>
          </p:nvSpPr>
          <p:spPr bwMode="auto">
            <a:xfrm>
              <a:off x="4921" y="2754"/>
              <a:ext cx="295" cy="109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B20048"/>
                  </a:solidFill>
                  <a:latin typeface="Lucida Console" pitchFamily="49" charset="0"/>
                </a:rPr>
                <a:t>4</a:t>
              </a:r>
            </a:p>
          </p:txBody>
        </p:sp>
      </p:grpSp>
      <p:sp>
        <p:nvSpPr>
          <p:cNvPr id="481357" name="Text Box 77"/>
          <p:cNvSpPr txBox="1">
            <a:spLocks noChangeArrowheads="1"/>
          </p:cNvSpPr>
          <p:nvPr/>
        </p:nvSpPr>
        <p:spPr bwMode="auto">
          <a:xfrm>
            <a:off x="755650" y="1952625"/>
            <a:ext cx="4679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1001D5"/>
                </a:solidFill>
                <a:latin typeface="华文中宋" pitchFamily="2" charset="-122"/>
                <a:ea typeface="华文中宋" pitchFamily="2" charset="-122"/>
              </a:rPr>
              <a:t>把每个横向块看作</a:t>
            </a:r>
            <a:r>
              <a:rPr lang="en-US" altLang="zh-CN" sz="2400">
                <a:solidFill>
                  <a:srgbClr val="1001D5"/>
                </a:solidFill>
                <a:latin typeface="华文中宋" pitchFamily="2" charset="-122"/>
                <a:ea typeface="华文中宋" pitchFamily="2" charset="-122"/>
              </a:rPr>
              <a:t>X</a:t>
            </a:r>
            <a:r>
              <a:rPr lang="zh-CN" altLang="en-US" sz="2400">
                <a:solidFill>
                  <a:srgbClr val="1001D5"/>
                </a:solidFill>
                <a:latin typeface="华文中宋" pitchFamily="2" charset="-122"/>
                <a:ea typeface="华文中宋" pitchFamily="2" charset="-122"/>
              </a:rPr>
              <a:t>部的点，竖向块看作</a:t>
            </a:r>
            <a:r>
              <a:rPr lang="en-US" altLang="zh-CN" sz="2400">
                <a:solidFill>
                  <a:srgbClr val="1001D5"/>
                </a:solidFill>
                <a:latin typeface="华文中宋" pitchFamily="2" charset="-122"/>
                <a:ea typeface="华文中宋" pitchFamily="2" charset="-122"/>
              </a:rPr>
              <a:t>Y</a:t>
            </a:r>
            <a:r>
              <a:rPr lang="zh-CN" altLang="en-US" sz="2400">
                <a:solidFill>
                  <a:srgbClr val="1001D5"/>
                </a:solidFill>
                <a:latin typeface="华文中宋" pitchFamily="2" charset="-122"/>
                <a:ea typeface="华文中宋" pitchFamily="2" charset="-122"/>
              </a:rPr>
              <a:t>部的点，若两个块有公共的空地，则在它们之间连边。</a:t>
            </a:r>
          </a:p>
        </p:txBody>
      </p:sp>
      <p:sp>
        <p:nvSpPr>
          <p:cNvPr id="481358" name="Text Box 78"/>
          <p:cNvSpPr txBox="1">
            <a:spLocks noChangeArrowheads="1"/>
          </p:cNvSpPr>
          <p:nvPr/>
        </p:nvSpPr>
        <p:spPr bwMode="auto">
          <a:xfrm>
            <a:off x="755650" y="3213100"/>
            <a:ext cx="4500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1001D5"/>
                </a:solidFill>
                <a:ea typeface="华文中宋" pitchFamily="2" charset="-122"/>
              </a:rPr>
              <a:t>于是，问题转化成这样的一个二部图：</a:t>
            </a:r>
            <a:endParaRPr lang="zh-CN" altLang="en-US" sz="2400">
              <a:solidFill>
                <a:srgbClr val="1001D5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481359" name="Group 79"/>
          <p:cNvGrpSpPr>
            <a:grpSpLocks/>
          </p:cNvGrpSpPr>
          <p:nvPr/>
        </p:nvGrpSpPr>
        <p:grpSpPr bwMode="auto">
          <a:xfrm>
            <a:off x="1230313" y="4149725"/>
            <a:ext cx="3311525" cy="1781175"/>
            <a:chOff x="657" y="1820"/>
            <a:chExt cx="2041" cy="1122"/>
          </a:xfrm>
        </p:grpSpPr>
        <p:sp>
          <p:nvSpPr>
            <p:cNvPr id="481360" name="Line 80"/>
            <p:cNvSpPr>
              <a:spLocks noChangeShapeType="1"/>
            </p:cNvSpPr>
            <p:nvPr/>
          </p:nvSpPr>
          <p:spPr bwMode="auto">
            <a:xfrm>
              <a:off x="725" y="2024"/>
              <a:ext cx="25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61" name="Line 81"/>
            <p:cNvSpPr>
              <a:spLocks noChangeShapeType="1"/>
            </p:cNvSpPr>
            <p:nvPr/>
          </p:nvSpPr>
          <p:spPr bwMode="auto">
            <a:xfrm flipH="1">
              <a:off x="975" y="2024"/>
              <a:ext cx="227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62" name="Line 82"/>
            <p:cNvSpPr>
              <a:spLocks noChangeShapeType="1"/>
            </p:cNvSpPr>
            <p:nvPr/>
          </p:nvSpPr>
          <p:spPr bwMode="auto">
            <a:xfrm>
              <a:off x="1202" y="2024"/>
              <a:ext cx="249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63" name="Line 83"/>
            <p:cNvSpPr>
              <a:spLocks noChangeShapeType="1"/>
            </p:cNvSpPr>
            <p:nvPr/>
          </p:nvSpPr>
          <p:spPr bwMode="auto">
            <a:xfrm>
              <a:off x="1678" y="2024"/>
              <a:ext cx="249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64" name="Line 84"/>
            <p:cNvSpPr>
              <a:spLocks noChangeShapeType="1"/>
            </p:cNvSpPr>
            <p:nvPr/>
          </p:nvSpPr>
          <p:spPr bwMode="auto">
            <a:xfrm>
              <a:off x="2154" y="2024"/>
              <a:ext cx="250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65" name="Line 85"/>
            <p:cNvSpPr>
              <a:spLocks noChangeShapeType="1"/>
            </p:cNvSpPr>
            <p:nvPr/>
          </p:nvSpPr>
          <p:spPr bwMode="auto">
            <a:xfrm>
              <a:off x="1678" y="2024"/>
              <a:ext cx="726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66" name="Line 86"/>
            <p:cNvSpPr>
              <a:spLocks noChangeShapeType="1"/>
            </p:cNvSpPr>
            <p:nvPr/>
          </p:nvSpPr>
          <p:spPr bwMode="auto">
            <a:xfrm flipH="1">
              <a:off x="1450" y="2024"/>
              <a:ext cx="1181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67" name="Line 87"/>
            <p:cNvSpPr>
              <a:spLocks noChangeShapeType="1"/>
            </p:cNvSpPr>
            <p:nvPr/>
          </p:nvSpPr>
          <p:spPr bwMode="auto">
            <a:xfrm flipH="1">
              <a:off x="2403" y="2024"/>
              <a:ext cx="227" cy="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81368" name="Text Box 88"/>
            <p:cNvSpPr txBox="1">
              <a:spLocks noChangeArrowheads="1"/>
            </p:cNvSpPr>
            <p:nvPr/>
          </p:nvSpPr>
          <p:spPr bwMode="auto">
            <a:xfrm>
              <a:off x="657" y="182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5FBE"/>
                  </a:solidFill>
                </a:rPr>
                <a:t>1</a:t>
              </a:r>
            </a:p>
          </p:txBody>
        </p:sp>
        <p:sp>
          <p:nvSpPr>
            <p:cNvPr id="481369" name="Text Box 89"/>
            <p:cNvSpPr txBox="1">
              <a:spLocks noChangeArrowheads="1"/>
            </p:cNvSpPr>
            <p:nvPr/>
          </p:nvSpPr>
          <p:spPr bwMode="auto">
            <a:xfrm>
              <a:off x="907" y="2772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5FBE"/>
                  </a:solidFill>
                </a:rPr>
                <a:t>1</a:t>
              </a:r>
            </a:p>
          </p:txBody>
        </p:sp>
        <p:sp>
          <p:nvSpPr>
            <p:cNvPr id="481370" name="Text Box 90"/>
            <p:cNvSpPr txBox="1">
              <a:spLocks noChangeArrowheads="1"/>
            </p:cNvSpPr>
            <p:nvPr/>
          </p:nvSpPr>
          <p:spPr bwMode="auto">
            <a:xfrm>
              <a:off x="1134" y="182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5FBE"/>
                  </a:solidFill>
                </a:rPr>
                <a:t>2</a:t>
              </a:r>
            </a:p>
          </p:txBody>
        </p:sp>
        <p:sp>
          <p:nvSpPr>
            <p:cNvPr id="481371" name="Text Box 91"/>
            <p:cNvSpPr txBox="1">
              <a:spLocks noChangeArrowheads="1"/>
            </p:cNvSpPr>
            <p:nvPr/>
          </p:nvSpPr>
          <p:spPr bwMode="auto">
            <a:xfrm>
              <a:off x="1383" y="2772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5FBE"/>
                  </a:solidFill>
                </a:rPr>
                <a:t>2</a:t>
              </a:r>
            </a:p>
          </p:txBody>
        </p:sp>
        <p:sp>
          <p:nvSpPr>
            <p:cNvPr id="481372" name="Text Box 92"/>
            <p:cNvSpPr txBox="1">
              <a:spLocks noChangeArrowheads="1"/>
            </p:cNvSpPr>
            <p:nvPr/>
          </p:nvSpPr>
          <p:spPr bwMode="auto">
            <a:xfrm>
              <a:off x="1610" y="182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5FBE"/>
                  </a:solidFill>
                </a:rPr>
                <a:t>3</a:t>
              </a:r>
            </a:p>
          </p:txBody>
        </p:sp>
        <p:sp>
          <p:nvSpPr>
            <p:cNvPr id="481373" name="Text Box 93"/>
            <p:cNvSpPr txBox="1">
              <a:spLocks noChangeArrowheads="1"/>
            </p:cNvSpPr>
            <p:nvPr/>
          </p:nvSpPr>
          <p:spPr bwMode="auto">
            <a:xfrm>
              <a:off x="1859" y="2772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5FBE"/>
                  </a:solidFill>
                </a:rPr>
                <a:t>3</a:t>
              </a:r>
            </a:p>
          </p:txBody>
        </p:sp>
        <p:sp>
          <p:nvSpPr>
            <p:cNvPr id="481374" name="Text Box 94"/>
            <p:cNvSpPr txBox="1">
              <a:spLocks noChangeArrowheads="1"/>
            </p:cNvSpPr>
            <p:nvPr/>
          </p:nvSpPr>
          <p:spPr bwMode="auto">
            <a:xfrm>
              <a:off x="2086" y="182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5FBE"/>
                  </a:solidFill>
                </a:rPr>
                <a:t>4</a:t>
              </a:r>
            </a:p>
          </p:txBody>
        </p:sp>
        <p:sp>
          <p:nvSpPr>
            <p:cNvPr id="481375" name="Text Box 95"/>
            <p:cNvSpPr txBox="1">
              <a:spLocks noChangeArrowheads="1"/>
            </p:cNvSpPr>
            <p:nvPr/>
          </p:nvSpPr>
          <p:spPr bwMode="auto">
            <a:xfrm>
              <a:off x="2336" y="2772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5FBE"/>
                  </a:solidFill>
                </a:rPr>
                <a:t>4</a:t>
              </a:r>
            </a:p>
          </p:txBody>
        </p:sp>
        <p:sp>
          <p:nvSpPr>
            <p:cNvPr id="481376" name="Text Box 96"/>
            <p:cNvSpPr txBox="1">
              <a:spLocks noChangeArrowheads="1"/>
            </p:cNvSpPr>
            <p:nvPr/>
          </p:nvSpPr>
          <p:spPr bwMode="auto">
            <a:xfrm>
              <a:off x="2562" y="1820"/>
              <a:ext cx="136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5FBE"/>
                  </a:solidFill>
                </a:rPr>
                <a:t>5</a:t>
              </a: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500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48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81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81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5.55556E-7 -0.3189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481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7" grpId="0" autoUpdateAnimBg="0"/>
      <p:bldP spid="481357" grpId="1"/>
      <p:bldP spid="481358" grpId="0" autoUpdateAnimBg="0"/>
      <p:bldP spid="48135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实际问题：一个天然气管道系统，有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个中转站，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条管道连接这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个中转站，每条管道的运送天然气能力有限为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，现在问从中转站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到中转站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，最多能运送多少天然气？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数学模型</a:t>
                </a:r>
                <a:r>
                  <a:rPr lang="en-US" altLang="zh-CN" dirty="0" smtClean="0"/>
                  <a:t>:n</a:t>
                </a:r>
                <a:r>
                  <a:rPr lang="zh-CN" altLang="en-US" dirty="0" smtClean="0"/>
                  <a:t>个中转站可以看作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个点，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条管道看作连接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个点的边，每条边有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的流量限制，问从点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的最大流量是多少？</a:t>
                </a:r>
                <a:endParaRPr lang="en-US" altLang="zh-CN" dirty="0" smtClean="0"/>
              </a:p>
              <a:p>
                <a:r>
                  <a:rPr lang="zh-CN" altLang="en-US" sz="3200" dirty="0">
                    <a:solidFill>
                      <a:srgbClr val="FF0000"/>
                    </a:solidFill>
                  </a:rPr>
                  <a:t>最大</a:t>
                </a:r>
                <a:r>
                  <a:rPr lang="zh-CN" altLang="en-US" sz="3200" dirty="0" smtClean="0">
                    <a:solidFill>
                      <a:srgbClr val="FF0000"/>
                    </a:solidFill>
                  </a:rPr>
                  <a:t>流！！！！！</a:t>
                </a:r>
                <a:endParaRPr lang="en-US" altLang="zh-CN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40" t="-2120" r="-988" b="-1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最大流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1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2287"/>
            <a:ext cx="3528392" cy="507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5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96044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增广</a:t>
            </a:r>
            <a:r>
              <a:rPr lang="zh-CN" altLang="en-US" dirty="0" smtClean="0"/>
              <a:t>路与残留网络</a:t>
            </a:r>
            <a:endParaRPr lang="en-US" altLang="zh-CN" dirty="0" smtClean="0"/>
          </a:p>
          <a:p>
            <a:r>
              <a:rPr lang="zh-CN" altLang="en-US" dirty="0"/>
              <a:t>增广路径可以看作是源点</a:t>
            </a:r>
            <a:r>
              <a:rPr lang="en-US" altLang="zh-CN" dirty="0"/>
              <a:t>s</a:t>
            </a:r>
            <a:r>
              <a:rPr lang="zh-CN" altLang="en-US" dirty="0"/>
              <a:t>到汇点</a:t>
            </a:r>
            <a:r>
              <a:rPr lang="en-US" altLang="zh-CN" dirty="0"/>
              <a:t>t</a:t>
            </a:r>
            <a:r>
              <a:rPr lang="zh-CN" altLang="en-US" dirty="0"/>
              <a:t>的一条路径，并且沿着这条路径可以增加更多的流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给定一个流网络</a:t>
            </a:r>
            <a:r>
              <a:rPr lang="en-US" altLang="zh-CN" dirty="0"/>
              <a:t>G</a:t>
            </a:r>
            <a:r>
              <a:rPr lang="zh-CN" altLang="en-US" dirty="0"/>
              <a:t>和一个流，流的残留网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f</a:t>
            </a:r>
            <a:r>
              <a:rPr lang="zh-CN" altLang="en-US" dirty="0"/>
              <a:t>拥有与原网相同的顶点。原流网络中每条边将对应残留网中一条或者两条边，对于原流网络中的任意边</a:t>
            </a:r>
            <a:r>
              <a:rPr lang="en-US" altLang="zh-CN" dirty="0"/>
              <a:t>(u, v)</a:t>
            </a:r>
            <a:r>
              <a:rPr lang="zh-CN" altLang="en-US" dirty="0"/>
              <a:t>，流量为</a:t>
            </a:r>
            <a:r>
              <a:rPr lang="en-US" altLang="zh-CN" dirty="0"/>
              <a:t>f(u, v)</a:t>
            </a:r>
            <a:r>
              <a:rPr lang="zh-CN" altLang="en-US" dirty="0"/>
              <a:t>，容量为</a:t>
            </a:r>
            <a:r>
              <a:rPr lang="en-US" altLang="zh-CN" dirty="0"/>
              <a:t>c(u, v)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 </a:t>
            </a:r>
            <a:r>
              <a:rPr lang="zh-CN" altLang="en-US" dirty="0"/>
              <a:t>如果</a:t>
            </a:r>
            <a:r>
              <a:rPr lang="en-US" altLang="zh-CN" dirty="0"/>
              <a:t>f(u, v) &gt; 0</a:t>
            </a:r>
            <a:r>
              <a:rPr lang="zh-CN" altLang="en-US" dirty="0"/>
              <a:t>，则在残留网中包含一条容量为</a:t>
            </a:r>
            <a:r>
              <a:rPr lang="en-US" altLang="zh-CN" dirty="0"/>
              <a:t>f(u, v)</a:t>
            </a:r>
            <a:r>
              <a:rPr lang="zh-CN" altLang="en-US" dirty="0"/>
              <a:t>的边</a:t>
            </a:r>
            <a:r>
              <a:rPr lang="en-US" altLang="zh-CN" dirty="0"/>
              <a:t>(v, u);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/>
              <a:t>f(u, v) &lt; c(u, v)</a:t>
            </a:r>
            <a:r>
              <a:rPr lang="zh-CN" altLang="en-US" dirty="0"/>
              <a:t>，则在残留网中包含一条容量为</a:t>
            </a:r>
            <a:r>
              <a:rPr lang="en-US" altLang="zh-CN" dirty="0"/>
              <a:t>c(u, v) - f(u, v)</a:t>
            </a:r>
            <a:r>
              <a:rPr lang="zh-CN" altLang="en-US" dirty="0"/>
              <a:t>的边</a:t>
            </a:r>
            <a:r>
              <a:rPr lang="en-US" altLang="zh-CN" dirty="0"/>
              <a:t>(u, v)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435280" cy="1252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最大流</a:t>
            </a:r>
            <a:r>
              <a:rPr lang="en-US" altLang="zh-CN" dirty="0" smtClean="0"/>
              <a:t>——</a:t>
            </a:r>
            <a:r>
              <a:rPr lang="en-US" altLang="zh-CN" b="1" dirty="0"/>
              <a:t>Ford-Fulkerson</a:t>
            </a:r>
            <a:r>
              <a:rPr lang="zh-CN" altLang="en-US" b="1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640960" cy="44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3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" y="1916832"/>
            <a:ext cx="9138366" cy="506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2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899598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49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8928992" cy="463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6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通过最大流最小割定理证明，大家自行百度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增广路的证明？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0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en-US" altLang="zh-CN" dirty="0" smtClean="0"/>
          </a:p>
          <a:p>
            <a:r>
              <a:rPr lang="zh-CN" altLang="en-US" dirty="0"/>
              <a:t>最大</a:t>
            </a:r>
            <a:r>
              <a:rPr lang="zh-CN" altLang="en-US" dirty="0" smtClean="0"/>
              <a:t>流</a:t>
            </a:r>
            <a:endParaRPr lang="en-US" altLang="zh-CN" dirty="0" smtClean="0"/>
          </a:p>
          <a:p>
            <a:r>
              <a:rPr lang="zh-CN" altLang="en-US" dirty="0" smtClean="0"/>
              <a:t>最小</a:t>
            </a:r>
            <a:r>
              <a:rPr lang="zh-CN" altLang="en-US" dirty="0"/>
              <a:t>割</a:t>
            </a:r>
            <a:endParaRPr lang="en-US" altLang="zh-CN" dirty="0" smtClean="0"/>
          </a:p>
          <a:p>
            <a:r>
              <a:rPr lang="zh-CN" altLang="en-US" dirty="0"/>
              <a:t>最小</a:t>
            </a:r>
            <a:r>
              <a:rPr lang="zh-CN" altLang="en-US" dirty="0" smtClean="0"/>
              <a:t>费用最大流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有流量限制的最大流（拆点）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网络流？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5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Ford-Fulkerson</a:t>
            </a:r>
            <a:r>
              <a:rPr lang="zh-CN" altLang="en-US" b="1" dirty="0"/>
              <a:t>方法的实现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4359"/>
            <a:ext cx="7704856" cy="504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67544" y="1714359"/>
            <a:ext cx="7704856" cy="4810985"/>
            <a:chOff x="467544" y="1714359"/>
            <a:chExt cx="7704856" cy="4810985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67544" y="1714359"/>
              <a:ext cx="7704856" cy="4810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755576" y="1714359"/>
              <a:ext cx="7416824" cy="48109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6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916832"/>
            <a:ext cx="8280920" cy="49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900" dirty="0" err="1"/>
              <a:t>int</a:t>
            </a:r>
            <a:r>
              <a:rPr lang="en-US" altLang="zh-CN" sz="2900" dirty="0"/>
              <a:t> </a:t>
            </a:r>
            <a:r>
              <a:rPr lang="en-US" altLang="zh-CN" sz="2900" dirty="0" err="1"/>
              <a:t>bfs</a:t>
            </a:r>
            <a:r>
              <a:rPr lang="en-US" altLang="zh-CN" sz="2900" dirty="0" smtClean="0"/>
              <a:t>()</a:t>
            </a:r>
          </a:p>
          <a:p>
            <a:pPr marL="0" indent="0">
              <a:buNone/>
            </a:pPr>
            <a:r>
              <a:rPr lang="en-US" altLang="zh-CN" sz="2900" dirty="0" smtClean="0"/>
              <a:t>{</a:t>
            </a:r>
            <a:r>
              <a:rPr lang="en-US" altLang="zh-CN" sz="2900" dirty="0"/>
              <a:t/>
            </a:r>
            <a:br>
              <a:rPr lang="en-US" altLang="zh-CN" sz="2900" dirty="0"/>
            </a:br>
            <a:r>
              <a:rPr lang="en-US" altLang="zh-CN" sz="2900" dirty="0"/>
              <a:t>     </a:t>
            </a:r>
            <a:r>
              <a:rPr lang="en-US" altLang="zh-CN" sz="2900" dirty="0" err="1"/>
              <a:t>int</a:t>
            </a:r>
            <a:r>
              <a:rPr lang="en-US" altLang="zh-CN" sz="2900" dirty="0"/>
              <a:t> </a:t>
            </a:r>
            <a:r>
              <a:rPr lang="en-US" altLang="zh-CN" sz="2900" dirty="0" err="1"/>
              <a:t>i,t</a:t>
            </a:r>
            <a:r>
              <a:rPr lang="en-US" altLang="zh-CN" sz="2900" dirty="0" smtClean="0"/>
              <a:t>;</a:t>
            </a:r>
            <a:r>
              <a:rPr lang="en-US" altLang="zh-CN" sz="2900" dirty="0"/>
              <a:t/>
            </a:r>
            <a:br>
              <a:rPr lang="en-US" altLang="zh-CN" sz="2900" dirty="0"/>
            </a:br>
            <a:r>
              <a:rPr lang="en-US" altLang="zh-CN" sz="2900" dirty="0"/>
              <a:t>     </a:t>
            </a:r>
            <a:r>
              <a:rPr lang="en-US" altLang="zh-CN" sz="2900" dirty="0" err="1"/>
              <a:t>memset</a:t>
            </a:r>
            <a:r>
              <a:rPr lang="en-US" altLang="zh-CN" sz="2900" dirty="0"/>
              <a:t>(path,-1,sizeof(path));</a:t>
            </a:r>
            <a:br>
              <a:rPr lang="en-US" altLang="zh-CN" sz="2900" dirty="0"/>
            </a:br>
            <a:r>
              <a:rPr lang="en-US" altLang="zh-CN" sz="2900" dirty="0"/>
              <a:t>     path[start]=0,flow[start]=INF;</a:t>
            </a:r>
            <a:br>
              <a:rPr lang="en-US" altLang="zh-CN" sz="2900" dirty="0"/>
            </a:br>
            <a:r>
              <a:rPr lang="en-US" altLang="zh-CN" sz="2900" dirty="0"/>
              <a:t>     </a:t>
            </a:r>
            <a:r>
              <a:rPr lang="en-US" altLang="zh-CN" sz="2900" dirty="0" err="1"/>
              <a:t>q.push</a:t>
            </a:r>
            <a:r>
              <a:rPr lang="en-US" altLang="zh-CN" sz="2900" dirty="0"/>
              <a:t>(start);</a:t>
            </a:r>
            <a:br>
              <a:rPr lang="en-US" altLang="zh-CN" sz="2900" dirty="0"/>
            </a:br>
            <a:r>
              <a:rPr lang="en-US" altLang="zh-CN" sz="2900" dirty="0"/>
              <a:t>     while(!</a:t>
            </a:r>
            <a:r>
              <a:rPr lang="en-US" altLang="zh-CN" sz="2900" dirty="0" err="1"/>
              <a:t>q.empty</a:t>
            </a:r>
            <a:r>
              <a:rPr lang="en-US" altLang="zh-CN" sz="2900" dirty="0"/>
              <a:t>()){</a:t>
            </a:r>
            <a:br>
              <a:rPr lang="en-US" altLang="zh-CN" sz="2900" dirty="0"/>
            </a:br>
            <a:r>
              <a:rPr lang="en-US" altLang="zh-CN" sz="2900" dirty="0"/>
              <a:t>         t=</a:t>
            </a:r>
            <a:r>
              <a:rPr lang="en-US" altLang="zh-CN" sz="2900" dirty="0" err="1"/>
              <a:t>q.front</a:t>
            </a:r>
            <a:r>
              <a:rPr lang="en-US" altLang="zh-CN" sz="2900" dirty="0"/>
              <a:t>();</a:t>
            </a:r>
            <a:br>
              <a:rPr lang="en-US" altLang="zh-CN" sz="2900" dirty="0"/>
            </a:br>
            <a:r>
              <a:rPr lang="en-US" altLang="zh-CN" sz="2900" dirty="0"/>
              <a:t>         </a:t>
            </a:r>
            <a:r>
              <a:rPr lang="en-US" altLang="zh-CN" sz="2900" dirty="0" err="1"/>
              <a:t>q.pop</a:t>
            </a:r>
            <a:r>
              <a:rPr lang="en-US" altLang="zh-CN" sz="2900" dirty="0"/>
              <a:t>();</a:t>
            </a:r>
            <a:br>
              <a:rPr lang="en-US" altLang="zh-CN" sz="2900" dirty="0"/>
            </a:br>
            <a:r>
              <a:rPr lang="en-US" altLang="zh-CN" sz="2900" dirty="0"/>
              <a:t>       if(t==end) break;</a:t>
            </a:r>
            <a:br>
              <a:rPr lang="en-US" altLang="zh-CN" sz="2900" dirty="0"/>
            </a:br>
            <a:r>
              <a:rPr lang="en-US" altLang="zh-CN" sz="2900" dirty="0"/>
              <a:t>         for(i=1;i&lt;=</a:t>
            </a:r>
            <a:r>
              <a:rPr lang="en-US" altLang="zh-CN" sz="2900" dirty="0" err="1"/>
              <a:t>m;i</a:t>
            </a:r>
            <a:r>
              <a:rPr lang="en-US" altLang="zh-CN" sz="2900" dirty="0"/>
              <a:t>++){</a:t>
            </a:r>
            <a:br>
              <a:rPr lang="en-US" altLang="zh-CN" sz="2900" dirty="0"/>
            </a:br>
            <a:r>
              <a:rPr lang="en-US" altLang="zh-CN" sz="2900" dirty="0"/>
              <a:t>             if(i!=start &amp;&amp; path[i]==-1 &amp;&amp; map[t][i]){</a:t>
            </a:r>
            <a:br>
              <a:rPr lang="en-US" altLang="zh-CN" sz="2900" dirty="0"/>
            </a:br>
            <a:r>
              <a:rPr lang="en-US" altLang="zh-CN" sz="2900" dirty="0"/>
              <a:t>                flow[i]=flow[t]&lt;map[t][i]?flow[t]:map[t][i];</a:t>
            </a:r>
            <a:br>
              <a:rPr lang="en-US" altLang="zh-CN" sz="2900" dirty="0"/>
            </a:br>
            <a:r>
              <a:rPr lang="en-US" altLang="zh-CN" sz="2900" dirty="0"/>
              <a:t>                </a:t>
            </a:r>
            <a:r>
              <a:rPr lang="en-US" altLang="zh-CN" sz="2900" dirty="0" err="1"/>
              <a:t>q.push</a:t>
            </a:r>
            <a:r>
              <a:rPr lang="en-US" altLang="zh-CN" sz="2900" dirty="0"/>
              <a:t>(i);</a:t>
            </a:r>
            <a:br>
              <a:rPr lang="en-US" altLang="zh-CN" sz="2900" dirty="0"/>
            </a:br>
            <a:r>
              <a:rPr lang="en-US" altLang="zh-CN" sz="2900" dirty="0"/>
              <a:t>                 path[i]=t;</a:t>
            </a:r>
            <a:br>
              <a:rPr lang="en-US" altLang="zh-CN" sz="2900" dirty="0"/>
            </a:br>
            <a:r>
              <a:rPr lang="en-US" altLang="zh-CN" sz="2900" dirty="0"/>
              <a:t>             }</a:t>
            </a:r>
            <a:br>
              <a:rPr lang="en-US" altLang="zh-CN" sz="2900" dirty="0"/>
            </a:br>
            <a:r>
              <a:rPr lang="en-US" altLang="zh-CN" sz="2900" dirty="0"/>
              <a:t>         }</a:t>
            </a:r>
            <a:br>
              <a:rPr lang="en-US" altLang="zh-CN" sz="2900" dirty="0"/>
            </a:br>
            <a:r>
              <a:rPr lang="en-US" altLang="zh-CN" sz="2900" dirty="0"/>
              <a:t>     }</a:t>
            </a:r>
            <a:br>
              <a:rPr lang="en-US" altLang="zh-CN" sz="2900" dirty="0"/>
            </a:br>
            <a:r>
              <a:rPr lang="en-US" altLang="zh-CN" sz="2900" dirty="0"/>
              <a:t>     if(path[end]==-1) return -1;</a:t>
            </a:r>
            <a:br>
              <a:rPr lang="en-US" altLang="zh-CN" sz="2900" dirty="0"/>
            </a:br>
            <a:r>
              <a:rPr lang="en-US" altLang="zh-CN" sz="2900" dirty="0"/>
              <a:t>     return flow[m];                   //</a:t>
            </a:r>
            <a:r>
              <a:rPr lang="zh-CN" altLang="zh-CN" sz="2900" dirty="0"/>
              <a:t>一次遍历之后的流量增量</a:t>
            </a:r>
            <a:r>
              <a:rPr lang="en-US" altLang="zh-CN" sz="2900" dirty="0"/>
              <a:t/>
            </a:r>
            <a:br>
              <a:rPr lang="en-US" altLang="zh-CN" sz="2900" dirty="0"/>
            </a:br>
            <a:r>
              <a:rPr lang="en-US" altLang="zh-CN" sz="2900" dirty="0"/>
              <a:t> }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Edmonds_Karp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0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55576" y="2564904"/>
            <a:ext cx="7408333" cy="39604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Edmonds_Karp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     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max_flow</a:t>
            </a:r>
            <a:r>
              <a:rPr lang="en-US" altLang="zh-CN" dirty="0"/>
              <a:t>=0,step,now,pre;</a:t>
            </a:r>
            <a:br>
              <a:rPr lang="en-US" altLang="zh-CN" dirty="0"/>
            </a:br>
            <a:r>
              <a:rPr lang="en-US" altLang="zh-CN" dirty="0"/>
              <a:t>     while((step=</a:t>
            </a:r>
            <a:r>
              <a:rPr lang="en-US" altLang="zh-CN" dirty="0" err="1"/>
              <a:t>bfs</a:t>
            </a:r>
            <a:r>
              <a:rPr lang="en-US" altLang="zh-CN" dirty="0"/>
              <a:t>())!=-1){          //</a:t>
            </a:r>
            <a:r>
              <a:rPr lang="zh-CN" altLang="zh-CN" dirty="0"/>
              <a:t>找不到增路径时退出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</a:t>
            </a:r>
            <a:r>
              <a:rPr lang="en-US" altLang="zh-CN" dirty="0" err="1"/>
              <a:t>max_flow</a:t>
            </a:r>
            <a:r>
              <a:rPr lang="en-US" altLang="zh-CN" dirty="0"/>
              <a:t>+=step;</a:t>
            </a:r>
            <a:br>
              <a:rPr lang="en-US" altLang="zh-CN" dirty="0"/>
            </a:br>
            <a:r>
              <a:rPr lang="en-US" altLang="zh-CN" dirty="0"/>
              <a:t>         now=end;</a:t>
            </a:r>
            <a:br>
              <a:rPr lang="en-US" altLang="zh-CN" dirty="0"/>
            </a:br>
            <a:r>
              <a:rPr lang="en-US" altLang="zh-CN" dirty="0"/>
              <a:t>         while(now!=start){</a:t>
            </a:r>
            <a:br>
              <a:rPr lang="en-US" altLang="zh-CN" dirty="0"/>
            </a:br>
            <a:r>
              <a:rPr lang="en-US" altLang="zh-CN" dirty="0"/>
              <a:t>             pre=path[now];</a:t>
            </a:r>
            <a:br>
              <a:rPr lang="en-US" altLang="zh-CN" dirty="0"/>
            </a:br>
            <a:r>
              <a:rPr lang="en-US" altLang="zh-CN" dirty="0"/>
              <a:t>             map[pre][now]-=step;      //</a:t>
            </a:r>
            <a:r>
              <a:rPr lang="zh-CN" altLang="zh-CN" dirty="0"/>
              <a:t>更新正向边的实际容量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map[now][pre]+=step;      //</a:t>
            </a:r>
            <a:r>
              <a:rPr lang="zh-CN" altLang="zh-CN" dirty="0"/>
              <a:t>添加反向边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            now=pre;</a:t>
            </a:r>
            <a:br>
              <a:rPr lang="en-US" altLang="zh-CN" dirty="0"/>
            </a:br>
            <a:r>
              <a:rPr lang="en-US" altLang="zh-CN" dirty="0"/>
              <a:t>         }</a:t>
            </a:r>
            <a:br>
              <a:rPr lang="en-US" altLang="zh-CN" dirty="0"/>
            </a:br>
            <a:r>
              <a:rPr lang="en-US" altLang="zh-CN" dirty="0"/>
              <a:t>     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    return </a:t>
            </a:r>
            <a:r>
              <a:rPr lang="en-US" altLang="zh-CN" dirty="0" err="1"/>
              <a:t>max_flow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Edmonds_Karp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8504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2564904"/>
            <a:ext cx="7408333" cy="1617629"/>
          </a:xfrm>
        </p:spPr>
        <p:txBody>
          <a:bodyPr/>
          <a:lstStyle/>
          <a:p>
            <a:r>
              <a:rPr lang="zh-CN" altLang="en-US" dirty="0"/>
              <a:t>流网络</a:t>
            </a:r>
            <a:r>
              <a:rPr lang="en-US" altLang="zh-CN" dirty="0"/>
              <a:t>G=(V, E)</a:t>
            </a:r>
            <a:r>
              <a:rPr lang="zh-CN" altLang="en-US" dirty="0"/>
              <a:t>的割</a:t>
            </a:r>
            <a:r>
              <a:rPr lang="en-US" altLang="zh-CN" dirty="0"/>
              <a:t>(S, T)</a:t>
            </a:r>
            <a:r>
              <a:rPr lang="zh-CN" altLang="en-US" dirty="0"/>
              <a:t>将</a:t>
            </a:r>
            <a:r>
              <a:rPr lang="en-US" altLang="zh-CN" dirty="0"/>
              <a:t>V</a:t>
            </a:r>
            <a:r>
              <a:rPr lang="zh-CN" altLang="en-US" dirty="0"/>
              <a:t>分为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T=V-S</a:t>
            </a:r>
            <a:r>
              <a:rPr lang="zh-CN" altLang="en-US" dirty="0"/>
              <a:t>两个部分，使得源点</a:t>
            </a:r>
            <a:r>
              <a:rPr lang="en-US" altLang="zh-CN" dirty="0" err="1"/>
              <a:t>s∈S</a:t>
            </a:r>
            <a:r>
              <a:rPr lang="zh-CN" altLang="en-US" dirty="0"/>
              <a:t>，汇点</a:t>
            </a:r>
            <a:r>
              <a:rPr lang="en-US" altLang="zh-CN" dirty="0" err="1"/>
              <a:t>t∈T</a:t>
            </a:r>
            <a:r>
              <a:rPr lang="zh-CN" altLang="en-US" dirty="0"/>
              <a:t>。如果</a:t>
            </a:r>
            <a:r>
              <a:rPr lang="en-US" altLang="zh-CN" dirty="0"/>
              <a:t>f</a:t>
            </a:r>
            <a:r>
              <a:rPr lang="zh-CN" altLang="en-US" dirty="0"/>
              <a:t>是一个流，则穿过割</a:t>
            </a:r>
            <a:r>
              <a:rPr lang="en-US" altLang="zh-CN" dirty="0"/>
              <a:t>(S, T)</a:t>
            </a:r>
            <a:r>
              <a:rPr lang="zh-CN" altLang="en-US" dirty="0"/>
              <a:t>的流用</a:t>
            </a:r>
            <a:r>
              <a:rPr lang="en-US" altLang="zh-CN" dirty="0"/>
              <a:t>f(S, T) = </a:t>
            </a:r>
            <a:r>
              <a:rPr lang="el-GR" altLang="zh-CN" dirty="0"/>
              <a:t>Σ</a:t>
            </a:r>
            <a:r>
              <a:rPr lang="en-US" altLang="zh-CN" baseline="-25000" dirty="0" err="1"/>
              <a:t>u∈S</a:t>
            </a:r>
            <a:r>
              <a:rPr lang="el-GR" altLang="zh-CN" dirty="0"/>
              <a:t>Σ</a:t>
            </a:r>
            <a:r>
              <a:rPr lang="en-US" altLang="zh-CN" baseline="-25000" dirty="0" err="1"/>
              <a:t>v∈T</a:t>
            </a:r>
            <a:r>
              <a:rPr lang="en-US" altLang="zh-CN" dirty="0"/>
              <a:t> f(u, v)</a:t>
            </a:r>
            <a:r>
              <a:rPr lang="zh-CN" altLang="en-US" dirty="0"/>
              <a:t>表示，割</a:t>
            </a:r>
            <a:r>
              <a:rPr lang="en-US" altLang="zh-CN" dirty="0"/>
              <a:t>(S, T)</a:t>
            </a:r>
            <a:r>
              <a:rPr lang="zh-CN" altLang="en-US" dirty="0"/>
              <a:t>的容量用</a:t>
            </a:r>
            <a:r>
              <a:rPr lang="en-US" altLang="zh-CN" dirty="0"/>
              <a:t>C(S, T) = </a:t>
            </a:r>
            <a:r>
              <a:rPr lang="el-GR" altLang="zh-CN" dirty="0"/>
              <a:t>Σ</a:t>
            </a:r>
            <a:r>
              <a:rPr lang="en-US" altLang="zh-CN" baseline="-25000" dirty="0" err="1"/>
              <a:t>u∈S</a:t>
            </a:r>
            <a:r>
              <a:rPr lang="el-GR" altLang="zh-CN" dirty="0"/>
              <a:t>Σ</a:t>
            </a:r>
            <a:r>
              <a:rPr lang="en-US" altLang="zh-CN" baseline="-25000" dirty="0" err="1"/>
              <a:t>v∈T</a:t>
            </a:r>
            <a:r>
              <a:rPr lang="en-US" altLang="zh-CN" dirty="0"/>
              <a:t> c(u, v)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最大流最小割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4272677"/>
            <a:ext cx="6768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最大流最小割定理：一个网中所有流中的最大值等于所有割中的最小容量。并且可以证明一下三个条件等价：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 f</a:t>
            </a:r>
            <a:r>
              <a:rPr lang="zh-CN" altLang="en-US" sz="2400" dirty="0">
                <a:solidFill>
                  <a:schemeClr val="tx2"/>
                </a:solidFill>
              </a:rPr>
              <a:t>是流网络</a:t>
            </a:r>
            <a:r>
              <a:rPr lang="en-US" altLang="zh-CN" sz="2400" dirty="0">
                <a:solidFill>
                  <a:schemeClr val="tx2"/>
                </a:solidFill>
              </a:rPr>
              <a:t>G</a:t>
            </a:r>
            <a:r>
              <a:rPr lang="zh-CN" altLang="en-US" sz="2400" dirty="0">
                <a:solidFill>
                  <a:schemeClr val="tx2"/>
                </a:solidFill>
              </a:rPr>
              <a:t>的一个最大流；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 </a:t>
            </a:r>
            <a:r>
              <a:rPr lang="zh-CN" altLang="en-US" sz="2400" dirty="0">
                <a:solidFill>
                  <a:schemeClr val="tx2"/>
                </a:solidFill>
              </a:rPr>
              <a:t>残留网</a:t>
            </a:r>
            <a:r>
              <a:rPr lang="en-US" altLang="zh-CN" sz="2400" dirty="0" err="1">
                <a:solidFill>
                  <a:schemeClr val="tx2"/>
                </a:solidFill>
              </a:rPr>
              <a:t>Gf</a:t>
            </a:r>
            <a:r>
              <a:rPr lang="zh-CN" altLang="en-US" sz="2400" dirty="0">
                <a:solidFill>
                  <a:schemeClr val="tx2"/>
                </a:solidFill>
              </a:rPr>
              <a:t>不包含增广路径；</a:t>
            </a:r>
          </a:p>
          <a:p>
            <a:r>
              <a:rPr lang="en-US" altLang="zh-CN" sz="2400" dirty="0">
                <a:solidFill>
                  <a:schemeClr val="tx2"/>
                </a:solidFill>
              </a:rPr>
              <a:t> G</a:t>
            </a:r>
            <a:r>
              <a:rPr lang="zh-CN" altLang="en-US" sz="2400" dirty="0">
                <a:solidFill>
                  <a:schemeClr val="tx2"/>
                </a:solidFill>
              </a:rPr>
              <a:t>的某个割</a:t>
            </a:r>
            <a:r>
              <a:rPr lang="en-US" altLang="zh-CN" sz="2400" dirty="0">
                <a:solidFill>
                  <a:schemeClr val="tx2"/>
                </a:solidFill>
              </a:rPr>
              <a:t>(S, T)</a:t>
            </a:r>
            <a:r>
              <a:rPr lang="zh-CN" altLang="en-US" sz="2400" dirty="0">
                <a:solidFill>
                  <a:schemeClr val="tx2"/>
                </a:solidFill>
              </a:rPr>
              <a:t>，满足</a:t>
            </a:r>
            <a:r>
              <a:rPr lang="en-US" altLang="zh-CN" sz="2400" dirty="0">
                <a:solidFill>
                  <a:schemeClr val="tx2"/>
                </a:solidFill>
              </a:rPr>
              <a:t>f(S, T) = c(S, T).</a:t>
            </a:r>
            <a:endParaRPr lang="zh-CN" altLang="en-US" sz="2400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0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某些最大流用最小割的思路去做会简单很多</a:t>
            </a:r>
            <a:endParaRPr lang="en-US" altLang="zh-CN" dirty="0" smtClean="0"/>
          </a:p>
          <a:p>
            <a:r>
              <a:rPr lang="zh-CN" altLang="en-US" dirty="0" smtClean="0"/>
              <a:t>例题：</a:t>
            </a:r>
            <a:r>
              <a:rPr lang="en-US" altLang="zh-CN" dirty="0" smtClean="0"/>
              <a:t>ZOJ3764</a:t>
            </a:r>
          </a:p>
          <a:p>
            <a:r>
              <a:rPr lang="zh-CN" altLang="en-US" dirty="0" smtClean="0"/>
              <a:t>题意：一个图，每条边上有一个流量限制，现在去掉一些边，使给定两个点之间的流量最小。最多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个点，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条边。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其他</a:t>
            </a:r>
            <a:r>
              <a:rPr lang="zh-CN" altLang="en-US" dirty="0" smtClean="0"/>
              <a:t>题目：</a:t>
            </a:r>
            <a:r>
              <a:rPr lang="en-US" altLang="zh-CN" dirty="0" smtClean="0"/>
              <a:t>poj1815</a:t>
            </a:r>
            <a:r>
              <a:rPr lang="zh-CN" altLang="en-US" dirty="0" smtClean="0"/>
              <a:t>，</a:t>
            </a:r>
            <a:r>
              <a:rPr lang="en-US" altLang="zh-CN" dirty="0"/>
              <a:t>POJ </a:t>
            </a:r>
            <a:r>
              <a:rPr lang="en-US" altLang="zh-CN" dirty="0" smtClean="0"/>
              <a:t>2987</a:t>
            </a:r>
            <a:r>
              <a:rPr lang="zh-CN" altLang="en-US" dirty="0" smtClean="0"/>
              <a:t>，自己做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</p:spTree>
    <p:extLst>
      <p:ext uri="{BB962C8B-B14F-4D97-AF65-F5344CB8AC3E}">
        <p14:creationId xmlns:p14="http://schemas.microsoft.com/office/powerpoint/2010/main" val="21789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二分图可以用最大流的思路去做。</a:t>
            </a:r>
            <a:endParaRPr lang="en-US" altLang="zh-CN" dirty="0" smtClean="0"/>
          </a:p>
          <a:p>
            <a:r>
              <a:rPr lang="zh-CN" altLang="en-US" dirty="0" smtClean="0"/>
              <a:t>在二分图的基础上加入一个源点和汇点，将原二分图中的边变为有向边，使其容量为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，再对他实施最大流即可。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648775" y="4433397"/>
            <a:ext cx="2952328" cy="1692188"/>
            <a:chOff x="755576" y="4293096"/>
            <a:chExt cx="2952328" cy="1692188"/>
          </a:xfrm>
        </p:grpSpPr>
        <p:sp>
          <p:nvSpPr>
            <p:cNvPr id="4" name="椭圆 3"/>
            <p:cNvSpPr/>
            <p:nvPr/>
          </p:nvSpPr>
          <p:spPr>
            <a:xfrm>
              <a:off x="1475656" y="429309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475656" y="479715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520044" y="522920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485369" y="566124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411760" y="433748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411760" y="482135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411760" y="533238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406114" y="576926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55576" y="503738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91880" y="514539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3" idx="7"/>
              <a:endCxn id="4" idx="7"/>
            </p:cNvCxnSpPr>
            <p:nvPr/>
          </p:nvCxnSpPr>
          <p:spPr>
            <a:xfrm flipV="1">
              <a:off x="939964" y="4324732"/>
              <a:ext cx="720080" cy="7442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3" idx="6"/>
              <a:endCxn id="6" idx="6"/>
            </p:cNvCxnSpPr>
            <p:nvPr/>
          </p:nvCxnSpPr>
          <p:spPr>
            <a:xfrm flipV="1">
              <a:off x="971600" y="4905164"/>
              <a:ext cx="720080" cy="2402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6"/>
              <a:endCxn id="7" idx="3"/>
            </p:cNvCxnSpPr>
            <p:nvPr/>
          </p:nvCxnSpPr>
          <p:spPr>
            <a:xfrm>
              <a:off x="971600" y="5145394"/>
              <a:ext cx="580080" cy="268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5"/>
              <a:endCxn id="8" idx="1"/>
            </p:cNvCxnSpPr>
            <p:nvPr/>
          </p:nvCxnSpPr>
          <p:spPr>
            <a:xfrm>
              <a:off x="939964" y="5221770"/>
              <a:ext cx="577041" cy="4711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5"/>
              <a:endCxn id="14" idx="0"/>
            </p:cNvCxnSpPr>
            <p:nvPr/>
          </p:nvCxnSpPr>
          <p:spPr>
            <a:xfrm>
              <a:off x="2596148" y="4521872"/>
              <a:ext cx="1003744" cy="6235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5"/>
              <a:endCxn id="14" idx="5"/>
            </p:cNvCxnSpPr>
            <p:nvPr/>
          </p:nvCxnSpPr>
          <p:spPr>
            <a:xfrm>
              <a:off x="2596148" y="5005746"/>
              <a:ext cx="1080120" cy="3240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6"/>
              <a:endCxn id="14" idx="4"/>
            </p:cNvCxnSpPr>
            <p:nvPr/>
          </p:nvCxnSpPr>
          <p:spPr>
            <a:xfrm flipV="1">
              <a:off x="2627784" y="5361418"/>
              <a:ext cx="972108" cy="789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2" idx="6"/>
              <a:endCxn id="14" idx="5"/>
            </p:cNvCxnSpPr>
            <p:nvPr/>
          </p:nvCxnSpPr>
          <p:spPr>
            <a:xfrm flipV="1">
              <a:off x="2622138" y="5329782"/>
              <a:ext cx="1054130" cy="5474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4" idx="5"/>
              <a:endCxn id="10" idx="2"/>
            </p:cNvCxnSpPr>
            <p:nvPr/>
          </p:nvCxnSpPr>
          <p:spPr>
            <a:xfrm>
              <a:off x="1660044" y="4477484"/>
              <a:ext cx="751716" cy="45188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" idx="6"/>
              <a:endCxn id="9" idx="2"/>
            </p:cNvCxnSpPr>
            <p:nvPr/>
          </p:nvCxnSpPr>
          <p:spPr>
            <a:xfrm flipV="1">
              <a:off x="1691680" y="4445496"/>
              <a:ext cx="720080" cy="4596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7" idx="7"/>
              <a:endCxn id="11" idx="2"/>
            </p:cNvCxnSpPr>
            <p:nvPr/>
          </p:nvCxnSpPr>
          <p:spPr>
            <a:xfrm>
              <a:off x="1704432" y="5260836"/>
              <a:ext cx="707328" cy="179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8" idx="6"/>
              <a:endCxn id="12" idx="2"/>
            </p:cNvCxnSpPr>
            <p:nvPr/>
          </p:nvCxnSpPr>
          <p:spPr>
            <a:xfrm>
              <a:off x="1701393" y="5769260"/>
              <a:ext cx="704721" cy="1080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372200" y="443339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为什么</a:t>
            </a:r>
            <a:r>
              <a:rPr lang="zh-CN" altLang="en-US" sz="2400" dirty="0" smtClean="0">
                <a:solidFill>
                  <a:schemeClr val="tx2"/>
                </a:solidFill>
              </a:rPr>
              <a:t>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3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水平有限！</a:t>
            </a:r>
            <a:endParaRPr lang="en-US" altLang="zh-CN" dirty="0" smtClean="0"/>
          </a:p>
          <a:p>
            <a:r>
              <a:rPr lang="zh-CN" altLang="en-US" dirty="0"/>
              <a:t>更多最大</a:t>
            </a:r>
            <a:r>
              <a:rPr lang="zh-CN" altLang="en-US" dirty="0" smtClean="0"/>
              <a:t>流内容请百度或者参考以下博客。</a:t>
            </a:r>
            <a:endParaRPr lang="en-US" altLang="zh-CN" dirty="0" smtClean="0"/>
          </a:p>
          <a:p>
            <a:r>
              <a:rPr lang="en-US" altLang="zh-CN" dirty="0"/>
              <a:t>http://jijiwaiwai163.blog.163.com/blog/static/186296211201262225242674/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146176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带有费用的网络流图： 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en-US" altLang="zh-CN" dirty="0"/>
              <a:t>V</a:t>
            </a:r>
            <a:r>
              <a:rPr lang="zh-CN" altLang="en-US" dirty="0"/>
              <a:t>：顶点； </a:t>
            </a:r>
            <a:r>
              <a:rPr lang="en-US" altLang="zh-CN" dirty="0"/>
              <a:t>E</a:t>
            </a:r>
            <a:r>
              <a:rPr lang="zh-CN" altLang="en-US" dirty="0"/>
              <a:t>：弧；</a:t>
            </a:r>
            <a:r>
              <a:rPr lang="en-US" altLang="zh-CN" dirty="0"/>
              <a:t>C</a:t>
            </a:r>
            <a:r>
              <a:rPr lang="zh-CN" altLang="en-US" dirty="0"/>
              <a:t>：弧的容量；</a:t>
            </a:r>
            <a:r>
              <a:rPr lang="en-US" altLang="zh-CN" dirty="0"/>
              <a:t>W</a:t>
            </a:r>
            <a:r>
              <a:rPr lang="zh-CN" altLang="en-US" dirty="0"/>
              <a:t>：单位流量费用。</a:t>
            </a:r>
            <a:br>
              <a:rPr lang="zh-CN" altLang="en-US" dirty="0"/>
            </a:br>
            <a:r>
              <a:rPr lang="zh-CN" altLang="en-US" dirty="0"/>
              <a:t>任意的弧</a:t>
            </a:r>
            <a:r>
              <a:rPr lang="en-US" altLang="zh-CN" dirty="0"/>
              <a:t>&lt;</a:t>
            </a:r>
            <a:r>
              <a:rPr lang="en-US" altLang="zh-CN" dirty="0" err="1"/>
              <a:t>i,j</a:t>
            </a:r>
            <a:r>
              <a:rPr lang="en-US" altLang="zh-CN" dirty="0"/>
              <a:t>&gt;</a:t>
            </a:r>
            <a:r>
              <a:rPr lang="zh-CN" altLang="en-US" dirty="0"/>
              <a:t>对应非负的容量</a:t>
            </a:r>
            <a:r>
              <a:rPr lang="en-US" altLang="zh-CN" dirty="0"/>
              <a:t>c[i</a:t>
            </a:r>
            <a:r>
              <a:rPr lang="zh-CN" altLang="en-US" dirty="0"/>
              <a:t>，</a:t>
            </a:r>
            <a:r>
              <a:rPr lang="en-US" altLang="zh-CN" dirty="0"/>
              <a:t>j]</a:t>
            </a:r>
            <a:r>
              <a:rPr lang="zh-CN" altLang="en-US" dirty="0"/>
              <a:t>和单位流量费用</a:t>
            </a:r>
            <a:r>
              <a:rPr lang="en-US" altLang="zh-CN" dirty="0"/>
              <a:t>w[i</a:t>
            </a:r>
            <a:r>
              <a:rPr lang="zh-CN" altLang="en-US" dirty="0"/>
              <a:t>，</a:t>
            </a:r>
            <a:r>
              <a:rPr lang="en-US" altLang="zh-CN" dirty="0"/>
              <a:t>j]</a:t>
            </a:r>
            <a:r>
              <a:rPr lang="zh-CN" altLang="en-US" dirty="0"/>
              <a:t>。满足：</a:t>
            </a:r>
            <a:br>
              <a:rPr lang="zh-CN" altLang="en-US" dirty="0"/>
            </a:br>
            <a:r>
              <a:rPr lang="zh-CN" altLang="en-US" dirty="0"/>
              <a:t>① 流量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的最大流。</a:t>
            </a:r>
            <a:br>
              <a:rPr lang="zh-CN" altLang="en-US" dirty="0"/>
            </a:br>
            <a:r>
              <a:rPr lang="zh-CN" altLang="en-US" dirty="0"/>
              <a:t>② 在</a:t>
            </a:r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的最大流的前提下，流的费用最小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F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的最大流的集合（最大流不止一个）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r>
              <a:rPr lang="zh-CN" altLang="en-US" dirty="0"/>
              <a:t>在最大流中寻找一个费用最小的流 </a:t>
            </a:r>
            <a:r>
              <a:rPr lang="en-US" altLang="zh-CN" dirty="0"/>
              <a:t>f</a:t>
            </a:r>
            <a:r>
              <a:rPr lang="zh-CN" altLang="en-US" dirty="0"/>
              <a:t>．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最小费用最大流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805264"/>
            <a:ext cx="58197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1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方法和最大流类似，找增广路。</a:t>
            </a:r>
            <a:endParaRPr lang="en-US" altLang="zh-CN" dirty="0" smtClean="0"/>
          </a:p>
          <a:p>
            <a:r>
              <a:rPr lang="zh-CN" altLang="en-US" dirty="0"/>
              <a:t>区别</a:t>
            </a:r>
            <a:r>
              <a:rPr lang="zh-CN" altLang="en-US" dirty="0" smtClean="0"/>
              <a:t>在于找增广路的同时兼顾费用。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改造成</a:t>
            </a:r>
            <a:r>
              <a:rPr lang="en-US" altLang="zh-CN" dirty="0" err="1" smtClean="0"/>
              <a:t>spfa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最小费用最大流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3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268760"/>
            <a:ext cx="7596833" cy="5328592"/>
          </a:xfrm>
        </p:spPr>
        <p:txBody>
          <a:bodyPr>
            <a:noAutofit/>
          </a:bodyPr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bool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spfa</a:t>
            </a:r>
            <a:r>
              <a:rPr lang="en-US" altLang="zh-CN" sz="1600" dirty="0">
                <a:solidFill>
                  <a:schemeClr val="tx1"/>
                </a:solidFill>
              </a:rPr>
              <a:t>(){                  //  </a:t>
            </a:r>
            <a:r>
              <a:rPr lang="zh-CN" altLang="zh-CN" sz="1600" dirty="0">
                <a:solidFill>
                  <a:schemeClr val="tx1"/>
                </a:solidFill>
              </a:rPr>
              <a:t>源点为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zh-CN" sz="1600" dirty="0">
                <a:solidFill>
                  <a:schemeClr val="tx1"/>
                </a:solidFill>
              </a:rPr>
              <a:t>，汇点为</a:t>
            </a:r>
            <a:r>
              <a:rPr lang="en-US" altLang="zh-CN" sz="1600" dirty="0">
                <a:solidFill>
                  <a:schemeClr val="tx1"/>
                </a:solidFill>
              </a:rPr>
              <a:t>n</a:t>
            </a:r>
            <a:r>
              <a:rPr lang="zh-CN" altLang="zh-CN" sz="1600" dirty="0">
                <a:solidFill>
                  <a:schemeClr val="tx1"/>
                </a:solidFill>
              </a:rPr>
              <a:t>。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i, head = 0, tail = 1;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for(i = 0; i &lt;= n; i ++){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dis[i] = </a:t>
            </a:r>
            <a:r>
              <a:rPr lang="en-US" altLang="zh-CN" sz="1600" dirty="0" err="1">
                <a:solidFill>
                  <a:schemeClr val="tx1"/>
                </a:solidFill>
              </a:rPr>
              <a:t>inf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</a:t>
            </a:r>
            <a:r>
              <a:rPr lang="en-US" altLang="zh-CN" sz="1600" dirty="0" err="1">
                <a:solidFill>
                  <a:schemeClr val="tx1"/>
                </a:solidFill>
              </a:rPr>
              <a:t>vis</a:t>
            </a:r>
            <a:r>
              <a:rPr lang="en-US" altLang="zh-CN" sz="1600" dirty="0">
                <a:solidFill>
                  <a:schemeClr val="tx1"/>
                </a:solidFill>
              </a:rPr>
              <a:t>[i] = </a:t>
            </a:r>
            <a:r>
              <a:rPr lang="en-US" altLang="zh-CN" sz="1600" dirty="0" smtClean="0">
                <a:solidFill>
                  <a:schemeClr val="tx1"/>
                </a:solidFill>
              </a:rPr>
              <a:t>false</a:t>
            </a:r>
            <a:r>
              <a:rPr lang="en-US" altLang="zh-CN" sz="1600" dirty="0">
                <a:solidFill>
                  <a:schemeClr val="tx1"/>
                </a:solidFill>
              </a:rPr>
              <a:t>  }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dis[0] = 0;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</a:t>
            </a:r>
            <a:r>
              <a:rPr lang="en-US" altLang="zh-CN" sz="1600" dirty="0" err="1">
                <a:solidFill>
                  <a:schemeClr val="tx1"/>
                </a:solidFill>
              </a:rPr>
              <a:t>que</a:t>
            </a:r>
            <a:r>
              <a:rPr lang="en-US" altLang="zh-CN" sz="1600" dirty="0">
                <a:solidFill>
                  <a:schemeClr val="tx1"/>
                </a:solidFill>
              </a:rPr>
              <a:t>[0] = 0;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    </a:t>
            </a:r>
            <a:r>
              <a:rPr lang="en-US" altLang="zh-CN" sz="1600" dirty="0" err="1">
                <a:solidFill>
                  <a:schemeClr val="tx1"/>
                </a:solidFill>
              </a:rPr>
              <a:t>vis</a:t>
            </a:r>
            <a:r>
              <a:rPr lang="en-US" altLang="zh-CN" sz="1600" dirty="0">
                <a:solidFill>
                  <a:schemeClr val="tx1"/>
                </a:solidFill>
              </a:rPr>
              <a:t>[u] = true;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while(tail &gt; head){       //  </a:t>
            </a:r>
            <a:r>
              <a:rPr lang="zh-CN" altLang="zh-CN" sz="1600" dirty="0">
                <a:solidFill>
                  <a:schemeClr val="tx1"/>
                </a:solidFill>
              </a:rPr>
              <a:t>这里最好用队列，有广搜的意思，堆栈像深搜。</a:t>
            </a:r>
            <a:r>
              <a:rPr lang="en-US" altLang="zh-CN" sz="1600" dirty="0">
                <a:solidFill>
                  <a:schemeClr val="tx1"/>
                </a:solidFill>
              </a:rPr>
              <a:t/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u = </a:t>
            </a:r>
            <a:r>
              <a:rPr lang="en-US" altLang="zh-CN" sz="1600" dirty="0" err="1">
                <a:solidFill>
                  <a:schemeClr val="tx1"/>
                </a:solidFill>
              </a:rPr>
              <a:t>que</a:t>
            </a:r>
            <a:r>
              <a:rPr lang="en-US" altLang="zh-CN" sz="1600" dirty="0">
                <a:solidFill>
                  <a:schemeClr val="tx1"/>
                </a:solidFill>
              </a:rPr>
              <a:t>[head ++];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        for(i = </a:t>
            </a:r>
            <a:r>
              <a:rPr lang="en-US" altLang="zh-CN" sz="1600" dirty="0" err="1">
                <a:solidFill>
                  <a:schemeClr val="tx1"/>
                </a:solidFill>
              </a:rPr>
              <a:t>edgeHead</a:t>
            </a:r>
            <a:r>
              <a:rPr lang="en-US" altLang="zh-CN" sz="1600" dirty="0">
                <a:solidFill>
                  <a:schemeClr val="tx1"/>
                </a:solidFill>
              </a:rPr>
              <a:t>[u]; i != 0; i = edge[i].next){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    </a:t>
            </a:r>
            <a:r>
              <a:rPr lang="en-US" altLang="zh-CN" sz="1600" dirty="0" err="1">
                <a:solidFill>
                  <a:schemeClr val="tx1"/>
                </a:solidFill>
              </a:rPr>
              <a:t>int</a:t>
            </a:r>
            <a:r>
              <a:rPr lang="en-US" altLang="zh-CN" sz="1600" dirty="0">
                <a:solidFill>
                  <a:schemeClr val="tx1"/>
                </a:solidFill>
              </a:rPr>
              <a:t> v = edge[i].v;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    if(edge[i].cap &amp;&amp; dis[v] &gt; dis[u] + edge[i].cost){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        dis[v] = dis[u] + edge[i].cost;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        pre[v] = i;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        if(!</a:t>
            </a:r>
            <a:r>
              <a:rPr lang="en-US" altLang="zh-CN" sz="1600" dirty="0" err="1">
                <a:solidFill>
                  <a:schemeClr val="tx1"/>
                </a:solidFill>
              </a:rPr>
              <a:t>vis</a:t>
            </a:r>
            <a:r>
              <a:rPr lang="en-US" altLang="zh-CN" sz="1600" dirty="0">
                <a:solidFill>
                  <a:schemeClr val="tx1"/>
                </a:solidFill>
              </a:rPr>
              <a:t>[v]){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            </a:t>
            </a:r>
            <a:r>
              <a:rPr lang="en-US" altLang="zh-CN" sz="1600" dirty="0" err="1">
                <a:solidFill>
                  <a:schemeClr val="tx1"/>
                </a:solidFill>
              </a:rPr>
              <a:t>vis</a:t>
            </a:r>
            <a:r>
              <a:rPr lang="en-US" altLang="zh-CN" sz="1600" dirty="0">
                <a:solidFill>
                  <a:schemeClr val="tx1"/>
                </a:solidFill>
              </a:rPr>
              <a:t>[v] = true;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            </a:t>
            </a:r>
            <a:r>
              <a:rPr lang="en-US" altLang="zh-CN" sz="1600" dirty="0" err="1">
                <a:solidFill>
                  <a:schemeClr val="tx1"/>
                </a:solidFill>
              </a:rPr>
              <a:t>que</a:t>
            </a:r>
            <a:r>
              <a:rPr lang="en-US" altLang="zh-CN" sz="1600" dirty="0">
                <a:solidFill>
                  <a:schemeClr val="tx1"/>
                </a:solidFill>
              </a:rPr>
              <a:t>[tail ++] = v;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        </a:t>
            </a:r>
            <a:r>
              <a:rPr lang="en-US" altLang="zh-CN" sz="1600" dirty="0" smtClean="0">
                <a:solidFill>
                  <a:schemeClr val="tx1"/>
                </a:solidFill>
              </a:rPr>
              <a:t>}</a:t>
            </a:r>
            <a:r>
              <a:rPr lang="en-US" altLang="zh-CN" sz="1600" dirty="0">
                <a:solidFill>
                  <a:schemeClr val="tx1"/>
                </a:solidFill>
              </a:rPr>
              <a:t>            </a:t>
            </a:r>
            <a:r>
              <a:rPr lang="en-US" altLang="zh-CN" sz="1600" dirty="0" smtClean="0">
                <a:solidFill>
                  <a:schemeClr val="tx1"/>
                </a:solidFill>
              </a:rPr>
              <a:t>}</a:t>
            </a:r>
            <a:r>
              <a:rPr lang="en-US" altLang="zh-CN" sz="1600" dirty="0">
                <a:solidFill>
                  <a:schemeClr val="tx1"/>
                </a:solidFill>
              </a:rPr>
              <a:t>        }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    </a:t>
            </a:r>
            <a:r>
              <a:rPr lang="en-US" altLang="zh-CN" sz="1600" dirty="0" err="1">
                <a:solidFill>
                  <a:schemeClr val="tx1"/>
                </a:solidFill>
              </a:rPr>
              <a:t>vis</a:t>
            </a:r>
            <a:r>
              <a:rPr lang="en-US" altLang="zh-CN" sz="1600" dirty="0">
                <a:solidFill>
                  <a:schemeClr val="tx1"/>
                </a:solidFill>
              </a:rPr>
              <a:t>[u] = false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r>
              <a:rPr lang="en-US" altLang="zh-CN" sz="1600" dirty="0">
                <a:solidFill>
                  <a:schemeClr val="tx1"/>
                </a:solidFill>
              </a:rPr>
              <a:t>    }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if(dis[n] == </a:t>
            </a:r>
            <a:r>
              <a:rPr lang="en-US" altLang="zh-CN" sz="1600" dirty="0" err="1">
                <a:solidFill>
                  <a:schemeClr val="tx1"/>
                </a:solidFill>
              </a:rPr>
              <a:t>inf</a:t>
            </a:r>
            <a:r>
              <a:rPr lang="en-US" altLang="zh-CN" sz="1600" dirty="0">
                <a:solidFill>
                  <a:schemeClr val="tx1"/>
                </a:solidFill>
              </a:rPr>
              <a:t>) return false;</a:t>
            </a:r>
            <a:br>
              <a:rPr lang="en-US" altLang="zh-CN" sz="1600" dirty="0">
                <a:solidFill>
                  <a:schemeClr val="tx1"/>
                </a:solidFill>
              </a:rPr>
            </a:br>
            <a:r>
              <a:rPr lang="en-US" altLang="zh-CN" sz="1600" dirty="0">
                <a:solidFill>
                  <a:schemeClr val="tx1"/>
                </a:solidFill>
              </a:rPr>
              <a:t>    return true</a:t>
            </a:r>
            <a:r>
              <a:rPr lang="en-US" altLang="zh-CN" sz="1600" dirty="0" smtClean="0">
                <a:solidFill>
                  <a:schemeClr val="tx1"/>
                </a:solidFill>
              </a:rPr>
              <a:t>;}</a:t>
            </a:r>
            <a:endParaRPr lang="zh-CN" altLang="zh-CN" sz="1600" dirty="0">
              <a:solidFill>
                <a:schemeClr val="tx1"/>
              </a:solidFill>
            </a:endParaRPr>
          </a:p>
          <a:p>
            <a:endParaRPr lang="zh-CN" altLang="en-US" sz="1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最小费用最大流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对于无向图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G=(V,E)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可以分为两个互不相交的子集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，并且图中的每条边所依附的两点都属于不同的子集，即图的所有边一定是一个顶点属于集合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，另外一个顶点属于集合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则称为一个二分图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484784"/>
            <a:ext cx="7408333" cy="4824536"/>
          </a:xfrm>
        </p:spPr>
        <p:txBody>
          <a:bodyPr>
            <a:no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void end(){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u, p, sum = </a:t>
            </a:r>
            <a:r>
              <a:rPr lang="en-US" altLang="zh-CN" sz="1800" dirty="0" err="1">
                <a:solidFill>
                  <a:schemeClr val="tx1"/>
                </a:solidFill>
              </a:rPr>
              <a:t>inf</a:t>
            </a:r>
            <a:r>
              <a:rPr lang="en-US" altLang="zh-CN" sz="1800" dirty="0">
                <a:solidFill>
                  <a:schemeClr val="tx1"/>
                </a:solidFill>
              </a:rPr>
              <a:t>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for(u = n; u != 0; u = edge[edge[p].re].v){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    p = pre[u];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    sum = min(sum, edge[p].cap);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}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for(u = n; u != 0; u = edge[edge[p].re].v){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    p = pre[u];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    edge[p].cap -= sum;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    edge[edge[p].re].cap += sum;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    </a:t>
            </a:r>
            <a:r>
              <a:rPr lang="en-US" altLang="zh-CN" sz="1800" dirty="0" err="1">
                <a:solidFill>
                  <a:schemeClr val="tx1"/>
                </a:solidFill>
              </a:rPr>
              <a:t>ans</a:t>
            </a:r>
            <a:r>
              <a:rPr lang="en-US" altLang="zh-CN" sz="1800" dirty="0">
                <a:solidFill>
                  <a:schemeClr val="tx1"/>
                </a:solidFill>
              </a:rPr>
              <a:t> += sum * edge[p].cost;     //  cost</a:t>
            </a:r>
            <a:r>
              <a:rPr lang="zh-CN" altLang="zh-CN" sz="1800" dirty="0">
                <a:solidFill>
                  <a:schemeClr val="tx1"/>
                </a:solidFill>
              </a:rPr>
              <a:t>记录的为单位流量费用，必须得乘以流量。</a:t>
            </a:r>
            <a:r>
              <a:rPr lang="en-US" altLang="zh-CN" sz="1800" dirty="0">
                <a:solidFill>
                  <a:schemeClr val="tx1"/>
                </a:solidFill>
              </a:rPr>
              <a:t/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}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 main(){</a:t>
            </a:r>
            <a:endParaRPr lang="zh-CN" altLang="zh-CN" sz="18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        </a:t>
            </a:r>
            <a:r>
              <a:rPr lang="en-US" altLang="zh-CN" sz="1800" dirty="0" err="1">
                <a:solidFill>
                  <a:schemeClr val="tx1"/>
                </a:solidFill>
              </a:rPr>
              <a:t>ans</a:t>
            </a:r>
            <a:r>
              <a:rPr lang="en-US" altLang="zh-CN" sz="1800" dirty="0">
                <a:solidFill>
                  <a:schemeClr val="tx1"/>
                </a:solidFill>
              </a:rPr>
              <a:t> = 0;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while(</a:t>
            </a:r>
            <a:r>
              <a:rPr lang="en-US" altLang="zh-CN" sz="1800" dirty="0" err="1">
                <a:solidFill>
                  <a:schemeClr val="tx1"/>
                </a:solidFill>
              </a:rPr>
              <a:t>spfa</a:t>
            </a:r>
            <a:r>
              <a:rPr lang="en-US" altLang="zh-CN" sz="1800" dirty="0">
                <a:solidFill>
                  <a:schemeClr val="tx1"/>
                </a:solidFill>
              </a:rPr>
              <a:t>()) end();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       return 0;</a:t>
            </a:r>
            <a:br>
              <a:rPr lang="en-US" altLang="zh-CN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}</a:t>
            </a:r>
            <a:endParaRPr lang="zh-CN" altLang="zh-CN" sz="18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最小费用最大流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除此之外，还有消圈算法，这里不多作讲解，大家自行百度。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</a:p>
        </p:txBody>
      </p:sp>
    </p:spTree>
    <p:extLst>
      <p:ext uri="{BB962C8B-B14F-4D97-AF65-F5344CB8AC3E}">
        <p14:creationId xmlns:p14="http://schemas.microsoft.com/office/powerpoint/2010/main" val="10838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一般我们做的网络流都是解决边有容量的图，如果一个图，不可避免的点也带有容量怎么办？</a:t>
            </a:r>
            <a:endParaRPr lang="en-US" altLang="zh-CN" dirty="0" smtClean="0"/>
          </a:p>
          <a:p>
            <a:r>
              <a:rPr lang="zh-CN" altLang="en-US" dirty="0"/>
              <a:t>拆</a:t>
            </a:r>
            <a:r>
              <a:rPr lang="zh-CN" altLang="en-US" dirty="0" smtClean="0"/>
              <a:t>点！</a:t>
            </a:r>
            <a:endParaRPr lang="en-US" altLang="zh-CN" dirty="0" smtClean="0"/>
          </a:p>
          <a:p>
            <a:r>
              <a:rPr lang="zh-CN" altLang="en-US" dirty="0"/>
              <a:t>若</a:t>
            </a:r>
            <a:r>
              <a:rPr lang="zh-CN" altLang="en-US" dirty="0" smtClean="0"/>
              <a:t>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有容量</a:t>
            </a:r>
            <a:r>
              <a:rPr lang="en-US" altLang="zh-CN" dirty="0" smtClean="0"/>
              <a:t>c,</a:t>
            </a:r>
            <a:r>
              <a:rPr lang="zh-CN" altLang="en-US" dirty="0" smtClean="0"/>
              <a:t>则构造两个点</a:t>
            </a:r>
            <a:r>
              <a:rPr lang="en-US" altLang="zh-CN" dirty="0" smtClean="0"/>
              <a:t>a1,a2,a1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a2</a:t>
            </a:r>
            <a:r>
              <a:rPr lang="zh-CN" altLang="en-US" dirty="0" smtClean="0"/>
              <a:t>中间连一条有向边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，使边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的容量为</a:t>
            </a:r>
            <a:r>
              <a:rPr lang="en-US" altLang="zh-CN" dirty="0" smtClean="0"/>
              <a:t>c</a:t>
            </a:r>
            <a:r>
              <a:rPr lang="zh-CN" altLang="en-US" dirty="0"/>
              <a:t>。</a:t>
            </a:r>
            <a:r>
              <a:rPr lang="zh-CN" altLang="en-US" dirty="0" smtClean="0"/>
              <a:t>将以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为终点的有向边的终点连到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，将以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为起点的有向边的起点连到</a:t>
            </a:r>
            <a:r>
              <a:rPr lang="en-US" altLang="zh-CN" dirty="0" smtClean="0"/>
              <a:t>a2.</a:t>
            </a:r>
          </a:p>
          <a:p>
            <a:r>
              <a:rPr lang="zh-CN" altLang="en-US" dirty="0" smtClean="0"/>
              <a:t>这样就将点上的容量转换到了边上，再实施我们的经典算法。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最大流一点技巧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1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这样做使点数乘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，边数加上了原有点数。增大了问题规模，是在没有更简便建图法的时候使用。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最大流一点技巧</a:t>
            </a:r>
          </a:p>
        </p:txBody>
      </p:sp>
    </p:spTree>
    <p:extLst>
      <p:ext uri="{BB962C8B-B14F-4D97-AF65-F5344CB8AC3E}">
        <p14:creationId xmlns:p14="http://schemas.microsoft.com/office/powerpoint/2010/main" val="15872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网络流并非难在算法，而是难在建图，这次给出的例题基本都没有在建图上怎么难为大家，但是历年比赛的难点都是在转化问题上，也有少量是对网络流算法的改造，例如带有费用不固定边的费用流问题。</a:t>
            </a:r>
            <a:endParaRPr lang="en-US" altLang="zh-CN" dirty="0" smtClean="0"/>
          </a:p>
          <a:p>
            <a:r>
              <a:rPr lang="zh-CN" altLang="en-US" dirty="0" smtClean="0"/>
              <a:t>这些问题都要具体问题具体分析，</a:t>
            </a:r>
            <a:r>
              <a:rPr lang="zh-CN" altLang="en-US" dirty="0" smtClean="0">
                <a:solidFill>
                  <a:srgbClr val="FF0000"/>
                </a:solidFill>
              </a:rPr>
              <a:t>多做题是关键！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9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709" y="1924270"/>
            <a:ext cx="3600400" cy="440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8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060848"/>
            <a:ext cx="7408333" cy="432048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2900" b="1" dirty="0" err="1"/>
              <a:t>bool</a:t>
            </a:r>
            <a:r>
              <a:rPr lang="en-US" altLang="zh-CN" sz="2900" dirty="0"/>
              <a:t> </a:t>
            </a:r>
            <a:r>
              <a:rPr lang="en-US" altLang="zh-CN" sz="2900" dirty="0" err="1"/>
              <a:t>dfs</a:t>
            </a:r>
            <a:r>
              <a:rPr lang="en-US" altLang="zh-CN" sz="2900" dirty="0"/>
              <a:t>(</a:t>
            </a:r>
            <a:r>
              <a:rPr lang="en-US" altLang="zh-CN" sz="2900" b="1" dirty="0" err="1"/>
              <a:t>int</a:t>
            </a:r>
            <a:r>
              <a:rPr lang="en-US" altLang="zh-CN" sz="2900" dirty="0"/>
              <a:t> u)  </a:t>
            </a:r>
            <a:r>
              <a:rPr lang="en-US" altLang="zh-CN" sz="2900" dirty="0" smtClean="0"/>
              <a:t>//</a:t>
            </a:r>
            <a:r>
              <a:rPr lang="zh-CN" altLang="en-US" sz="2900" dirty="0" smtClean="0"/>
              <a:t>对左边的顶点</a:t>
            </a:r>
            <a:r>
              <a:rPr lang="en-US" altLang="zh-CN" sz="2900" dirty="0" smtClean="0"/>
              <a:t>u</a:t>
            </a:r>
            <a:r>
              <a:rPr lang="zh-CN" altLang="en-US" sz="2900" dirty="0" smtClean="0"/>
              <a:t>寻找增广路</a:t>
            </a:r>
            <a:endParaRPr lang="en-US" altLang="zh-CN" sz="2900" dirty="0"/>
          </a:p>
          <a:p>
            <a:r>
              <a:rPr lang="en-US" altLang="zh-CN" sz="2900" dirty="0"/>
              <a:t>{  </a:t>
            </a:r>
          </a:p>
          <a:p>
            <a:r>
              <a:rPr lang="en-US" altLang="zh-CN" sz="2900" dirty="0"/>
              <a:t>    </a:t>
            </a:r>
            <a:r>
              <a:rPr lang="en-US" altLang="zh-CN" sz="2900" b="1" dirty="0"/>
              <a:t>for</a:t>
            </a:r>
            <a:r>
              <a:rPr lang="en-US" altLang="zh-CN" sz="2900" dirty="0"/>
              <a:t> (</a:t>
            </a:r>
            <a:r>
              <a:rPr lang="en-US" altLang="zh-CN" sz="2900" b="1" dirty="0" err="1"/>
              <a:t>int</a:t>
            </a:r>
            <a:r>
              <a:rPr lang="en-US" altLang="zh-CN" sz="2900" dirty="0"/>
              <a:t> i = 1; i &lt;= n; ++i)  </a:t>
            </a:r>
          </a:p>
          <a:p>
            <a:r>
              <a:rPr lang="en-US" altLang="zh-CN" sz="2900" dirty="0"/>
              <a:t>    {  </a:t>
            </a:r>
          </a:p>
          <a:p>
            <a:r>
              <a:rPr lang="en-US" altLang="zh-CN" sz="2900" dirty="0"/>
              <a:t>        </a:t>
            </a:r>
            <a:r>
              <a:rPr lang="en-US" altLang="zh-CN" sz="2900" b="1" dirty="0"/>
              <a:t>if</a:t>
            </a:r>
            <a:r>
              <a:rPr lang="en-US" altLang="zh-CN" sz="2900" dirty="0"/>
              <a:t> (g[u][i] &amp;&amp; !visit[i])   //</a:t>
            </a:r>
            <a:r>
              <a:rPr lang="zh-CN" altLang="en-US" sz="2900" dirty="0"/>
              <a:t>如果节点</a:t>
            </a:r>
            <a:r>
              <a:rPr lang="en-US" altLang="zh-CN" sz="2900" dirty="0"/>
              <a:t>i</a:t>
            </a:r>
            <a:r>
              <a:rPr lang="zh-CN" altLang="en-US" sz="2900" dirty="0"/>
              <a:t>与</a:t>
            </a:r>
            <a:r>
              <a:rPr lang="en-US" altLang="zh-CN" sz="2900" dirty="0"/>
              <a:t>u</a:t>
            </a:r>
            <a:r>
              <a:rPr lang="zh-CN" altLang="en-US" sz="2900" dirty="0"/>
              <a:t>相邻并且未被查找过  </a:t>
            </a:r>
          </a:p>
          <a:p>
            <a:r>
              <a:rPr lang="zh-CN" altLang="en-US" sz="2900" dirty="0"/>
              <a:t>        </a:t>
            </a:r>
            <a:r>
              <a:rPr lang="en-US" altLang="zh-CN" sz="2900" dirty="0"/>
              <a:t>{  </a:t>
            </a:r>
            <a:endParaRPr lang="zh-CN" altLang="en-US" sz="2900" dirty="0"/>
          </a:p>
          <a:p>
            <a:r>
              <a:rPr lang="zh-CN" altLang="en-US" sz="2900" dirty="0"/>
              <a:t>            </a:t>
            </a:r>
            <a:r>
              <a:rPr lang="en-US" altLang="zh-CN" sz="2900" dirty="0"/>
              <a:t>visit[i] = </a:t>
            </a:r>
            <a:r>
              <a:rPr lang="en-US" altLang="zh-CN" sz="2900" b="1" dirty="0"/>
              <a:t>true</a:t>
            </a:r>
            <a:r>
              <a:rPr lang="en-US" altLang="zh-CN" sz="2900" dirty="0"/>
              <a:t>;   //</a:t>
            </a:r>
            <a:r>
              <a:rPr lang="zh-CN" altLang="en-US" sz="2900" dirty="0"/>
              <a:t>标记</a:t>
            </a:r>
            <a:r>
              <a:rPr lang="en-US" altLang="zh-CN" sz="2900" dirty="0"/>
              <a:t>i</a:t>
            </a:r>
            <a:r>
              <a:rPr lang="zh-CN" altLang="en-US" sz="2900" dirty="0"/>
              <a:t>为已查找过  </a:t>
            </a:r>
          </a:p>
          <a:p>
            <a:r>
              <a:rPr lang="zh-CN" altLang="en-US" sz="2900" dirty="0"/>
              <a:t>            </a:t>
            </a:r>
            <a:r>
              <a:rPr lang="en-US" altLang="zh-CN" sz="2900" b="1" dirty="0"/>
              <a:t>if</a:t>
            </a:r>
            <a:r>
              <a:rPr lang="en-US" altLang="zh-CN" sz="2900" dirty="0"/>
              <a:t> (match[i] == -1 || </a:t>
            </a:r>
            <a:r>
              <a:rPr lang="en-US" altLang="zh-CN" sz="2900" dirty="0" err="1"/>
              <a:t>dfs</a:t>
            </a:r>
            <a:r>
              <a:rPr lang="en-US" altLang="zh-CN" sz="2900" dirty="0"/>
              <a:t>(match[i]))   //</a:t>
            </a:r>
            <a:r>
              <a:rPr lang="zh-CN" altLang="en-US" sz="2900" dirty="0"/>
              <a:t>如果</a:t>
            </a:r>
            <a:r>
              <a:rPr lang="en-US" altLang="zh-CN" sz="2900" dirty="0"/>
              <a:t>i</a:t>
            </a:r>
            <a:r>
              <a:rPr lang="zh-CN" altLang="en-US" sz="2900" dirty="0"/>
              <a:t>未在前一个匹配</a:t>
            </a:r>
            <a:r>
              <a:rPr lang="en-US" altLang="zh-CN" sz="2900" dirty="0"/>
              <a:t>M</a:t>
            </a:r>
            <a:r>
              <a:rPr lang="zh-CN" altLang="en-US" sz="2900" dirty="0"/>
              <a:t>中，或者</a:t>
            </a:r>
            <a:r>
              <a:rPr lang="en-US" altLang="zh-CN" sz="2900" dirty="0"/>
              <a:t>i</a:t>
            </a:r>
            <a:r>
              <a:rPr lang="zh-CN" altLang="en-US" sz="2900" dirty="0"/>
              <a:t>在匹配</a:t>
            </a:r>
            <a:r>
              <a:rPr lang="en-US" altLang="zh-CN" sz="2900" dirty="0"/>
              <a:t>M</a:t>
            </a:r>
            <a:r>
              <a:rPr lang="zh-CN" altLang="en-US" sz="2900" dirty="0"/>
              <a:t>中，但是从与</a:t>
            </a:r>
            <a:r>
              <a:rPr lang="en-US" altLang="zh-CN" sz="2900" dirty="0"/>
              <a:t>i</a:t>
            </a:r>
            <a:r>
              <a:rPr lang="zh-CN" altLang="en-US" sz="2900" dirty="0"/>
              <a:t>相邻的节点出发可以有增广路径  </a:t>
            </a:r>
          </a:p>
          <a:p>
            <a:r>
              <a:rPr lang="zh-CN" altLang="en-US" sz="2900" dirty="0"/>
              <a:t>            </a:t>
            </a:r>
            <a:r>
              <a:rPr lang="en-US" altLang="zh-CN" sz="2900" dirty="0"/>
              <a:t>{  </a:t>
            </a:r>
            <a:endParaRPr lang="zh-CN" altLang="en-US" sz="2900" dirty="0"/>
          </a:p>
          <a:p>
            <a:r>
              <a:rPr lang="zh-CN" altLang="en-US" sz="2900" dirty="0"/>
              <a:t>                </a:t>
            </a:r>
            <a:r>
              <a:rPr lang="en-US" altLang="zh-CN" sz="2900" dirty="0"/>
              <a:t>match[i] = u;  //</a:t>
            </a:r>
            <a:r>
              <a:rPr lang="zh-CN" altLang="en-US" sz="2900" dirty="0"/>
              <a:t>记录查找成功记录，更新匹配</a:t>
            </a:r>
            <a:r>
              <a:rPr lang="en-US" altLang="zh-CN" sz="2900" dirty="0"/>
              <a:t>M</a:t>
            </a:r>
            <a:r>
              <a:rPr lang="zh-CN" altLang="en-US" sz="2900" dirty="0"/>
              <a:t>（即“取反”）  </a:t>
            </a:r>
          </a:p>
          <a:p>
            <a:r>
              <a:rPr lang="zh-CN" altLang="en-US" sz="2900" dirty="0"/>
              <a:t>                </a:t>
            </a:r>
            <a:r>
              <a:rPr lang="en-US" altLang="zh-CN" sz="2900" b="1" dirty="0"/>
              <a:t>return</a:t>
            </a:r>
            <a:r>
              <a:rPr lang="en-US" altLang="zh-CN" sz="2900" dirty="0"/>
              <a:t> </a:t>
            </a:r>
            <a:r>
              <a:rPr lang="en-US" altLang="zh-CN" sz="2900" b="1" dirty="0"/>
              <a:t>true</a:t>
            </a:r>
            <a:r>
              <a:rPr lang="en-US" altLang="zh-CN" sz="2900" dirty="0"/>
              <a:t>;   //</a:t>
            </a:r>
            <a:r>
              <a:rPr lang="zh-CN" altLang="en-US" sz="2900" dirty="0"/>
              <a:t>返回查找成功  </a:t>
            </a:r>
          </a:p>
          <a:p>
            <a:r>
              <a:rPr lang="zh-CN" altLang="en-US" sz="2900" dirty="0"/>
              <a:t>            </a:t>
            </a:r>
            <a:r>
              <a:rPr lang="en-US" altLang="zh-CN" sz="2900" dirty="0"/>
              <a:t>}  </a:t>
            </a:r>
            <a:endParaRPr lang="zh-CN" altLang="en-US" sz="2900" dirty="0"/>
          </a:p>
          <a:p>
            <a:r>
              <a:rPr lang="zh-CN" altLang="en-US" sz="2900" dirty="0"/>
              <a:t>        </a:t>
            </a:r>
            <a:r>
              <a:rPr lang="en-US" altLang="zh-CN" sz="2900" dirty="0"/>
              <a:t>}  </a:t>
            </a:r>
            <a:endParaRPr lang="zh-CN" altLang="en-US" sz="2900" dirty="0"/>
          </a:p>
          <a:p>
            <a:r>
              <a:rPr lang="zh-CN" altLang="en-US" sz="2900" dirty="0"/>
              <a:t>    </a:t>
            </a:r>
            <a:r>
              <a:rPr lang="en-US" altLang="zh-CN" sz="2900" dirty="0"/>
              <a:t>}  </a:t>
            </a:r>
            <a:endParaRPr lang="zh-CN" altLang="en-US" sz="2900" dirty="0"/>
          </a:p>
          <a:p>
            <a:r>
              <a:rPr lang="zh-CN" altLang="en-US" sz="2900" dirty="0"/>
              <a:t>    </a:t>
            </a:r>
            <a:r>
              <a:rPr lang="en-US" altLang="zh-CN" sz="2900" b="1" dirty="0"/>
              <a:t>return</a:t>
            </a:r>
            <a:r>
              <a:rPr lang="en-US" altLang="zh-CN" sz="2900" dirty="0"/>
              <a:t> </a:t>
            </a:r>
            <a:r>
              <a:rPr lang="en-US" altLang="zh-CN" sz="2900" b="1" dirty="0"/>
              <a:t>false</a:t>
            </a:r>
            <a:r>
              <a:rPr lang="en-US" altLang="zh-CN" sz="2900" dirty="0"/>
              <a:t>;  </a:t>
            </a:r>
          </a:p>
          <a:p>
            <a:r>
              <a:rPr lang="en-US" altLang="zh-CN" sz="2900" dirty="0"/>
              <a:t>}  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最大匹配的匈牙利算法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4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05861"/>
          </a:xfrm>
        </p:spPr>
        <p:txBody>
          <a:bodyPr>
            <a:normAutofit/>
          </a:bodyPr>
          <a:lstStyle/>
          <a:p>
            <a:r>
              <a:rPr lang="zh-CN" altLang="en-US" dirty="0"/>
              <a:t> 在</a:t>
            </a:r>
            <a:r>
              <a:rPr lang="en-US" altLang="zh-CN" dirty="0"/>
              <a:t>G</a:t>
            </a:r>
            <a:r>
              <a:rPr lang="zh-CN" altLang="en-US" dirty="0"/>
              <a:t>的一个子图</a:t>
            </a:r>
            <a:r>
              <a:rPr lang="en-US" altLang="zh-CN" dirty="0"/>
              <a:t>M</a:t>
            </a:r>
            <a:r>
              <a:rPr lang="zh-CN" altLang="en-US" dirty="0"/>
              <a:t>中，</a:t>
            </a:r>
            <a:r>
              <a:rPr lang="en-US" altLang="zh-CN" dirty="0"/>
              <a:t>M</a:t>
            </a:r>
            <a:r>
              <a:rPr lang="zh-CN" altLang="en-US" dirty="0"/>
              <a:t>的边集中的任意两条边都不依附于同一个顶点，则称</a:t>
            </a:r>
            <a:r>
              <a:rPr lang="en-US" altLang="zh-CN" dirty="0"/>
              <a:t>M</a:t>
            </a:r>
            <a:r>
              <a:rPr lang="zh-CN" altLang="en-US" dirty="0"/>
              <a:t>是一个匹配。选择这样的边数最大的子集称为图的最大匹配问题</a:t>
            </a:r>
            <a:r>
              <a:rPr lang="en-US" altLang="zh-CN" dirty="0"/>
              <a:t>,</a:t>
            </a:r>
            <a:r>
              <a:rPr lang="zh-CN" altLang="en-US" dirty="0"/>
              <a:t>最大匹配的边数称为最大匹配数</a:t>
            </a:r>
            <a:r>
              <a:rPr lang="en-US" altLang="zh-CN" dirty="0"/>
              <a:t>.</a:t>
            </a:r>
            <a:r>
              <a:rPr lang="zh-CN" altLang="en-US" dirty="0"/>
              <a:t>如果一个匹配中，图中的每个顶点都和图中某条边相关联，则称此匹配为完全匹配，也称作完备匹配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最大匹配</a:t>
            </a:r>
          </a:p>
        </p:txBody>
      </p:sp>
    </p:spTree>
    <p:extLst>
      <p:ext uri="{BB962C8B-B14F-4D97-AF65-F5344CB8AC3E}">
        <p14:creationId xmlns:p14="http://schemas.microsoft.com/office/powerpoint/2010/main" val="11855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对于一个二分图，所有的边存在权值，且这个二分图存在完全匹配，求一个权值和最大的完全匹配。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不会</a:t>
            </a:r>
            <a:r>
              <a:rPr lang="en-US" altLang="zh-CN" dirty="0" smtClean="0"/>
              <a:t>- -</a:t>
            </a:r>
            <a:r>
              <a:rPr lang="zh-CN" altLang="en-US" dirty="0" smtClean="0"/>
              <a:t>详情百度</a:t>
            </a:r>
            <a:r>
              <a:rPr lang="en-US" altLang="zh-CN" dirty="0" smtClean="0"/>
              <a:t>KM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最优匹配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7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Poj1469</a:t>
            </a:r>
            <a:r>
              <a:rPr lang="en-US" altLang="zh-CN" dirty="0"/>
              <a:t>:</a:t>
            </a:r>
            <a:r>
              <a:rPr lang="zh-CN" altLang="en-US" dirty="0" smtClean="0"/>
              <a:t>给</a:t>
            </a:r>
            <a:r>
              <a:rPr lang="zh-CN" altLang="en-US" dirty="0"/>
              <a:t>出</a:t>
            </a:r>
            <a:r>
              <a:rPr lang="en-US" altLang="zh-CN" dirty="0"/>
              <a:t>P</a:t>
            </a:r>
            <a:r>
              <a:rPr lang="zh-CN" altLang="en-US" dirty="0"/>
              <a:t>门课程，</a:t>
            </a:r>
            <a:r>
              <a:rPr lang="en-US" altLang="zh-CN" dirty="0"/>
              <a:t>N</a:t>
            </a:r>
            <a:r>
              <a:rPr lang="zh-CN" altLang="en-US" dirty="0"/>
              <a:t>个学生，问能否从中选出</a:t>
            </a:r>
            <a:r>
              <a:rPr lang="en-US" altLang="zh-CN" dirty="0"/>
              <a:t>P</a:t>
            </a:r>
            <a:r>
              <a:rPr lang="zh-CN" altLang="en-US" dirty="0"/>
              <a:t>个学生，使每个学生上不同的课，且每个课程有一个学生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Poj2446:</a:t>
            </a:r>
            <a:r>
              <a:rPr lang="zh-CN" altLang="en-US" dirty="0"/>
              <a:t>给出一个矩形</a:t>
            </a:r>
            <a:r>
              <a:rPr lang="en-US" altLang="zh-CN" dirty="0"/>
              <a:t>N*M</a:t>
            </a:r>
            <a:r>
              <a:rPr lang="zh-CN" altLang="en-US" dirty="0"/>
              <a:t>棋盘，有</a:t>
            </a:r>
            <a:r>
              <a:rPr lang="en-US" altLang="zh-CN" dirty="0"/>
              <a:t>K</a:t>
            </a:r>
            <a:r>
              <a:rPr lang="zh-CN" altLang="en-US" dirty="0"/>
              <a:t>个格子是空洞，然后用</a:t>
            </a:r>
            <a:r>
              <a:rPr lang="en-US" altLang="zh-CN" dirty="0"/>
              <a:t>2*1</a:t>
            </a:r>
            <a:r>
              <a:rPr lang="zh-CN" altLang="en-US" dirty="0"/>
              <a:t>的矩形，对所有非空洞的格子进行覆盖，如果可以全部覆盖，就</a:t>
            </a:r>
            <a:r>
              <a:rPr lang="en-US" altLang="zh-CN" dirty="0"/>
              <a:t>puts("YES</a:t>
            </a:r>
            <a:r>
              <a:rPr lang="en-US" altLang="zh-CN" dirty="0" smtClean="0"/>
              <a:t>");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7338" y="512763"/>
            <a:ext cx="8540750" cy="936625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folHlink"/>
                </a:solidFill>
                <a:latin typeface="Comic Sans MS" pitchFamily="66" charset="0"/>
              </a:rPr>
              <a:t>Place </a:t>
            </a:r>
            <a:r>
              <a:rPr lang="en-US" altLang="zh-CN" sz="3200" dirty="0">
                <a:solidFill>
                  <a:schemeClr val="folHlink"/>
                </a:solidFill>
                <a:latin typeface="Comic Sans MS" pitchFamily="66" charset="0"/>
              </a:rPr>
              <a:t>the Robots</a:t>
            </a:r>
            <a:r>
              <a:rPr lang="zh-CN" altLang="en-US" sz="2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ZOJ1654</a:t>
            </a:r>
            <a:r>
              <a:rPr lang="zh-CN" altLang="en-US" sz="2000" dirty="0">
                <a:solidFill>
                  <a:srgbClr val="000000"/>
                </a:solidFill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44953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76263" y="1665288"/>
            <a:ext cx="4679950" cy="4433887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>
                <a:solidFill>
                  <a:srgbClr val="1001D5"/>
                </a:solidFill>
                <a:latin typeface="华文行楷" pitchFamily="2" charset="-122"/>
                <a:ea typeface="华文行楷" pitchFamily="2" charset="-122"/>
              </a:rPr>
              <a:t>问题描述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>
                <a:solidFill>
                  <a:srgbClr val="1001D5"/>
                </a:solidFill>
                <a:latin typeface="Times New Roman" pitchFamily="18" charset="0"/>
                <a:ea typeface="华文中宋" pitchFamily="2" charset="-122"/>
              </a:rPr>
              <a:t>      有一个</a:t>
            </a:r>
            <a:r>
              <a:rPr lang="en-US" altLang="zh-CN" sz="2400">
                <a:solidFill>
                  <a:srgbClr val="1001D5"/>
                </a:solidFill>
                <a:latin typeface="Times New Roman" pitchFamily="18" charset="0"/>
                <a:ea typeface="华文中宋" pitchFamily="2" charset="-122"/>
              </a:rPr>
              <a:t>N*M(N,M&lt;=50)</a:t>
            </a:r>
            <a:r>
              <a:rPr lang="zh-CN" altLang="en-US" sz="2400">
                <a:solidFill>
                  <a:srgbClr val="1001D5"/>
                </a:solidFill>
                <a:latin typeface="Times New Roman" pitchFamily="18" charset="0"/>
                <a:ea typeface="华文中宋" pitchFamily="2" charset="-122"/>
              </a:rPr>
              <a:t>的棋盘，棋盘的每一格是三种类型之一：空地、草地、墙。机器人只能放在空地上。在同一行或同一列的两个机器人，若它们之间没有墙，则它们可以互相攻击。问给定的棋盘，最多可以放置多少个机器人，使它们不能互相攻击。</a:t>
            </a:r>
          </a:p>
        </p:txBody>
      </p:sp>
      <p:grpSp>
        <p:nvGrpSpPr>
          <p:cNvPr id="453932" name="Group 1324"/>
          <p:cNvGrpSpPr>
            <a:grpSpLocks/>
          </p:cNvGrpSpPr>
          <p:nvPr/>
        </p:nvGrpSpPr>
        <p:grpSpPr bwMode="auto">
          <a:xfrm>
            <a:off x="5580063" y="1665288"/>
            <a:ext cx="2876550" cy="2676525"/>
            <a:chOff x="3515" y="1049"/>
            <a:chExt cx="1812" cy="1686"/>
          </a:xfrm>
        </p:grpSpPr>
        <p:sp>
          <p:nvSpPr>
            <p:cNvPr id="450139" name="Rectangle 603"/>
            <p:cNvSpPr>
              <a:spLocks noChangeArrowheads="1"/>
            </p:cNvSpPr>
            <p:nvPr/>
          </p:nvSpPr>
          <p:spPr bwMode="auto">
            <a:xfrm>
              <a:off x="4965" y="2398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38" name="Rectangle 602"/>
            <p:cNvSpPr>
              <a:spLocks noChangeArrowheads="1"/>
            </p:cNvSpPr>
            <p:nvPr/>
          </p:nvSpPr>
          <p:spPr bwMode="auto">
            <a:xfrm>
              <a:off x="4602" y="2398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37" name="Rectangle 601"/>
            <p:cNvSpPr>
              <a:spLocks noChangeArrowheads="1"/>
            </p:cNvSpPr>
            <p:nvPr/>
          </p:nvSpPr>
          <p:spPr bwMode="auto">
            <a:xfrm>
              <a:off x="4240" y="2398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36" name="Rectangle 600"/>
            <p:cNvSpPr>
              <a:spLocks noChangeArrowheads="1"/>
            </p:cNvSpPr>
            <p:nvPr/>
          </p:nvSpPr>
          <p:spPr bwMode="auto">
            <a:xfrm>
              <a:off x="3877" y="2398"/>
              <a:ext cx="363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35" name="Rectangle 599"/>
            <p:cNvSpPr>
              <a:spLocks noChangeArrowheads="1"/>
            </p:cNvSpPr>
            <p:nvPr/>
          </p:nvSpPr>
          <p:spPr bwMode="auto">
            <a:xfrm>
              <a:off x="3515" y="2398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34" name="Rectangle 598"/>
            <p:cNvSpPr>
              <a:spLocks noChangeArrowheads="1"/>
            </p:cNvSpPr>
            <p:nvPr/>
          </p:nvSpPr>
          <p:spPr bwMode="auto">
            <a:xfrm>
              <a:off x="4965" y="2061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33" name="Rectangle 597"/>
            <p:cNvSpPr>
              <a:spLocks noChangeArrowheads="1"/>
            </p:cNvSpPr>
            <p:nvPr/>
          </p:nvSpPr>
          <p:spPr bwMode="auto">
            <a:xfrm>
              <a:off x="4602" y="2061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32" name="Rectangle 596"/>
            <p:cNvSpPr>
              <a:spLocks noChangeArrowheads="1"/>
            </p:cNvSpPr>
            <p:nvPr/>
          </p:nvSpPr>
          <p:spPr bwMode="auto">
            <a:xfrm>
              <a:off x="4240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31" name="Rectangle 595"/>
            <p:cNvSpPr>
              <a:spLocks noChangeArrowheads="1"/>
            </p:cNvSpPr>
            <p:nvPr/>
          </p:nvSpPr>
          <p:spPr bwMode="auto">
            <a:xfrm>
              <a:off x="3877" y="2061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30" name="Rectangle 594"/>
            <p:cNvSpPr>
              <a:spLocks noChangeArrowheads="1"/>
            </p:cNvSpPr>
            <p:nvPr/>
          </p:nvSpPr>
          <p:spPr bwMode="auto">
            <a:xfrm>
              <a:off x="3515" y="2061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29" name="Rectangle 593"/>
            <p:cNvSpPr>
              <a:spLocks noChangeArrowheads="1"/>
            </p:cNvSpPr>
            <p:nvPr/>
          </p:nvSpPr>
          <p:spPr bwMode="auto">
            <a:xfrm>
              <a:off x="496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28" name="Rectangle 592"/>
            <p:cNvSpPr>
              <a:spLocks noChangeArrowheads="1"/>
            </p:cNvSpPr>
            <p:nvPr/>
          </p:nvSpPr>
          <p:spPr bwMode="auto">
            <a:xfrm>
              <a:off x="4602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27" name="Rectangle 591"/>
            <p:cNvSpPr>
              <a:spLocks noChangeArrowheads="1"/>
            </p:cNvSpPr>
            <p:nvPr/>
          </p:nvSpPr>
          <p:spPr bwMode="auto">
            <a:xfrm>
              <a:off x="4240" y="1723"/>
              <a:ext cx="362" cy="33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26" name="Rectangle 590"/>
            <p:cNvSpPr>
              <a:spLocks noChangeArrowheads="1"/>
            </p:cNvSpPr>
            <p:nvPr/>
          </p:nvSpPr>
          <p:spPr bwMode="auto">
            <a:xfrm>
              <a:off x="3877" y="1723"/>
              <a:ext cx="363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25" name="Rectangle 589"/>
            <p:cNvSpPr>
              <a:spLocks noChangeArrowheads="1"/>
            </p:cNvSpPr>
            <p:nvPr/>
          </p:nvSpPr>
          <p:spPr bwMode="auto">
            <a:xfrm>
              <a:off x="3515" y="1723"/>
              <a:ext cx="362" cy="3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24" name="Rectangle 588"/>
            <p:cNvSpPr>
              <a:spLocks noChangeArrowheads="1"/>
            </p:cNvSpPr>
            <p:nvPr/>
          </p:nvSpPr>
          <p:spPr bwMode="auto">
            <a:xfrm>
              <a:off x="496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CC3300"/>
                </a:solidFill>
              </a:endParaRPr>
            </a:p>
          </p:txBody>
        </p:sp>
        <p:sp>
          <p:nvSpPr>
            <p:cNvPr id="450123" name="Rectangle 587"/>
            <p:cNvSpPr>
              <a:spLocks noChangeArrowheads="1"/>
            </p:cNvSpPr>
            <p:nvPr/>
          </p:nvSpPr>
          <p:spPr bwMode="auto">
            <a:xfrm>
              <a:off x="4602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22" name="Rectangle 586"/>
            <p:cNvSpPr>
              <a:spLocks noChangeArrowheads="1"/>
            </p:cNvSpPr>
            <p:nvPr/>
          </p:nvSpPr>
          <p:spPr bwMode="auto">
            <a:xfrm>
              <a:off x="4240" y="1386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21" name="Rectangle 585"/>
            <p:cNvSpPr>
              <a:spLocks noChangeArrowheads="1"/>
            </p:cNvSpPr>
            <p:nvPr/>
          </p:nvSpPr>
          <p:spPr bwMode="auto">
            <a:xfrm>
              <a:off x="3877" y="1386"/>
              <a:ext cx="363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20" name="Rectangle 584"/>
            <p:cNvSpPr>
              <a:spLocks noChangeArrowheads="1"/>
            </p:cNvSpPr>
            <p:nvPr/>
          </p:nvSpPr>
          <p:spPr bwMode="auto">
            <a:xfrm>
              <a:off x="3515" y="1386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19" name="Rectangle 583"/>
            <p:cNvSpPr>
              <a:spLocks noChangeArrowheads="1"/>
            </p:cNvSpPr>
            <p:nvPr/>
          </p:nvSpPr>
          <p:spPr bwMode="auto">
            <a:xfrm>
              <a:off x="4965" y="1049"/>
              <a:ext cx="362" cy="33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18" name="Rectangle 582"/>
            <p:cNvSpPr>
              <a:spLocks noChangeArrowheads="1"/>
            </p:cNvSpPr>
            <p:nvPr/>
          </p:nvSpPr>
          <p:spPr bwMode="auto">
            <a:xfrm>
              <a:off x="4602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17" name="Rectangle 581"/>
            <p:cNvSpPr>
              <a:spLocks noChangeArrowheads="1"/>
            </p:cNvSpPr>
            <p:nvPr/>
          </p:nvSpPr>
          <p:spPr bwMode="auto">
            <a:xfrm>
              <a:off x="4240" y="1049"/>
              <a:ext cx="362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16" name="Rectangle 580"/>
            <p:cNvSpPr>
              <a:spLocks noChangeArrowheads="1"/>
            </p:cNvSpPr>
            <p:nvPr/>
          </p:nvSpPr>
          <p:spPr bwMode="auto">
            <a:xfrm>
              <a:off x="3877" y="1049"/>
              <a:ext cx="363" cy="337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15" name="Rectangle 579"/>
            <p:cNvSpPr>
              <a:spLocks noChangeArrowheads="1"/>
            </p:cNvSpPr>
            <p:nvPr/>
          </p:nvSpPr>
          <p:spPr bwMode="auto">
            <a:xfrm>
              <a:off x="3515" y="1049"/>
              <a:ext cx="362" cy="3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450140" name="Line 604"/>
            <p:cNvSpPr>
              <a:spLocks noChangeShapeType="1"/>
            </p:cNvSpPr>
            <p:nvPr/>
          </p:nvSpPr>
          <p:spPr bwMode="auto">
            <a:xfrm>
              <a:off x="3515" y="1049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0145" name="Line 609"/>
            <p:cNvSpPr>
              <a:spLocks noChangeShapeType="1"/>
            </p:cNvSpPr>
            <p:nvPr/>
          </p:nvSpPr>
          <p:spPr bwMode="auto">
            <a:xfrm>
              <a:off x="3515" y="2735"/>
              <a:ext cx="18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0146" name="Line 610"/>
            <p:cNvSpPr>
              <a:spLocks noChangeShapeType="1"/>
            </p:cNvSpPr>
            <p:nvPr/>
          </p:nvSpPr>
          <p:spPr bwMode="auto">
            <a:xfrm>
              <a:off x="3515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0151" name="Line 615"/>
            <p:cNvSpPr>
              <a:spLocks noChangeShapeType="1"/>
            </p:cNvSpPr>
            <p:nvPr/>
          </p:nvSpPr>
          <p:spPr bwMode="auto">
            <a:xfrm>
              <a:off x="5327" y="1049"/>
              <a:ext cx="0" cy="168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  <p:grpSp>
        <p:nvGrpSpPr>
          <p:cNvPr id="453933" name="Group 1325"/>
          <p:cNvGrpSpPr>
            <a:grpSpLocks/>
          </p:cNvGrpSpPr>
          <p:nvPr/>
        </p:nvGrpSpPr>
        <p:grpSpPr bwMode="auto">
          <a:xfrm>
            <a:off x="5580063" y="4581525"/>
            <a:ext cx="1620837" cy="1552575"/>
            <a:chOff x="3515" y="2886"/>
            <a:chExt cx="1021" cy="978"/>
          </a:xfrm>
        </p:grpSpPr>
        <p:sp>
          <p:nvSpPr>
            <p:cNvPr id="453861" name="Rectangle 1253"/>
            <p:cNvSpPr>
              <a:spLocks noChangeArrowheads="1"/>
            </p:cNvSpPr>
            <p:nvPr/>
          </p:nvSpPr>
          <p:spPr bwMode="auto">
            <a:xfrm>
              <a:off x="3855" y="3538"/>
              <a:ext cx="6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5FBE"/>
                  </a:solidFill>
                  <a:latin typeface="Impact" pitchFamily="34" charset="0"/>
                </a:rPr>
                <a:t>  Wall</a:t>
              </a:r>
            </a:p>
          </p:txBody>
        </p:sp>
        <p:sp>
          <p:nvSpPr>
            <p:cNvPr id="453860" name="Rectangle 1252"/>
            <p:cNvSpPr>
              <a:spLocks noChangeArrowheads="1"/>
            </p:cNvSpPr>
            <p:nvPr/>
          </p:nvSpPr>
          <p:spPr bwMode="auto">
            <a:xfrm>
              <a:off x="3515" y="3538"/>
              <a:ext cx="340" cy="32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5FBE"/>
                </a:solidFill>
              </a:endParaRPr>
            </a:p>
          </p:txBody>
        </p:sp>
        <p:sp>
          <p:nvSpPr>
            <p:cNvPr id="453859" name="Rectangle 1251"/>
            <p:cNvSpPr>
              <a:spLocks noChangeArrowheads="1"/>
            </p:cNvSpPr>
            <p:nvPr/>
          </p:nvSpPr>
          <p:spPr bwMode="auto">
            <a:xfrm>
              <a:off x="3855" y="3212"/>
              <a:ext cx="6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5FBE"/>
                  </a:solidFill>
                  <a:latin typeface="Impact" pitchFamily="34" charset="0"/>
                </a:rPr>
                <a:t>  Grass</a:t>
              </a:r>
            </a:p>
          </p:txBody>
        </p:sp>
        <p:sp>
          <p:nvSpPr>
            <p:cNvPr id="453858" name="Rectangle 1250"/>
            <p:cNvSpPr>
              <a:spLocks noChangeArrowheads="1"/>
            </p:cNvSpPr>
            <p:nvPr/>
          </p:nvSpPr>
          <p:spPr bwMode="auto">
            <a:xfrm>
              <a:off x="3515" y="3212"/>
              <a:ext cx="340" cy="326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5FBE"/>
                </a:solidFill>
              </a:endParaRPr>
            </a:p>
          </p:txBody>
        </p:sp>
        <p:sp>
          <p:nvSpPr>
            <p:cNvPr id="453857" name="Rectangle 1249"/>
            <p:cNvSpPr>
              <a:spLocks noChangeArrowheads="1"/>
            </p:cNvSpPr>
            <p:nvPr/>
          </p:nvSpPr>
          <p:spPr bwMode="auto">
            <a:xfrm>
              <a:off x="3855" y="2886"/>
              <a:ext cx="6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r>
                <a:rPr lang="en-US" altLang="zh-CN" sz="2400">
                  <a:solidFill>
                    <a:srgbClr val="005FBE"/>
                  </a:solidFill>
                  <a:latin typeface="Impact" pitchFamily="34" charset="0"/>
                </a:rPr>
                <a:t>  Empty</a:t>
              </a:r>
            </a:p>
          </p:txBody>
        </p:sp>
        <p:sp>
          <p:nvSpPr>
            <p:cNvPr id="453856" name="Rectangle 1248"/>
            <p:cNvSpPr>
              <a:spLocks noChangeArrowheads="1"/>
            </p:cNvSpPr>
            <p:nvPr/>
          </p:nvSpPr>
          <p:spPr bwMode="auto">
            <a:xfrm>
              <a:off x="3515" y="2886"/>
              <a:ext cx="340" cy="3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B20048"/>
                </a:buClr>
                <a:buSzPct val="75000"/>
                <a:buFont typeface="Wingdings" pitchFamily="2" charset="2"/>
                <a:buNone/>
              </a:pPr>
              <a:endParaRPr lang="zh-CN" altLang="zh-CN" sz="2800">
                <a:solidFill>
                  <a:srgbClr val="005FBE"/>
                </a:solidFill>
              </a:endParaRPr>
            </a:p>
          </p:txBody>
        </p:sp>
        <p:sp>
          <p:nvSpPr>
            <p:cNvPr id="453862" name="Line 1254"/>
            <p:cNvSpPr>
              <a:spLocks noChangeShapeType="1"/>
            </p:cNvSpPr>
            <p:nvPr/>
          </p:nvSpPr>
          <p:spPr bwMode="auto">
            <a:xfrm>
              <a:off x="3515" y="2886"/>
              <a:ext cx="3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863" name="Line 1255"/>
            <p:cNvSpPr>
              <a:spLocks noChangeShapeType="1"/>
            </p:cNvSpPr>
            <p:nvPr/>
          </p:nvSpPr>
          <p:spPr bwMode="auto">
            <a:xfrm>
              <a:off x="3515" y="3212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865" name="Line 1257"/>
            <p:cNvSpPr>
              <a:spLocks noChangeShapeType="1"/>
            </p:cNvSpPr>
            <p:nvPr/>
          </p:nvSpPr>
          <p:spPr bwMode="auto">
            <a:xfrm>
              <a:off x="3515" y="3864"/>
              <a:ext cx="34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866" name="Line 1258"/>
            <p:cNvSpPr>
              <a:spLocks noChangeShapeType="1"/>
            </p:cNvSpPr>
            <p:nvPr/>
          </p:nvSpPr>
          <p:spPr bwMode="auto">
            <a:xfrm>
              <a:off x="3515" y="2886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868" name="Line 1260"/>
            <p:cNvSpPr>
              <a:spLocks noChangeShapeType="1"/>
            </p:cNvSpPr>
            <p:nvPr/>
          </p:nvSpPr>
          <p:spPr bwMode="auto">
            <a:xfrm>
              <a:off x="4536" y="2886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891" name="Line 1283"/>
            <p:cNvSpPr>
              <a:spLocks noChangeShapeType="1"/>
            </p:cNvSpPr>
            <p:nvPr/>
          </p:nvSpPr>
          <p:spPr bwMode="auto">
            <a:xfrm>
              <a:off x="4536" y="3212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895" name="Line 1287"/>
            <p:cNvSpPr>
              <a:spLocks noChangeShapeType="1"/>
            </p:cNvSpPr>
            <p:nvPr/>
          </p:nvSpPr>
          <p:spPr bwMode="auto">
            <a:xfrm>
              <a:off x="4536" y="353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897" name="Line 1289"/>
            <p:cNvSpPr>
              <a:spLocks noChangeShapeType="1"/>
            </p:cNvSpPr>
            <p:nvPr/>
          </p:nvSpPr>
          <p:spPr bwMode="auto">
            <a:xfrm>
              <a:off x="3855" y="3864"/>
              <a:ext cx="68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889" name="Line 1281"/>
            <p:cNvSpPr>
              <a:spLocks noChangeShapeType="1"/>
            </p:cNvSpPr>
            <p:nvPr/>
          </p:nvSpPr>
          <p:spPr bwMode="auto">
            <a:xfrm>
              <a:off x="3855" y="2886"/>
              <a:ext cx="681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905" name="Line 1297"/>
            <p:cNvSpPr>
              <a:spLocks noChangeShapeType="1"/>
            </p:cNvSpPr>
            <p:nvPr/>
          </p:nvSpPr>
          <p:spPr bwMode="auto">
            <a:xfrm>
              <a:off x="3515" y="3212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867" name="Line 1259"/>
            <p:cNvSpPr>
              <a:spLocks noChangeShapeType="1"/>
            </p:cNvSpPr>
            <p:nvPr/>
          </p:nvSpPr>
          <p:spPr bwMode="auto">
            <a:xfrm>
              <a:off x="3855" y="2886"/>
              <a:ext cx="0" cy="3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  <p:sp>
          <p:nvSpPr>
            <p:cNvPr id="453912" name="Line 1304"/>
            <p:cNvSpPr>
              <a:spLocks noChangeShapeType="1"/>
            </p:cNvSpPr>
            <p:nvPr/>
          </p:nvSpPr>
          <p:spPr bwMode="auto">
            <a:xfrm>
              <a:off x="3515" y="3538"/>
              <a:ext cx="0" cy="32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339933"/>
                </a:buClr>
                <a:buSzPct val="75000"/>
                <a:buFont typeface="Wingdings" pitchFamily="2" charset="2"/>
                <a:buChar char="u"/>
              </a:pPr>
              <a:endParaRPr lang="zh-CN" altLang="en-US" sz="2400">
                <a:solidFill>
                  <a:srgbClr val="0000CC"/>
                </a:solidFill>
                <a:latin typeface="Times New Roman" pitchFamily="18" charset="0"/>
                <a:ea typeface="华文中宋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5889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/>
      <p:bldP spid="44953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诗情画意">
  <a:themeElements>
    <a:clrScheme name="诗情画意 2">
      <a:dk1>
        <a:srgbClr val="005FBE"/>
      </a:dk1>
      <a:lt1>
        <a:srgbClr val="FFFFDD"/>
      </a:lt1>
      <a:dk2>
        <a:srgbClr val="2C5884"/>
      </a:dk2>
      <a:lt2>
        <a:srgbClr val="C0C0C0"/>
      </a:lt2>
      <a:accent1>
        <a:srgbClr val="E9F7FF"/>
      </a:accent1>
      <a:accent2>
        <a:srgbClr val="F89400"/>
      </a:accent2>
      <a:accent3>
        <a:srgbClr val="FFFFEB"/>
      </a:accent3>
      <a:accent4>
        <a:srgbClr val="0050A2"/>
      </a:accent4>
      <a:accent5>
        <a:srgbClr val="F2FAFF"/>
      </a:accent5>
      <a:accent6>
        <a:srgbClr val="E18600"/>
      </a:accent6>
      <a:hlink>
        <a:srgbClr val="B20048"/>
      </a:hlink>
      <a:folHlink>
        <a:srgbClr val="008080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33"/>
          </a:buClr>
          <a:buSzPct val="75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33"/>
          </a:buClr>
          <a:buSzPct val="75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诗情画意">
  <a:themeElements>
    <a:clrScheme name="诗情画意 2">
      <a:dk1>
        <a:srgbClr val="005FBE"/>
      </a:dk1>
      <a:lt1>
        <a:srgbClr val="FFFFDD"/>
      </a:lt1>
      <a:dk2>
        <a:srgbClr val="2C5884"/>
      </a:dk2>
      <a:lt2>
        <a:srgbClr val="C0C0C0"/>
      </a:lt2>
      <a:accent1>
        <a:srgbClr val="E9F7FF"/>
      </a:accent1>
      <a:accent2>
        <a:srgbClr val="F89400"/>
      </a:accent2>
      <a:accent3>
        <a:srgbClr val="FFFFEB"/>
      </a:accent3>
      <a:accent4>
        <a:srgbClr val="0050A2"/>
      </a:accent4>
      <a:accent5>
        <a:srgbClr val="F2FAFF"/>
      </a:accent5>
      <a:accent6>
        <a:srgbClr val="E18600"/>
      </a:accent6>
      <a:hlink>
        <a:srgbClr val="B20048"/>
      </a:hlink>
      <a:folHlink>
        <a:srgbClr val="008080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33"/>
          </a:buClr>
          <a:buSzPct val="75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9933"/>
          </a:buClr>
          <a:buSzPct val="75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967</TotalTime>
  <Words>1203</Words>
  <Application>Microsoft Office PowerPoint</Application>
  <PresentationFormat>全屏显示(4:3)</PresentationFormat>
  <Paragraphs>150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波形</vt:lpstr>
      <vt:lpstr>诗情画意</vt:lpstr>
      <vt:lpstr>1_诗情画意</vt:lpstr>
      <vt:lpstr>1_波形</vt:lpstr>
      <vt:lpstr>网络流基础及其应用</vt:lpstr>
      <vt:lpstr>网络流？</vt:lpstr>
      <vt:lpstr>二分图</vt:lpstr>
      <vt:lpstr>二分图</vt:lpstr>
      <vt:lpstr>最大匹配的匈牙利算法</vt:lpstr>
      <vt:lpstr>最大匹配</vt:lpstr>
      <vt:lpstr>最优匹配</vt:lpstr>
      <vt:lpstr>例题</vt:lpstr>
      <vt:lpstr>Place the Robots（ZOJ1654）</vt:lpstr>
      <vt:lpstr>Place the Robots（ZOJ）</vt:lpstr>
      <vt:lpstr>Place the Robots（ZOJ）</vt:lpstr>
      <vt:lpstr>网络流——最大流</vt:lpstr>
      <vt:lpstr>最大流</vt:lpstr>
      <vt:lpstr>最大流——Ford-Fulkerson方法</vt:lpstr>
      <vt:lpstr>最大流</vt:lpstr>
      <vt:lpstr>最大流</vt:lpstr>
      <vt:lpstr>最大流</vt:lpstr>
      <vt:lpstr>最大流</vt:lpstr>
      <vt:lpstr>增广路的证明？</vt:lpstr>
      <vt:lpstr>Ford-Fulkerson方法的实现</vt:lpstr>
      <vt:lpstr>Edmonds_Karp算法</vt:lpstr>
      <vt:lpstr>Edmonds_Karp算法</vt:lpstr>
      <vt:lpstr>最大流最小割</vt:lpstr>
      <vt:lpstr>最大流最小割</vt:lpstr>
      <vt:lpstr>补充</vt:lpstr>
      <vt:lpstr>补充</vt:lpstr>
      <vt:lpstr>最小费用最大流</vt:lpstr>
      <vt:lpstr>最小费用最大流</vt:lpstr>
      <vt:lpstr>最小费用最大流</vt:lpstr>
      <vt:lpstr>最小费用最大流</vt:lpstr>
      <vt:lpstr>最小费用最大流</vt:lpstr>
      <vt:lpstr>最大流一点技巧</vt:lpstr>
      <vt:lpstr>最大流一点技巧</vt:lpstr>
      <vt:lpstr>最后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网络流基础及其应用</dc:title>
  <dc:creator>Ails</dc:creator>
  <cp:lastModifiedBy>Ails</cp:lastModifiedBy>
  <cp:revision>21</cp:revision>
  <dcterms:created xsi:type="dcterms:W3CDTF">2014-07-17T10:52:57Z</dcterms:created>
  <dcterms:modified xsi:type="dcterms:W3CDTF">2014-07-18T15:01:00Z</dcterms:modified>
</cp:coreProperties>
</file>