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8"/>
  </p:notesMasterIdLst>
  <p:sldIdLst>
    <p:sldId id="337" r:id="rId2"/>
    <p:sldId id="256" r:id="rId3"/>
    <p:sldId id="257" r:id="rId4"/>
    <p:sldId id="286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260" r:id="rId24"/>
    <p:sldId id="261" r:id="rId25"/>
    <p:sldId id="339" r:id="rId26"/>
    <p:sldId id="262" r:id="rId27"/>
    <p:sldId id="263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3" r:id="rId36"/>
    <p:sldId id="271" r:id="rId37"/>
    <p:sldId id="272" r:id="rId38"/>
    <p:sldId id="274" r:id="rId39"/>
    <p:sldId id="336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EAFC9-5254-4447-98A5-DA4FC4FFA9D2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FDAE6-0FB5-4826-9D5A-3C8D802B1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71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A9B4D-5B37-4A50-9637-67DF771DC5D7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98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8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04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83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84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7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31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69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1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6E810F9-BDA6-4D38-B927-CB3C61B539FF}" type="datetimeFigureOut">
              <a:rPr lang="zh-CN" altLang="en-US" smtClean="0"/>
              <a:t>2014/6/6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76936BC-7EF2-4DD7-A0C0-62F3D5E07A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628800"/>
            <a:ext cx="7620000" cy="1100336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2-SAT</a:t>
            </a:r>
            <a:r>
              <a:rPr lang="zh-CN" altLang="en-US" sz="4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，二分图 </a:t>
            </a:r>
            <a:r>
              <a:rPr lang="en-US" altLang="zh-CN" sz="4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 </a:t>
            </a:r>
            <a:r>
              <a:rPr lang="zh-CN" altLang="en-US" sz="4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网络流</a:t>
            </a:r>
            <a:endParaRPr lang="zh-CN" altLang="en-US" sz="4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0152" y="5231497"/>
            <a:ext cx="2894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信息安全</a:t>
            </a:r>
            <a:r>
              <a:rPr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1103</a:t>
            </a: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班 吴婕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212976"/>
            <a:ext cx="2443708" cy="307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7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3657600" cy="6096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先看这样一个结构： </a:t>
            </a:r>
          </a:p>
          <a:p>
            <a:pPr eaLnBrk="1" hangingPunct="1"/>
            <a:endParaRPr lang="en-US" altLang="zh-CN" sz="2400" smtClean="0">
              <a:latin typeface="Monotype Corsiva" pitchFamily="66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990600"/>
            <a:ext cx="3886200" cy="38862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更一般的说：</a:t>
            </a: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在每个一个环里，任意一个点的选择代表将要选择此环里的每一个点。不妨把环收缩成一个子节点（规定这样的环是</a:t>
            </a:r>
            <a:r>
              <a:rPr lang="zh-CN" altLang="en-US" sz="2400" b="1" smtClean="0">
                <a:latin typeface="Monotype Corsiva" pitchFamily="66" charset="0"/>
              </a:rPr>
              <a:t>极大强连通子图</a:t>
            </a:r>
            <a:r>
              <a:rPr lang="zh-CN" altLang="en-US" sz="2400" smtClean="0">
                <a:latin typeface="Monotype Corsiva" pitchFamily="66" charset="0"/>
              </a:rPr>
              <a:t>）。新节点的选择表示选择这个节点所对应的环中的每一个节点。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914400" y="3886200"/>
            <a:ext cx="34290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2400">
                <a:latin typeface="Monotype Corsiva" pitchFamily="66" charset="0"/>
              </a:rPr>
              <a:t>此图中</a:t>
            </a:r>
            <a:r>
              <a:rPr kumimoji="1" lang="en-US" altLang="zh-CN" sz="2400">
                <a:latin typeface="Monotype Corsiva" pitchFamily="66" charset="0"/>
              </a:rPr>
              <a:t>1</a:t>
            </a:r>
            <a:r>
              <a:rPr kumimoji="1" lang="zh-CN" altLang="en-US" sz="2400">
                <a:latin typeface="Monotype Corsiva" pitchFamily="66" charset="0"/>
              </a:rPr>
              <a:t>和</a:t>
            </a:r>
            <a:r>
              <a:rPr kumimoji="1" lang="en-US" altLang="zh-CN" sz="2400">
                <a:latin typeface="Monotype Corsiva" pitchFamily="66" charset="0"/>
              </a:rPr>
              <a:t>3</a:t>
            </a:r>
            <a:r>
              <a:rPr kumimoji="1" lang="zh-CN" altLang="en-US" sz="2400">
                <a:latin typeface="Monotype Corsiva" pitchFamily="66" charset="0"/>
              </a:rPr>
              <a:t>构成一个</a:t>
            </a:r>
            <a:r>
              <a:rPr kumimoji="1" lang="zh-CN" altLang="en-US" sz="2400" b="1">
                <a:latin typeface="Monotype Corsiva" pitchFamily="66" charset="0"/>
              </a:rPr>
              <a:t>环</a:t>
            </a:r>
            <a:r>
              <a:rPr kumimoji="1" lang="zh-CN" altLang="en-US" sz="2400">
                <a:latin typeface="Monotype Corsiva" pitchFamily="66" charset="0"/>
              </a:rPr>
              <a:t>，这样</a:t>
            </a:r>
            <a:r>
              <a:rPr kumimoji="1" lang="en-US" altLang="zh-CN" sz="2400">
                <a:latin typeface="Monotype Corsiva" pitchFamily="66" charset="0"/>
              </a:rPr>
              <a:t>1</a:t>
            </a:r>
            <a:r>
              <a:rPr kumimoji="1" lang="zh-CN" altLang="en-US" sz="2400">
                <a:latin typeface="Monotype Corsiva" pitchFamily="66" charset="0"/>
              </a:rPr>
              <a:t>和</a:t>
            </a:r>
            <a:r>
              <a:rPr kumimoji="1" lang="en-US" altLang="zh-CN" sz="2400">
                <a:latin typeface="Monotype Corsiva" pitchFamily="66" charset="0"/>
              </a:rPr>
              <a:t>3</a:t>
            </a:r>
            <a:r>
              <a:rPr kumimoji="1" lang="zh-CN" altLang="en-US" sz="2400">
                <a:latin typeface="Monotype Corsiva" pitchFamily="66" charset="0"/>
              </a:rPr>
              <a:t>要么都被选择，要么都不被选。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400">
                <a:latin typeface="Monotype Corsiva" pitchFamily="66" charset="0"/>
              </a:rPr>
              <a:t>2</a:t>
            </a:r>
            <a:r>
              <a:rPr kumimoji="1" lang="zh-CN" altLang="en-US" sz="2400">
                <a:latin typeface="Monotype Corsiva" pitchFamily="66" charset="0"/>
              </a:rPr>
              <a:t>和</a:t>
            </a:r>
            <a:r>
              <a:rPr kumimoji="1" lang="en-US" altLang="zh-CN" sz="2400">
                <a:latin typeface="Monotype Corsiva" pitchFamily="66" charset="0"/>
              </a:rPr>
              <a:t>4</a:t>
            </a:r>
            <a:r>
              <a:rPr kumimoji="1" lang="zh-CN" altLang="en-US" sz="2400">
                <a:latin typeface="Monotype Corsiva" pitchFamily="66" charset="0"/>
              </a:rPr>
              <a:t>同样如此。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kumimoji="1" lang="en-US" altLang="zh-CN" sz="2400">
              <a:latin typeface="Monotype Corsiva" pitchFamily="66" charset="0"/>
            </a:endParaRPr>
          </a:p>
        </p:txBody>
      </p:sp>
      <p:sp>
        <p:nvSpPr>
          <p:cNvPr id="13317" name="Text Box 33"/>
          <p:cNvSpPr txBox="1">
            <a:spLocks noChangeArrowheads="1"/>
          </p:cNvSpPr>
          <p:nvPr/>
        </p:nvSpPr>
        <p:spPr bwMode="auto">
          <a:xfrm>
            <a:off x="4419600" y="22860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Monotype Corsiva" pitchFamily="66" charset="0"/>
            </a:endParaRP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6248400" y="52578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BEDC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图的收缩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914400" y="1981200"/>
            <a:ext cx="3276600" cy="1220788"/>
            <a:chOff x="576" y="1248"/>
            <a:chExt cx="2064" cy="769"/>
          </a:xfrm>
        </p:grpSpPr>
        <p:sp>
          <p:nvSpPr>
            <p:cNvPr id="13320" name="Oval 19"/>
            <p:cNvSpPr>
              <a:spLocks noChangeArrowheads="1"/>
            </p:cNvSpPr>
            <p:nvPr/>
          </p:nvSpPr>
          <p:spPr bwMode="auto">
            <a:xfrm>
              <a:off x="576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13321" name="Oval 20"/>
            <p:cNvSpPr>
              <a:spLocks noChangeArrowheads="1"/>
            </p:cNvSpPr>
            <p:nvPr/>
          </p:nvSpPr>
          <p:spPr bwMode="auto">
            <a:xfrm>
              <a:off x="1152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3</a:t>
              </a:r>
            </a:p>
          </p:txBody>
        </p:sp>
        <p:sp>
          <p:nvSpPr>
            <p:cNvPr id="13322" name="Oval 21"/>
            <p:cNvSpPr>
              <a:spLocks noChangeArrowheads="1"/>
            </p:cNvSpPr>
            <p:nvPr/>
          </p:nvSpPr>
          <p:spPr bwMode="auto">
            <a:xfrm>
              <a:off x="576" y="18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2</a:t>
              </a:r>
            </a:p>
          </p:txBody>
        </p:sp>
        <p:sp>
          <p:nvSpPr>
            <p:cNvPr id="13323" name="Oval 22"/>
            <p:cNvSpPr>
              <a:spLocks noChangeArrowheads="1"/>
            </p:cNvSpPr>
            <p:nvPr/>
          </p:nvSpPr>
          <p:spPr bwMode="auto">
            <a:xfrm>
              <a:off x="1152" y="18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4</a:t>
              </a:r>
            </a:p>
          </p:txBody>
        </p:sp>
        <p:sp>
          <p:nvSpPr>
            <p:cNvPr id="13324" name="Oval 23"/>
            <p:cNvSpPr>
              <a:spLocks noChangeArrowheads="1"/>
            </p:cNvSpPr>
            <p:nvPr/>
          </p:nvSpPr>
          <p:spPr bwMode="auto">
            <a:xfrm>
              <a:off x="1824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5</a:t>
              </a:r>
            </a:p>
          </p:txBody>
        </p:sp>
        <p:sp>
          <p:nvSpPr>
            <p:cNvPr id="13325" name="Oval 24"/>
            <p:cNvSpPr>
              <a:spLocks noChangeArrowheads="1"/>
            </p:cNvSpPr>
            <p:nvPr/>
          </p:nvSpPr>
          <p:spPr bwMode="auto">
            <a:xfrm>
              <a:off x="1824" y="18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6</a:t>
              </a:r>
            </a:p>
          </p:txBody>
        </p:sp>
        <p:sp>
          <p:nvSpPr>
            <p:cNvPr id="13326" name="Oval 25"/>
            <p:cNvSpPr>
              <a:spLocks noChangeArrowheads="1"/>
            </p:cNvSpPr>
            <p:nvPr/>
          </p:nvSpPr>
          <p:spPr bwMode="auto">
            <a:xfrm>
              <a:off x="2448" y="124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7</a:t>
              </a:r>
            </a:p>
          </p:txBody>
        </p:sp>
        <p:sp>
          <p:nvSpPr>
            <p:cNvPr id="13327" name="Oval 26"/>
            <p:cNvSpPr>
              <a:spLocks noChangeArrowheads="1"/>
            </p:cNvSpPr>
            <p:nvPr/>
          </p:nvSpPr>
          <p:spPr bwMode="auto">
            <a:xfrm>
              <a:off x="2448" y="182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8</a:t>
              </a:r>
            </a:p>
          </p:txBody>
        </p:sp>
        <p:cxnSp>
          <p:nvCxnSpPr>
            <p:cNvPr id="13328" name="AutoShape 27"/>
            <p:cNvCxnSpPr>
              <a:cxnSpLocks noChangeShapeType="1"/>
              <a:stCxn id="13320" idx="0"/>
              <a:endCxn id="13321" idx="0"/>
            </p:cNvCxnSpPr>
            <p:nvPr/>
          </p:nvCxnSpPr>
          <p:spPr bwMode="auto">
            <a:xfrm rot="5400000" flipV="1">
              <a:off x="959" y="961"/>
              <a:ext cx="1" cy="57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9" name="AutoShape 28"/>
            <p:cNvCxnSpPr>
              <a:cxnSpLocks noChangeShapeType="1"/>
              <a:stCxn id="13321" idx="4"/>
              <a:endCxn id="13320" idx="4"/>
            </p:cNvCxnSpPr>
            <p:nvPr/>
          </p:nvCxnSpPr>
          <p:spPr bwMode="auto">
            <a:xfrm rot="5400000">
              <a:off x="959" y="1153"/>
              <a:ext cx="1" cy="576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0" name="AutoShape 29"/>
            <p:cNvCxnSpPr>
              <a:cxnSpLocks noChangeShapeType="1"/>
              <a:stCxn id="13322" idx="0"/>
              <a:endCxn id="13323" idx="0"/>
            </p:cNvCxnSpPr>
            <p:nvPr/>
          </p:nvCxnSpPr>
          <p:spPr bwMode="auto">
            <a:xfrm rot="5400000" flipV="1">
              <a:off x="959" y="1537"/>
              <a:ext cx="1" cy="576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1" name="AutoShape 30"/>
            <p:cNvCxnSpPr>
              <a:cxnSpLocks noChangeShapeType="1"/>
              <a:stCxn id="13323" idx="4"/>
              <a:endCxn id="13322" idx="4"/>
            </p:cNvCxnSpPr>
            <p:nvPr/>
          </p:nvCxnSpPr>
          <p:spPr bwMode="auto">
            <a:xfrm rot="5400000">
              <a:off x="959" y="1729"/>
              <a:ext cx="1" cy="576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2" name="AutoShape 32"/>
            <p:cNvCxnSpPr>
              <a:cxnSpLocks noChangeShapeType="1"/>
              <a:stCxn id="13326" idx="2"/>
              <a:endCxn id="13323" idx="7"/>
            </p:cNvCxnSpPr>
            <p:nvPr/>
          </p:nvCxnSpPr>
          <p:spPr bwMode="auto">
            <a:xfrm rot="10800000" flipV="1">
              <a:off x="1316" y="1344"/>
              <a:ext cx="1132" cy="5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33" name="AutoShape 38"/>
            <p:cNvCxnSpPr>
              <a:cxnSpLocks noChangeShapeType="1"/>
              <a:stCxn id="13321" idx="5"/>
              <a:endCxn id="13327" idx="2"/>
            </p:cNvCxnSpPr>
            <p:nvPr/>
          </p:nvCxnSpPr>
          <p:spPr bwMode="auto">
            <a:xfrm rot="16200000" flipH="1">
              <a:off x="1628" y="1100"/>
              <a:ext cx="508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611560" y="404664"/>
            <a:ext cx="446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算法二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7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  <p:bldP spid="440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143000"/>
            <a:ext cx="7467600" cy="1524000"/>
          </a:xfrm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对于原图中的每条边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        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（设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zh-CN" altLang="en-US" sz="2400" smtClean="0">
                <a:latin typeface="Monotype Corsiva" pitchFamily="66" charset="0"/>
              </a:rPr>
              <a:t>属于环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zh-CN" altLang="en-US" sz="2400" smtClean="0">
                <a:latin typeface="Monotype Corsiva" pitchFamily="66" charset="0"/>
              </a:rPr>
              <a:t>，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属于环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）如果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≠S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baseline="-30000" smtClean="0">
                <a:latin typeface="Monotype Corsiva" pitchFamily="66" charset="0"/>
              </a:rPr>
              <a:t>，</a:t>
            </a:r>
            <a:r>
              <a:rPr lang="zh-CN" altLang="en-US" sz="2400" smtClean="0">
                <a:latin typeface="Monotype Corsiva" pitchFamily="66" charset="0"/>
              </a:rPr>
              <a:t>则在新图中连边：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Monotype Corsiva" pitchFamily="66" charset="0"/>
              </a:rPr>
              <a:t>    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             S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endParaRPr lang="en-US" altLang="zh-CN" sz="2400" smtClean="0">
              <a:latin typeface="Monotype Corsiva" pitchFamily="66" charset="0"/>
            </a:endParaRPr>
          </a:p>
        </p:txBody>
      </p:sp>
      <p:sp>
        <p:nvSpPr>
          <p:cNvPr id="14339" name="Line 5"/>
          <p:cNvSpPr>
            <a:spLocks noChangeShapeType="1"/>
          </p:cNvSpPr>
          <p:nvPr/>
        </p:nvSpPr>
        <p:spPr bwMode="auto">
          <a:xfrm>
            <a:off x="4191000" y="137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15240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914400" y="4572000"/>
            <a:ext cx="64770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sz="2400">
                <a:latin typeface="Monotype Corsiva" pitchFamily="66" charset="0"/>
              </a:rPr>
              <a:t>  </a:t>
            </a:r>
            <a:r>
              <a:rPr lang="zh-CN" altLang="en-US" sz="2400">
                <a:latin typeface="Monotype Corsiva" pitchFamily="66" charset="0"/>
              </a:rPr>
              <a:t>这样构造出一个新的</a:t>
            </a:r>
            <a:r>
              <a:rPr lang="zh-CN" altLang="en-US" sz="2400" b="1">
                <a:latin typeface="Monotype Corsiva" pitchFamily="66" charset="0"/>
              </a:rPr>
              <a:t>有向无环图。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>
                <a:latin typeface="Monotype Corsiva" pitchFamily="66" charset="0"/>
              </a:rPr>
              <a:t>  此图与原图</a:t>
            </a:r>
            <a:r>
              <a:rPr lang="zh-CN" altLang="en-US" sz="2400" b="1">
                <a:latin typeface="Monotype Corsiva" pitchFamily="66" charset="0"/>
              </a:rPr>
              <a:t>等价</a:t>
            </a:r>
            <a:r>
              <a:rPr lang="zh-CN" altLang="en-US" sz="2400">
                <a:latin typeface="Monotype Corsiva" pitchFamily="66" charset="0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>
              <a:latin typeface="Monotype Corsiva" pitchFamily="66" charset="0"/>
            </a:endParaRPr>
          </a:p>
        </p:txBody>
      </p:sp>
      <p:sp>
        <p:nvSpPr>
          <p:cNvPr id="46118" name="AutoShape 38"/>
          <p:cNvSpPr>
            <a:spLocks noChangeArrowheads="1"/>
          </p:cNvSpPr>
          <p:nvPr/>
        </p:nvSpPr>
        <p:spPr bwMode="auto">
          <a:xfrm>
            <a:off x="4419600" y="3276600"/>
            <a:ext cx="609600" cy="304800"/>
          </a:xfrm>
          <a:prstGeom prst="leftRightArrow">
            <a:avLst>
              <a:gd name="adj1" fmla="val 50000"/>
              <a:gd name="adj2" fmla="val 4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066800" y="2895600"/>
            <a:ext cx="2971800" cy="1219200"/>
            <a:chOff x="672" y="1824"/>
            <a:chExt cx="1872" cy="768"/>
          </a:xfrm>
        </p:grpSpPr>
        <p:sp>
          <p:nvSpPr>
            <p:cNvPr id="14354" name="Oval 24"/>
            <p:cNvSpPr>
              <a:spLocks noChangeArrowheads="1"/>
            </p:cNvSpPr>
            <p:nvPr/>
          </p:nvSpPr>
          <p:spPr bwMode="auto">
            <a:xfrm>
              <a:off x="672" y="1824"/>
              <a:ext cx="17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14355" name="Oval 25"/>
            <p:cNvSpPr>
              <a:spLocks noChangeArrowheads="1"/>
            </p:cNvSpPr>
            <p:nvPr/>
          </p:nvSpPr>
          <p:spPr bwMode="auto">
            <a:xfrm>
              <a:off x="1194" y="1824"/>
              <a:ext cx="17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3</a:t>
              </a:r>
            </a:p>
          </p:txBody>
        </p:sp>
        <p:sp>
          <p:nvSpPr>
            <p:cNvPr id="14356" name="Oval 26"/>
            <p:cNvSpPr>
              <a:spLocks noChangeArrowheads="1"/>
            </p:cNvSpPr>
            <p:nvPr/>
          </p:nvSpPr>
          <p:spPr bwMode="auto">
            <a:xfrm>
              <a:off x="672" y="2399"/>
              <a:ext cx="17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2</a:t>
              </a:r>
            </a:p>
          </p:txBody>
        </p:sp>
        <p:sp>
          <p:nvSpPr>
            <p:cNvPr id="14357" name="Oval 27"/>
            <p:cNvSpPr>
              <a:spLocks noChangeArrowheads="1"/>
            </p:cNvSpPr>
            <p:nvPr/>
          </p:nvSpPr>
          <p:spPr bwMode="auto">
            <a:xfrm>
              <a:off x="1194" y="2399"/>
              <a:ext cx="175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4</a:t>
              </a:r>
            </a:p>
          </p:txBody>
        </p:sp>
        <p:sp>
          <p:nvSpPr>
            <p:cNvPr id="14358" name="Oval 28"/>
            <p:cNvSpPr>
              <a:spLocks noChangeArrowheads="1"/>
            </p:cNvSpPr>
            <p:nvPr/>
          </p:nvSpPr>
          <p:spPr bwMode="auto">
            <a:xfrm>
              <a:off x="1804" y="1824"/>
              <a:ext cx="17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5</a:t>
              </a:r>
            </a:p>
          </p:txBody>
        </p:sp>
        <p:sp>
          <p:nvSpPr>
            <p:cNvPr id="14359" name="Oval 29"/>
            <p:cNvSpPr>
              <a:spLocks noChangeArrowheads="1"/>
            </p:cNvSpPr>
            <p:nvPr/>
          </p:nvSpPr>
          <p:spPr bwMode="auto">
            <a:xfrm>
              <a:off x="1804" y="2399"/>
              <a:ext cx="17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6</a:t>
              </a:r>
            </a:p>
          </p:txBody>
        </p:sp>
        <p:sp>
          <p:nvSpPr>
            <p:cNvPr id="14360" name="Oval 30"/>
            <p:cNvSpPr>
              <a:spLocks noChangeArrowheads="1"/>
            </p:cNvSpPr>
            <p:nvPr/>
          </p:nvSpPr>
          <p:spPr bwMode="auto">
            <a:xfrm>
              <a:off x="2370" y="1824"/>
              <a:ext cx="17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7</a:t>
              </a:r>
            </a:p>
          </p:txBody>
        </p:sp>
        <p:sp>
          <p:nvSpPr>
            <p:cNvPr id="14361" name="Oval 31"/>
            <p:cNvSpPr>
              <a:spLocks noChangeArrowheads="1"/>
            </p:cNvSpPr>
            <p:nvPr/>
          </p:nvSpPr>
          <p:spPr bwMode="auto">
            <a:xfrm>
              <a:off x="2370" y="2399"/>
              <a:ext cx="174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8</a:t>
              </a:r>
            </a:p>
          </p:txBody>
        </p:sp>
        <p:cxnSp>
          <p:nvCxnSpPr>
            <p:cNvPr id="14362" name="AutoShape 32"/>
            <p:cNvCxnSpPr>
              <a:cxnSpLocks noChangeShapeType="1"/>
              <a:stCxn id="14354" idx="0"/>
              <a:endCxn id="14355" idx="0"/>
            </p:cNvCxnSpPr>
            <p:nvPr/>
          </p:nvCxnSpPr>
          <p:spPr bwMode="auto">
            <a:xfrm rot="5400000" flipV="1">
              <a:off x="1019" y="1564"/>
              <a:ext cx="1" cy="522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AutoShape 33"/>
            <p:cNvCxnSpPr>
              <a:cxnSpLocks noChangeShapeType="1"/>
              <a:stCxn id="14355" idx="4"/>
              <a:endCxn id="14354" idx="4"/>
            </p:cNvCxnSpPr>
            <p:nvPr/>
          </p:nvCxnSpPr>
          <p:spPr bwMode="auto">
            <a:xfrm rot="5400000">
              <a:off x="1019" y="1756"/>
              <a:ext cx="1" cy="522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34"/>
            <p:cNvCxnSpPr>
              <a:cxnSpLocks noChangeShapeType="1"/>
              <a:stCxn id="14356" idx="0"/>
              <a:endCxn id="14357" idx="0"/>
            </p:cNvCxnSpPr>
            <p:nvPr/>
          </p:nvCxnSpPr>
          <p:spPr bwMode="auto">
            <a:xfrm rot="5400000" flipV="1">
              <a:off x="1019" y="2139"/>
              <a:ext cx="1" cy="522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35"/>
            <p:cNvCxnSpPr>
              <a:cxnSpLocks noChangeShapeType="1"/>
              <a:stCxn id="14357" idx="4"/>
              <a:endCxn id="14356" idx="4"/>
            </p:cNvCxnSpPr>
            <p:nvPr/>
          </p:nvCxnSpPr>
          <p:spPr bwMode="auto">
            <a:xfrm rot="5400000">
              <a:off x="1019" y="2331"/>
              <a:ext cx="1" cy="522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37"/>
            <p:cNvCxnSpPr>
              <a:cxnSpLocks noChangeShapeType="1"/>
              <a:stCxn id="14360" idx="2"/>
              <a:endCxn id="14357" idx="7"/>
            </p:cNvCxnSpPr>
            <p:nvPr/>
          </p:nvCxnSpPr>
          <p:spPr bwMode="auto">
            <a:xfrm rot="10800000" flipV="1">
              <a:off x="1343" y="1920"/>
              <a:ext cx="1027" cy="50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50"/>
            <p:cNvCxnSpPr>
              <a:cxnSpLocks noChangeShapeType="1"/>
              <a:stCxn id="14355" idx="5"/>
              <a:endCxn id="14361" idx="2"/>
            </p:cNvCxnSpPr>
            <p:nvPr/>
          </p:nvCxnSpPr>
          <p:spPr bwMode="auto">
            <a:xfrm rot="16200000" flipH="1">
              <a:off x="1603" y="1728"/>
              <a:ext cx="507" cy="10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5334000" y="2743200"/>
            <a:ext cx="2133600" cy="1371600"/>
            <a:chOff x="3360" y="1728"/>
            <a:chExt cx="1344" cy="864"/>
          </a:xfrm>
        </p:grpSpPr>
        <p:sp>
          <p:nvSpPr>
            <p:cNvPr id="14346" name="Oval 39"/>
            <p:cNvSpPr>
              <a:spLocks noChangeArrowheads="1"/>
            </p:cNvSpPr>
            <p:nvPr/>
          </p:nvSpPr>
          <p:spPr bwMode="auto">
            <a:xfrm>
              <a:off x="3360" y="172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1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14347" name="Oval 40"/>
            <p:cNvSpPr>
              <a:spLocks noChangeArrowheads="1"/>
            </p:cNvSpPr>
            <p:nvPr/>
          </p:nvSpPr>
          <p:spPr bwMode="auto">
            <a:xfrm>
              <a:off x="3360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ea typeface="宋体" charset="-122"/>
                </a:rPr>
                <a:t> S</a:t>
              </a:r>
              <a:r>
                <a:rPr lang="en-US" altLang="zh-CN" baseline="-30000">
                  <a:latin typeface="Monotype Corsiva" pitchFamily="66" charset="0"/>
                  <a:ea typeface="宋体" charset="-122"/>
                </a:rPr>
                <a:t>1</a:t>
              </a:r>
              <a:r>
                <a:rPr lang="en-US" altLang="zh-CN">
                  <a:latin typeface="Monotype Corsiva" pitchFamily="66" charset="0"/>
                  <a:ea typeface="宋体" charset="-122"/>
                </a:rPr>
                <a:t>'</a:t>
              </a:r>
              <a:endParaRPr lang="en-US" altLang="zh-CN">
                <a:latin typeface="Monotype Corsiva" pitchFamily="66" charset="0"/>
              </a:endParaRPr>
            </a:p>
          </p:txBody>
        </p:sp>
        <p:sp>
          <p:nvSpPr>
            <p:cNvPr id="14348" name="Oval 41"/>
            <p:cNvSpPr>
              <a:spLocks noChangeArrowheads="1"/>
            </p:cNvSpPr>
            <p:nvPr/>
          </p:nvSpPr>
          <p:spPr bwMode="auto">
            <a:xfrm>
              <a:off x="3888" y="172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14349" name="Oval 42"/>
            <p:cNvSpPr>
              <a:spLocks noChangeArrowheads="1"/>
            </p:cNvSpPr>
            <p:nvPr/>
          </p:nvSpPr>
          <p:spPr bwMode="auto">
            <a:xfrm>
              <a:off x="3888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14350" name="Oval 44"/>
            <p:cNvSpPr>
              <a:spLocks noChangeArrowheads="1"/>
            </p:cNvSpPr>
            <p:nvPr/>
          </p:nvSpPr>
          <p:spPr bwMode="auto">
            <a:xfrm>
              <a:off x="4416" y="2352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cxnSp>
          <p:nvCxnSpPr>
            <p:cNvPr id="14351" name="AutoShape 46"/>
            <p:cNvCxnSpPr>
              <a:cxnSpLocks noChangeShapeType="1"/>
              <a:endCxn id="14347" idx="7"/>
            </p:cNvCxnSpPr>
            <p:nvPr/>
          </p:nvCxnSpPr>
          <p:spPr bwMode="auto">
            <a:xfrm rot="10800000" flipV="1">
              <a:off x="3565" y="1848"/>
              <a:ext cx="899" cy="5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2" name="Oval 48"/>
            <p:cNvSpPr>
              <a:spLocks noChangeArrowheads="1"/>
            </p:cNvSpPr>
            <p:nvPr/>
          </p:nvSpPr>
          <p:spPr bwMode="auto">
            <a:xfrm>
              <a:off x="4464" y="172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endParaRPr lang="en-US" altLang="zh-CN">
                <a:latin typeface="Monotype Corsiva" pitchFamily="66" charset="0"/>
              </a:endParaRPr>
            </a:p>
          </p:txBody>
        </p:sp>
        <p:cxnSp>
          <p:nvCxnSpPr>
            <p:cNvPr id="14353" name="AutoShape 51"/>
            <p:cNvCxnSpPr>
              <a:cxnSpLocks noChangeShapeType="1"/>
              <a:stCxn id="14346" idx="5"/>
              <a:endCxn id="14350" idx="2"/>
            </p:cNvCxnSpPr>
            <p:nvPr/>
          </p:nvCxnSpPr>
          <p:spPr bwMode="auto">
            <a:xfrm rot="16200000" flipH="1">
              <a:off x="3721" y="1777"/>
              <a:ext cx="539" cy="8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132" name="Text Box 52"/>
          <p:cNvSpPr txBox="1">
            <a:spLocks noChangeArrowheads="1"/>
          </p:cNvSpPr>
          <p:nvPr/>
        </p:nvSpPr>
        <p:spPr bwMode="auto">
          <a:xfrm>
            <a:off x="6248400" y="52578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BEDC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图的收缩</a:t>
            </a:r>
          </a:p>
        </p:txBody>
      </p:sp>
    </p:spTree>
    <p:extLst>
      <p:ext uri="{BB962C8B-B14F-4D97-AF65-F5344CB8AC3E}">
        <p14:creationId xmlns:p14="http://schemas.microsoft.com/office/powerpoint/2010/main" val="22609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  <p:bldP spid="46102" grpId="0"/>
      <p:bldP spid="461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010400" cy="3962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通过求强连通分量，可以把图转换成新的有向无环图，在这个基础上，介绍一个新的算法。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>
              <a:latin typeface="Monotype Corsiva" pitchFamily="66" charset="0"/>
            </a:endParaRP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新算法中，如果存在一对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, 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</a:t>
            </a:r>
            <a:r>
              <a:rPr lang="zh-CN" altLang="en-US" sz="2400" smtClean="0">
                <a:latin typeface="Monotype Corsiva" pitchFamily="66" charset="0"/>
              </a:rPr>
              <a:t>属于同一个环，则判无解，否则将采用拓扑排序，以自底向上的顺序进行推导，一定能找到可行解。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>
              <a:latin typeface="Monotype Corsiva" pitchFamily="66" charset="0"/>
            </a:endParaRP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至于这个算法的得来及正确性，将在下一段文字中进行详细分析。</a:t>
            </a: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5148263" y="5229225"/>
            <a:ext cx="2808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BEDC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新算法的提出</a:t>
            </a:r>
          </a:p>
        </p:txBody>
      </p:sp>
    </p:spTree>
    <p:extLst>
      <p:ext uri="{BB962C8B-B14F-4D97-AF65-F5344CB8AC3E}">
        <p14:creationId xmlns:p14="http://schemas.microsoft.com/office/powerpoint/2010/main" val="107267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12825"/>
            <a:ext cx="8001000" cy="6127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深入分析：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3528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回忆构图的过程：</a:t>
            </a: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对于两个不相容的点 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, 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，构图方式为：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Monotype Corsiva" pitchFamily="66" charset="0"/>
              </a:rPr>
              <a:t>    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              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en-US" altLang="zh-CN" sz="2400" smtClean="0">
                <a:latin typeface="Monotype Corsiva" pitchFamily="66" charset="0"/>
              </a:rPr>
              <a:t>'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Monotype Corsiva" pitchFamily="66" charset="0"/>
              </a:rPr>
              <a:t>    A</a:t>
            </a:r>
            <a:r>
              <a:rPr lang="en-US" altLang="zh-CN" sz="2400" baseline="-30000" smtClean="0">
                <a:latin typeface="Monotype Corsiva" pitchFamily="66" charset="0"/>
              </a:rPr>
              <a:t>j                  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</a:t>
            </a:r>
            <a:r>
              <a:rPr lang="en-US" altLang="zh-CN" sz="2400" baseline="-30000" smtClean="0">
                <a:latin typeface="Monotype Corsiva" pitchFamily="66" charset="0"/>
              </a:rPr>
              <a:t> </a:t>
            </a:r>
            <a:endParaRPr lang="en-US" altLang="zh-CN" sz="2400" smtClean="0">
              <a:latin typeface="Monotype Corsiva" pitchFamily="66" charset="0"/>
            </a:endParaRP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前面提到过，这样的两条边</a:t>
            </a:r>
            <a:r>
              <a:rPr lang="zh-CN" altLang="en-US" sz="2400" b="1" smtClean="0">
                <a:solidFill>
                  <a:srgbClr val="CB1805"/>
                </a:solidFill>
                <a:latin typeface="Monotype Corsiva" pitchFamily="66" charset="0"/>
              </a:rPr>
              <a:t>对称</a:t>
            </a:r>
            <a:r>
              <a:rPr lang="zh-CN" altLang="en-US" sz="2400" smtClean="0">
                <a:latin typeface="Monotype Corsiva" pitchFamily="66" charset="0"/>
              </a:rPr>
              <a:t>，也就是说：</a:t>
            </a: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如果存在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         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，必定存在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en-US" altLang="zh-CN" sz="2400" smtClean="0">
                <a:latin typeface="Monotype Corsiva" pitchFamily="66" charset="0"/>
              </a:rPr>
              <a:t>'          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 </a:t>
            </a:r>
            <a:r>
              <a:rPr lang="zh-CN" altLang="en-US" sz="2400" i="1" smtClean="0">
                <a:latin typeface="Monotype Corsiva" pitchFamily="66" charset="0"/>
              </a:rPr>
              <a:t>。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1371600" y="3733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13716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6670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5334000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37338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1</a:t>
            </a:r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48768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3</a:t>
            </a:r>
          </a:p>
        </p:txBody>
      </p:sp>
      <p:sp>
        <p:nvSpPr>
          <p:cNvPr id="16394" name="Oval 11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2</a:t>
            </a:r>
          </a:p>
        </p:txBody>
      </p:sp>
      <p:sp>
        <p:nvSpPr>
          <p:cNvPr id="16395" name="Oval 12"/>
          <p:cNvSpPr>
            <a:spLocks noChangeArrowheads="1"/>
          </p:cNvSpPr>
          <p:nvPr/>
        </p:nvSpPr>
        <p:spPr bwMode="auto">
          <a:xfrm>
            <a:off x="48768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4</a:t>
            </a:r>
          </a:p>
        </p:txBody>
      </p:sp>
      <p:sp>
        <p:nvSpPr>
          <p:cNvPr id="16396" name="Oval 13"/>
          <p:cNvSpPr>
            <a:spLocks noChangeArrowheads="1"/>
          </p:cNvSpPr>
          <p:nvPr/>
        </p:nvSpPr>
        <p:spPr bwMode="auto">
          <a:xfrm>
            <a:off x="60960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5</a:t>
            </a:r>
          </a:p>
        </p:txBody>
      </p:sp>
      <p:sp>
        <p:nvSpPr>
          <p:cNvPr id="16397" name="Oval 14"/>
          <p:cNvSpPr>
            <a:spLocks noChangeArrowheads="1"/>
          </p:cNvSpPr>
          <p:nvPr/>
        </p:nvSpPr>
        <p:spPr bwMode="auto">
          <a:xfrm>
            <a:off x="60960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6</a:t>
            </a:r>
          </a:p>
        </p:txBody>
      </p:sp>
      <p:sp>
        <p:nvSpPr>
          <p:cNvPr id="16398" name="Oval 15"/>
          <p:cNvSpPr>
            <a:spLocks noChangeArrowheads="1"/>
          </p:cNvSpPr>
          <p:nvPr/>
        </p:nvSpPr>
        <p:spPr bwMode="auto">
          <a:xfrm>
            <a:off x="72390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7</a:t>
            </a:r>
          </a:p>
        </p:txBody>
      </p:sp>
      <p:sp>
        <p:nvSpPr>
          <p:cNvPr id="16399" name="Oval 16"/>
          <p:cNvSpPr>
            <a:spLocks noChangeArrowheads="1"/>
          </p:cNvSpPr>
          <p:nvPr/>
        </p:nvSpPr>
        <p:spPr bwMode="auto">
          <a:xfrm>
            <a:off x="73152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8</a:t>
            </a:r>
          </a:p>
        </p:txBody>
      </p:sp>
      <p:cxnSp>
        <p:nvCxnSpPr>
          <p:cNvPr id="16400" name="AutoShape 17"/>
          <p:cNvCxnSpPr>
            <a:cxnSpLocks noChangeShapeType="1"/>
            <a:stCxn id="16392" idx="0"/>
            <a:endCxn id="16393" idx="0"/>
          </p:cNvCxnSpPr>
          <p:nvPr/>
        </p:nvCxnSpPr>
        <p:spPr bwMode="auto">
          <a:xfrm rot="5400000" flipV="1">
            <a:off x="4456906" y="724694"/>
            <a:ext cx="1588" cy="1143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8"/>
          <p:cNvCxnSpPr>
            <a:cxnSpLocks noChangeShapeType="1"/>
            <a:stCxn id="16393" idx="4"/>
            <a:endCxn id="16392" idx="4"/>
          </p:cNvCxnSpPr>
          <p:nvPr/>
        </p:nvCxnSpPr>
        <p:spPr bwMode="auto">
          <a:xfrm rot="5400000">
            <a:off x="4456906" y="1029494"/>
            <a:ext cx="1588" cy="1143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9"/>
          <p:cNvCxnSpPr>
            <a:cxnSpLocks noChangeShapeType="1"/>
          </p:cNvCxnSpPr>
          <p:nvPr/>
        </p:nvCxnSpPr>
        <p:spPr bwMode="auto">
          <a:xfrm rot="5400000" flipV="1">
            <a:off x="4421981" y="1634332"/>
            <a:ext cx="1587" cy="1143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20"/>
          <p:cNvCxnSpPr>
            <a:cxnSpLocks noChangeShapeType="1"/>
            <a:stCxn id="16395" idx="4"/>
            <a:endCxn id="16394" idx="4"/>
          </p:cNvCxnSpPr>
          <p:nvPr/>
        </p:nvCxnSpPr>
        <p:spPr bwMode="auto">
          <a:xfrm rot="5400000">
            <a:off x="4456906" y="1943894"/>
            <a:ext cx="1588" cy="1143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2"/>
          <p:cNvCxnSpPr>
            <a:cxnSpLocks noChangeShapeType="1"/>
            <a:stCxn id="16398" idx="2"/>
            <a:endCxn id="16395" idx="7"/>
          </p:cNvCxnSpPr>
          <p:nvPr/>
        </p:nvCxnSpPr>
        <p:spPr bwMode="auto">
          <a:xfrm rot="10800000" flipV="1">
            <a:off x="5137150" y="1447800"/>
            <a:ext cx="2101850" cy="8064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7"/>
          <p:cNvCxnSpPr>
            <a:cxnSpLocks noChangeShapeType="1"/>
            <a:stCxn id="16393" idx="5"/>
            <a:endCxn id="16399" idx="2"/>
          </p:cNvCxnSpPr>
          <p:nvPr/>
        </p:nvCxnSpPr>
        <p:spPr bwMode="auto">
          <a:xfrm rot="16200000" flipH="1">
            <a:off x="5784850" y="908050"/>
            <a:ext cx="882650" cy="21780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8294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2296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引理：原图具有</a:t>
            </a:r>
            <a:r>
              <a:rPr lang="zh-CN" altLang="en-US" sz="28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对称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传递性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505200"/>
            <a:ext cx="7188200" cy="2003425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等价于：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              A</a:t>
            </a:r>
            <a:r>
              <a:rPr lang="en-US" altLang="zh-CN" sz="2400" baseline="-30000" smtClean="0">
                <a:latin typeface="Monotype Corsiva" pitchFamily="66" charset="0"/>
              </a:rPr>
              <a:t>k</a:t>
            </a:r>
            <a:endParaRPr lang="en-US" altLang="zh-CN" sz="2400" smtClean="0">
              <a:latin typeface="Monotype Corsiva" pitchFamily="66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Monotype Corsiva" pitchFamily="66" charset="0"/>
              </a:rPr>
              <a:t>                      A</a:t>
            </a:r>
            <a:r>
              <a:rPr lang="en-US" altLang="zh-CN" sz="2400" baseline="-30000" smtClean="0">
                <a:latin typeface="Monotype Corsiva" pitchFamily="66" charset="0"/>
              </a:rPr>
              <a:t>k</a:t>
            </a:r>
            <a:r>
              <a:rPr lang="en-US" altLang="zh-CN" sz="2400" smtClean="0">
                <a:latin typeface="Monotype Corsiva" pitchFamily="66" charset="0"/>
              </a:rPr>
              <a:t>'             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 </a:t>
            </a: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方便起见，之后“             ”代表这样一种传递关系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Monotype Corsiva" pitchFamily="66" charset="0"/>
              </a:rPr>
              <a:t>     </a:t>
            </a:r>
          </a:p>
        </p:txBody>
      </p:sp>
      <p:sp>
        <p:nvSpPr>
          <p:cNvPr id="17412" name="Oval 34"/>
          <p:cNvSpPr>
            <a:spLocks noChangeArrowheads="1"/>
          </p:cNvSpPr>
          <p:nvPr/>
        </p:nvSpPr>
        <p:spPr bwMode="auto">
          <a:xfrm>
            <a:off x="1230313" y="2163763"/>
            <a:ext cx="196850" cy="214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3" name="Oval 35"/>
          <p:cNvSpPr>
            <a:spLocks noChangeArrowheads="1"/>
          </p:cNvSpPr>
          <p:nvPr/>
        </p:nvSpPr>
        <p:spPr bwMode="auto">
          <a:xfrm>
            <a:off x="1819275" y="3017838"/>
            <a:ext cx="196850" cy="212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4" name="Oval 36"/>
          <p:cNvSpPr>
            <a:spLocks noChangeArrowheads="1"/>
          </p:cNvSpPr>
          <p:nvPr/>
        </p:nvSpPr>
        <p:spPr bwMode="auto">
          <a:xfrm>
            <a:off x="2997200" y="2378075"/>
            <a:ext cx="196850" cy="212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Line 37"/>
          <p:cNvSpPr>
            <a:spLocks noChangeShapeType="1"/>
          </p:cNvSpPr>
          <p:nvPr/>
        </p:nvSpPr>
        <p:spPr bwMode="auto">
          <a:xfrm>
            <a:off x="1427163" y="2378075"/>
            <a:ext cx="392112" cy="639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38"/>
          <p:cNvSpPr>
            <a:spLocks noChangeShapeType="1"/>
          </p:cNvSpPr>
          <p:nvPr/>
        </p:nvSpPr>
        <p:spPr bwMode="auto">
          <a:xfrm flipV="1">
            <a:off x="2016125" y="2590800"/>
            <a:ext cx="981075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7" name="Line 39"/>
          <p:cNvSpPr>
            <a:spLocks noChangeShapeType="1"/>
          </p:cNvSpPr>
          <p:nvPr/>
        </p:nvSpPr>
        <p:spPr bwMode="auto">
          <a:xfrm>
            <a:off x="1427163" y="2163763"/>
            <a:ext cx="1570037" cy="214312"/>
          </a:xfrm>
          <a:prstGeom prst="line">
            <a:avLst/>
          </a:prstGeom>
          <a:noFill/>
          <a:ln w="9525">
            <a:solidFill>
              <a:srgbClr val="969696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Text Box 40">
            <a:hlinkHover r:id="" action="ppaction://noaction" highlightClick="1"/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274796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just"/>
            <a:endParaRPr lang="en-US" altLang="zh-CN" sz="1000">
              <a:latin typeface="Monotype Corsiva" pitchFamily="66" charset="0"/>
            </a:endParaRPr>
          </a:p>
          <a:p>
            <a:pPr algn="just"/>
            <a:r>
              <a:rPr lang="en-US" altLang="zh-CN" sz="2400">
                <a:latin typeface="Monotype Corsiva" pitchFamily="66" charset="0"/>
              </a:rPr>
              <a:t>A</a:t>
            </a:r>
            <a:r>
              <a:rPr lang="en-US" altLang="zh-CN" sz="2400" baseline="-25000">
                <a:latin typeface="Monotype Corsiva" pitchFamily="66" charset="0"/>
              </a:rPr>
              <a:t>i</a:t>
            </a:r>
            <a:r>
              <a:rPr lang="en-US" altLang="zh-CN" sz="2400">
                <a:latin typeface="Monotype Corsiva" pitchFamily="66" charset="0"/>
              </a:rPr>
              <a:t>                      </a:t>
            </a:r>
          </a:p>
          <a:p>
            <a:pPr algn="just"/>
            <a:r>
              <a:rPr lang="en-US" altLang="zh-CN" sz="2400">
                <a:latin typeface="Monotype Corsiva" pitchFamily="66" charset="0"/>
              </a:rPr>
              <a:t>                             A</a:t>
            </a:r>
            <a:r>
              <a:rPr lang="en-US" altLang="zh-CN" sz="2400" baseline="-25000">
                <a:latin typeface="Monotype Corsiva" pitchFamily="66" charset="0"/>
              </a:rPr>
              <a:t>k</a:t>
            </a:r>
          </a:p>
          <a:p>
            <a:pPr algn="just"/>
            <a:endParaRPr lang="en-US" altLang="zh-CN" sz="2400" baseline="-25000">
              <a:latin typeface="Monotype Corsiva" pitchFamily="66" charset="0"/>
            </a:endParaRPr>
          </a:p>
          <a:p>
            <a:pPr algn="just"/>
            <a:r>
              <a:rPr lang="en-US" altLang="zh-CN" sz="2400" baseline="-25000">
                <a:latin typeface="Monotype Corsiva" pitchFamily="66" charset="0"/>
              </a:rPr>
              <a:t> </a:t>
            </a:r>
            <a:r>
              <a:rPr lang="en-US" altLang="zh-CN" sz="2400">
                <a:latin typeface="Monotype Corsiva" pitchFamily="66" charset="0"/>
              </a:rPr>
              <a:t>    </a:t>
            </a:r>
          </a:p>
          <a:p>
            <a:pPr algn="just"/>
            <a:r>
              <a:rPr lang="en-US" altLang="zh-CN" sz="2400">
                <a:latin typeface="Monotype Corsiva" pitchFamily="66" charset="0"/>
              </a:rPr>
              <a:t>       A</a:t>
            </a:r>
            <a:r>
              <a:rPr lang="en-US" altLang="zh-CN" sz="2400" baseline="-25000">
                <a:latin typeface="Monotype Corsiva" pitchFamily="66" charset="0"/>
              </a:rPr>
              <a:t>j</a:t>
            </a:r>
            <a:endParaRPr lang="en-US" altLang="zh-CN" sz="2400">
              <a:latin typeface="Monotype Corsiva" pitchFamily="66" charset="0"/>
            </a:endParaRPr>
          </a:p>
        </p:txBody>
      </p:sp>
      <p:sp>
        <p:nvSpPr>
          <p:cNvPr id="17419" name="Oval 42"/>
          <p:cNvSpPr>
            <a:spLocks noChangeArrowheads="1"/>
          </p:cNvSpPr>
          <p:nvPr/>
        </p:nvSpPr>
        <p:spPr bwMode="auto">
          <a:xfrm>
            <a:off x="4567238" y="2163763"/>
            <a:ext cx="196850" cy="212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Oval 43"/>
          <p:cNvSpPr>
            <a:spLocks noChangeArrowheads="1"/>
          </p:cNvSpPr>
          <p:nvPr/>
        </p:nvSpPr>
        <p:spPr bwMode="auto">
          <a:xfrm>
            <a:off x="5156200" y="3017838"/>
            <a:ext cx="196850" cy="2127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1" name="Oval 44"/>
          <p:cNvSpPr>
            <a:spLocks noChangeArrowheads="1"/>
          </p:cNvSpPr>
          <p:nvPr/>
        </p:nvSpPr>
        <p:spPr bwMode="auto">
          <a:xfrm>
            <a:off x="6334125" y="2376488"/>
            <a:ext cx="196850" cy="214312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2" name="Line 45"/>
          <p:cNvSpPr>
            <a:spLocks noChangeShapeType="1"/>
          </p:cNvSpPr>
          <p:nvPr/>
        </p:nvSpPr>
        <p:spPr bwMode="auto">
          <a:xfrm flipH="1">
            <a:off x="5353050" y="2590800"/>
            <a:ext cx="981075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46"/>
          <p:cNvSpPr>
            <a:spLocks noChangeShapeType="1"/>
          </p:cNvSpPr>
          <p:nvPr/>
        </p:nvSpPr>
        <p:spPr bwMode="auto">
          <a:xfrm flipH="1" flipV="1">
            <a:off x="4764088" y="2376488"/>
            <a:ext cx="392112" cy="641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5" name="Line 47"/>
          <p:cNvSpPr>
            <a:spLocks noChangeShapeType="1"/>
          </p:cNvSpPr>
          <p:nvPr/>
        </p:nvSpPr>
        <p:spPr bwMode="auto">
          <a:xfrm flipH="1" flipV="1">
            <a:off x="4764088" y="2163763"/>
            <a:ext cx="1570037" cy="212725"/>
          </a:xfrm>
          <a:prstGeom prst="line">
            <a:avLst/>
          </a:prstGeom>
          <a:noFill/>
          <a:ln w="9525" cap="rnd">
            <a:solidFill>
              <a:srgbClr val="C0C0C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Text Box 48"/>
          <p:cNvSpPr txBox="1">
            <a:spLocks noChangeArrowheads="1"/>
          </p:cNvSpPr>
          <p:nvPr/>
        </p:nvSpPr>
        <p:spPr bwMode="auto">
          <a:xfrm>
            <a:off x="4175125" y="1736725"/>
            <a:ext cx="31400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just"/>
            <a:r>
              <a:rPr lang="en-US" altLang="zh-CN" sz="2400">
                <a:latin typeface="Monotype Corsiva" pitchFamily="66" charset="0"/>
              </a:rPr>
              <a:t>A</a:t>
            </a:r>
            <a:r>
              <a:rPr lang="en-US" altLang="zh-CN" sz="2400" baseline="-25000">
                <a:latin typeface="Monotype Corsiva" pitchFamily="66" charset="0"/>
              </a:rPr>
              <a:t>i</a:t>
            </a:r>
            <a:r>
              <a:rPr lang="en-US" altLang="zh-CN" sz="2400">
                <a:latin typeface="Monotype Corsiva" pitchFamily="66" charset="0"/>
              </a:rPr>
              <a:t>'</a:t>
            </a:r>
          </a:p>
          <a:p>
            <a:pPr algn="just"/>
            <a:r>
              <a:rPr lang="en-US" altLang="zh-CN" sz="2400">
                <a:latin typeface="Monotype Corsiva" pitchFamily="66" charset="0"/>
              </a:rPr>
              <a:t>                                A</a:t>
            </a:r>
            <a:r>
              <a:rPr lang="en-US" altLang="zh-CN" sz="2400" baseline="-25000">
                <a:latin typeface="Monotype Corsiva" pitchFamily="66" charset="0"/>
              </a:rPr>
              <a:t>k</a:t>
            </a:r>
            <a:r>
              <a:rPr lang="en-US" altLang="zh-CN" sz="2400">
                <a:latin typeface="Monotype Corsiva" pitchFamily="66" charset="0"/>
              </a:rPr>
              <a:t>'</a:t>
            </a:r>
          </a:p>
          <a:p>
            <a:pPr algn="just"/>
            <a:endParaRPr lang="en-US" altLang="zh-CN" sz="2400">
              <a:latin typeface="Monotype Corsiva" pitchFamily="66" charset="0"/>
            </a:endParaRPr>
          </a:p>
          <a:p>
            <a:pPr algn="just"/>
            <a:r>
              <a:rPr lang="en-US" altLang="zh-CN" sz="2400">
                <a:latin typeface="Monotype Corsiva" pitchFamily="66" charset="0"/>
              </a:rPr>
              <a:t>       A</a:t>
            </a:r>
            <a:r>
              <a:rPr lang="en-US" altLang="zh-CN" sz="2400" baseline="-25000">
                <a:latin typeface="Monotype Corsiva" pitchFamily="66" charset="0"/>
              </a:rPr>
              <a:t>j</a:t>
            </a:r>
            <a:r>
              <a:rPr lang="en-US" altLang="zh-CN" sz="2400">
                <a:latin typeface="Monotype Corsiva" pitchFamily="66" charset="0"/>
              </a:rPr>
              <a:t>'</a:t>
            </a:r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2819400" y="3733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 flipV="1">
            <a:off x="2743200" y="4191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179" name="Line 51"/>
          <p:cNvSpPr>
            <a:spLocks noChangeShapeType="1"/>
          </p:cNvSpPr>
          <p:nvPr/>
        </p:nvSpPr>
        <p:spPr bwMode="auto">
          <a:xfrm>
            <a:off x="35814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67" grpId="0" animBg="1"/>
      <p:bldP spid="48175" grpId="0" animBg="1"/>
      <p:bldP spid="48177" grpId="0" animBg="1"/>
      <p:bldP spid="48178" grpId="0" animBg="1"/>
      <p:bldP spid="481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077200" cy="55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猜测</a:t>
            </a:r>
            <a:r>
              <a:rPr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1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：图中的环分别</a:t>
            </a:r>
            <a:r>
              <a:rPr lang="zh-CN" altLang="en-US" sz="28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对称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315200" cy="909638"/>
          </a:xfrm>
          <a:noFill/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如果存在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,A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，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,A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属于同一个环（记作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zh-CN" altLang="en-US" sz="2400" smtClean="0">
                <a:latin typeface="Monotype Corsiva" pitchFamily="66" charset="0"/>
              </a:rPr>
              <a:t>），那么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 , A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en-US" altLang="zh-CN" sz="2400" smtClean="0">
                <a:latin typeface="Monotype Corsiva" pitchFamily="66" charset="0"/>
              </a:rPr>
              <a:t>' </a:t>
            </a:r>
            <a:r>
              <a:rPr lang="zh-CN" altLang="en-US" sz="2400" smtClean="0">
                <a:latin typeface="Monotype Corsiva" pitchFamily="66" charset="0"/>
              </a:rPr>
              <a:t>也必定属于一个环（记作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 </a:t>
            </a:r>
            <a:r>
              <a:rPr lang="zh-CN" altLang="en-US" sz="2400" smtClean="0">
                <a:latin typeface="Monotype Corsiva" pitchFamily="66" charset="0"/>
              </a:rPr>
              <a:t>）。</a:t>
            </a:r>
          </a:p>
        </p:txBody>
      </p:sp>
      <p:sp>
        <p:nvSpPr>
          <p:cNvPr id="50185" name="Rectangle 1033"/>
          <p:cNvSpPr>
            <a:spLocks noChangeArrowheads="1"/>
          </p:cNvSpPr>
          <p:nvPr/>
        </p:nvSpPr>
        <p:spPr bwMode="auto">
          <a:xfrm>
            <a:off x="914400" y="51816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Monotype Corsiva" pitchFamily="66" charset="0"/>
              </a:rPr>
              <a:t>再根据前面的引理，不难推断出每个环分别对称。 </a:t>
            </a:r>
          </a:p>
        </p:txBody>
      </p:sp>
      <p:sp>
        <p:nvSpPr>
          <p:cNvPr id="18437" name="Oval 1031"/>
          <p:cNvSpPr>
            <a:spLocks noChangeArrowheads="1"/>
          </p:cNvSpPr>
          <p:nvPr/>
        </p:nvSpPr>
        <p:spPr bwMode="auto">
          <a:xfrm>
            <a:off x="5746750" y="3859213"/>
            <a:ext cx="206375" cy="1873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Oval 1032"/>
          <p:cNvSpPr>
            <a:spLocks noChangeArrowheads="1"/>
          </p:cNvSpPr>
          <p:nvPr/>
        </p:nvSpPr>
        <p:spPr bwMode="auto">
          <a:xfrm>
            <a:off x="6986588" y="4419600"/>
            <a:ext cx="206375" cy="187325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0197" name="AutoShape 1045"/>
          <p:cNvCxnSpPr>
            <a:cxnSpLocks noChangeShapeType="1"/>
            <a:stCxn id="18437" idx="3"/>
            <a:endCxn id="18438" idx="5"/>
          </p:cNvCxnSpPr>
          <p:nvPr/>
        </p:nvCxnSpPr>
        <p:spPr bwMode="auto">
          <a:xfrm rot="16200000" flipH="1">
            <a:off x="6188869" y="3606007"/>
            <a:ext cx="561975" cy="1385887"/>
          </a:xfrm>
          <a:prstGeom prst="curvedConnector3">
            <a:avLst>
              <a:gd name="adj1" fmla="val 13819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AutoShape 1047"/>
          <p:cNvCxnSpPr>
            <a:cxnSpLocks noChangeShapeType="1"/>
            <a:stCxn id="18438" idx="1"/>
          </p:cNvCxnSpPr>
          <p:nvPr/>
        </p:nvCxnSpPr>
        <p:spPr bwMode="auto">
          <a:xfrm rot="5400000" flipH="1">
            <a:off x="6257132" y="3686969"/>
            <a:ext cx="527050" cy="99218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Text Box 1050"/>
          <p:cNvSpPr txBox="1">
            <a:spLocks noChangeArrowheads="1"/>
          </p:cNvSpPr>
          <p:nvPr/>
        </p:nvSpPr>
        <p:spPr bwMode="auto">
          <a:xfrm>
            <a:off x="5292725" y="3733800"/>
            <a:ext cx="23749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Monotype Corsiva" pitchFamily="66" charset="0"/>
              </a:rPr>
              <a:t>A</a:t>
            </a:r>
            <a:r>
              <a:rPr kumimoji="1" lang="en-US" altLang="zh-CN" sz="2400" baseline="-30000">
                <a:latin typeface="Monotype Corsiva" pitchFamily="66" charset="0"/>
              </a:rPr>
              <a:t>i</a:t>
            </a:r>
            <a:r>
              <a:rPr kumimoji="1" lang="en-US" altLang="zh-CN" sz="2400">
                <a:latin typeface="Monotype Corsiva" pitchFamily="66" charset="0"/>
              </a:rPr>
              <a:t>' 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Monotype Corsiva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Monotype Corsiva" pitchFamily="66" charset="0"/>
              </a:rPr>
              <a:t>                        A</a:t>
            </a:r>
            <a:r>
              <a:rPr kumimoji="1" lang="en-US" altLang="zh-CN" sz="2400" baseline="-30000">
                <a:latin typeface="Monotype Corsiva" pitchFamily="66" charset="0"/>
              </a:rPr>
              <a:t>j</a:t>
            </a:r>
            <a:r>
              <a:rPr kumimoji="1" lang="en-US" altLang="zh-CN" sz="2400">
                <a:latin typeface="Monotype Corsiva" pitchFamily="66" charset="0"/>
              </a:rPr>
              <a:t>' </a:t>
            </a:r>
          </a:p>
        </p:txBody>
      </p:sp>
      <p:sp>
        <p:nvSpPr>
          <p:cNvPr id="18442" name="Oval 1028"/>
          <p:cNvSpPr>
            <a:spLocks noChangeArrowheads="1"/>
          </p:cNvSpPr>
          <p:nvPr/>
        </p:nvSpPr>
        <p:spPr bwMode="auto">
          <a:xfrm>
            <a:off x="5821363" y="2574925"/>
            <a:ext cx="209550" cy="21431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3" name="Oval 1030"/>
          <p:cNvSpPr>
            <a:spLocks noChangeArrowheads="1"/>
          </p:cNvSpPr>
          <p:nvPr/>
        </p:nvSpPr>
        <p:spPr bwMode="auto">
          <a:xfrm>
            <a:off x="7005638" y="3143250"/>
            <a:ext cx="209550" cy="21431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0196" name="AutoShape 1044"/>
          <p:cNvCxnSpPr>
            <a:cxnSpLocks noChangeShapeType="1"/>
            <a:stCxn id="18443" idx="3"/>
            <a:endCxn id="18442" idx="3"/>
          </p:cNvCxnSpPr>
          <p:nvPr/>
        </p:nvCxnSpPr>
        <p:spPr bwMode="auto">
          <a:xfrm rot="16200000" flipV="1">
            <a:off x="6159500" y="2449513"/>
            <a:ext cx="568325" cy="1184275"/>
          </a:xfrm>
          <a:prstGeom prst="curvedConnector3">
            <a:avLst>
              <a:gd name="adj1" fmla="val -42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4" name="AutoShape 1052"/>
          <p:cNvCxnSpPr>
            <a:cxnSpLocks noChangeShapeType="1"/>
            <a:stCxn id="18442" idx="6"/>
            <a:endCxn id="18443" idx="0"/>
          </p:cNvCxnSpPr>
          <p:nvPr/>
        </p:nvCxnSpPr>
        <p:spPr bwMode="auto">
          <a:xfrm>
            <a:off x="6030913" y="2681288"/>
            <a:ext cx="1079500" cy="461962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6" name="Text Box 1053"/>
          <p:cNvSpPr txBox="1">
            <a:spLocks noChangeArrowheads="1"/>
          </p:cNvSpPr>
          <p:nvPr/>
        </p:nvSpPr>
        <p:spPr bwMode="auto">
          <a:xfrm>
            <a:off x="5334000" y="2362200"/>
            <a:ext cx="24780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Monotype Corsiva" pitchFamily="66" charset="0"/>
              </a:rPr>
              <a:t> A</a:t>
            </a:r>
            <a:r>
              <a:rPr kumimoji="1" lang="en-US" altLang="zh-CN" sz="2400" baseline="-30000">
                <a:latin typeface="Monotype Corsiva" pitchFamily="66" charset="0"/>
              </a:rPr>
              <a:t>i</a:t>
            </a:r>
            <a:r>
              <a:rPr kumimoji="1" lang="en-US" altLang="zh-CN" sz="2400">
                <a:latin typeface="Monotype Corsiva" pitchFamily="66" charset="0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Monotype Corsiva" pitchFamily="66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Monotype Corsiva" pitchFamily="66" charset="0"/>
              </a:rPr>
              <a:t>                       A</a:t>
            </a:r>
            <a:r>
              <a:rPr kumimoji="1" lang="en-US" altLang="zh-CN" sz="2400" baseline="-30000">
                <a:latin typeface="Monotype Corsiva" pitchFamily="66" charset="0"/>
              </a:rPr>
              <a:t>j</a:t>
            </a:r>
            <a:r>
              <a:rPr kumimoji="1" lang="en-US" altLang="zh-CN" sz="2400">
                <a:latin typeface="Monotype Corsiva" pitchFamily="66" charset="0"/>
              </a:rPr>
              <a:t> </a:t>
            </a:r>
          </a:p>
        </p:txBody>
      </p:sp>
      <p:grpSp>
        <p:nvGrpSpPr>
          <p:cNvPr id="2" name="Group 1056"/>
          <p:cNvGrpSpPr>
            <a:grpSpLocks/>
          </p:cNvGrpSpPr>
          <p:nvPr/>
        </p:nvGrpSpPr>
        <p:grpSpPr bwMode="auto">
          <a:xfrm>
            <a:off x="1619250" y="2997200"/>
            <a:ext cx="3200400" cy="1295400"/>
            <a:chOff x="864" y="1584"/>
            <a:chExt cx="2448" cy="816"/>
          </a:xfrm>
        </p:grpSpPr>
        <p:sp>
          <p:nvSpPr>
            <p:cNvPr id="18448" name="Oval 1057"/>
            <p:cNvSpPr>
              <a:spLocks noChangeArrowheads="1"/>
            </p:cNvSpPr>
            <p:nvPr/>
          </p:nvSpPr>
          <p:spPr bwMode="auto">
            <a:xfrm>
              <a:off x="86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1</a:t>
              </a:r>
            </a:p>
          </p:txBody>
        </p:sp>
        <p:sp>
          <p:nvSpPr>
            <p:cNvPr id="18449" name="Oval 1058"/>
            <p:cNvSpPr>
              <a:spLocks noChangeArrowheads="1"/>
            </p:cNvSpPr>
            <p:nvPr/>
          </p:nvSpPr>
          <p:spPr bwMode="auto">
            <a:xfrm>
              <a:off x="1584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3</a:t>
              </a:r>
            </a:p>
          </p:txBody>
        </p:sp>
        <p:sp>
          <p:nvSpPr>
            <p:cNvPr id="18450" name="Oval 1059"/>
            <p:cNvSpPr>
              <a:spLocks noChangeArrowheads="1"/>
            </p:cNvSpPr>
            <p:nvPr/>
          </p:nvSpPr>
          <p:spPr bwMode="auto">
            <a:xfrm>
              <a:off x="864" y="21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2</a:t>
              </a:r>
            </a:p>
          </p:txBody>
        </p:sp>
        <p:sp>
          <p:nvSpPr>
            <p:cNvPr id="18451" name="Oval 1060"/>
            <p:cNvSpPr>
              <a:spLocks noChangeArrowheads="1"/>
            </p:cNvSpPr>
            <p:nvPr/>
          </p:nvSpPr>
          <p:spPr bwMode="auto">
            <a:xfrm>
              <a:off x="1584" y="21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4</a:t>
              </a:r>
            </a:p>
          </p:txBody>
        </p:sp>
        <p:sp>
          <p:nvSpPr>
            <p:cNvPr id="18452" name="Oval 1061"/>
            <p:cNvSpPr>
              <a:spLocks noChangeArrowheads="1"/>
            </p:cNvSpPr>
            <p:nvPr/>
          </p:nvSpPr>
          <p:spPr bwMode="auto">
            <a:xfrm>
              <a:off x="2352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5</a:t>
              </a:r>
            </a:p>
          </p:txBody>
        </p:sp>
        <p:sp>
          <p:nvSpPr>
            <p:cNvPr id="18453" name="Oval 1062"/>
            <p:cNvSpPr>
              <a:spLocks noChangeArrowheads="1"/>
            </p:cNvSpPr>
            <p:nvPr/>
          </p:nvSpPr>
          <p:spPr bwMode="auto">
            <a:xfrm>
              <a:off x="2352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6</a:t>
              </a:r>
            </a:p>
          </p:txBody>
        </p:sp>
        <p:sp>
          <p:nvSpPr>
            <p:cNvPr id="18454" name="Oval 1063"/>
            <p:cNvSpPr>
              <a:spLocks noChangeArrowheads="1"/>
            </p:cNvSpPr>
            <p:nvPr/>
          </p:nvSpPr>
          <p:spPr bwMode="auto">
            <a:xfrm>
              <a:off x="3072" y="158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7</a:t>
              </a:r>
            </a:p>
          </p:txBody>
        </p:sp>
        <p:sp>
          <p:nvSpPr>
            <p:cNvPr id="18455" name="Oval 1064"/>
            <p:cNvSpPr>
              <a:spLocks noChangeArrowheads="1"/>
            </p:cNvSpPr>
            <p:nvPr/>
          </p:nvSpPr>
          <p:spPr bwMode="auto">
            <a:xfrm>
              <a:off x="3120" y="22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</a:rPr>
                <a:t>8</a:t>
              </a:r>
            </a:p>
          </p:txBody>
        </p:sp>
        <p:cxnSp>
          <p:nvCxnSpPr>
            <p:cNvPr id="18456" name="AutoShape 1065"/>
            <p:cNvCxnSpPr>
              <a:cxnSpLocks noChangeShapeType="1"/>
              <a:stCxn id="18448" idx="0"/>
              <a:endCxn id="18449" idx="0"/>
            </p:cNvCxnSpPr>
            <p:nvPr/>
          </p:nvCxnSpPr>
          <p:spPr bwMode="auto">
            <a:xfrm rot="5400000" flipV="1">
              <a:off x="1319" y="1225"/>
              <a:ext cx="1" cy="72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7" name="AutoShape 1066"/>
            <p:cNvCxnSpPr>
              <a:cxnSpLocks noChangeShapeType="1"/>
              <a:stCxn id="18449" idx="4"/>
              <a:endCxn id="18448" idx="4"/>
            </p:cNvCxnSpPr>
            <p:nvPr/>
          </p:nvCxnSpPr>
          <p:spPr bwMode="auto">
            <a:xfrm rot="5400000">
              <a:off x="1319" y="1417"/>
              <a:ext cx="1" cy="72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AutoShape 1067"/>
            <p:cNvCxnSpPr>
              <a:cxnSpLocks noChangeShapeType="1"/>
              <a:stCxn id="18450" idx="0"/>
              <a:endCxn id="18451" idx="0"/>
            </p:cNvCxnSpPr>
            <p:nvPr/>
          </p:nvCxnSpPr>
          <p:spPr bwMode="auto">
            <a:xfrm rot="5400000" flipV="1">
              <a:off x="1319" y="1801"/>
              <a:ext cx="1" cy="720"/>
            </a:xfrm>
            <a:prstGeom prst="curvedConnector3">
              <a:avLst>
                <a:gd name="adj1" fmla="val -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AutoShape 1068"/>
            <p:cNvCxnSpPr>
              <a:cxnSpLocks noChangeShapeType="1"/>
              <a:stCxn id="18451" idx="4"/>
              <a:endCxn id="18450" idx="4"/>
            </p:cNvCxnSpPr>
            <p:nvPr/>
          </p:nvCxnSpPr>
          <p:spPr bwMode="auto">
            <a:xfrm rot="5400000">
              <a:off x="1319" y="1993"/>
              <a:ext cx="1" cy="72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0" name="AutoShape 1069"/>
            <p:cNvCxnSpPr>
              <a:cxnSpLocks noChangeShapeType="1"/>
              <a:stCxn id="18455" idx="2"/>
              <a:endCxn id="18449" idx="4"/>
            </p:cNvCxnSpPr>
            <p:nvPr/>
          </p:nvCxnSpPr>
          <p:spPr bwMode="auto">
            <a:xfrm rot="10800000">
              <a:off x="1680" y="1776"/>
              <a:ext cx="1440" cy="52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1" name="AutoShape 1070"/>
            <p:cNvCxnSpPr>
              <a:cxnSpLocks noChangeShapeType="1"/>
              <a:stCxn id="18454" idx="2"/>
              <a:endCxn id="18451" idx="7"/>
            </p:cNvCxnSpPr>
            <p:nvPr/>
          </p:nvCxnSpPr>
          <p:spPr bwMode="auto">
            <a:xfrm rot="10800000" flipV="1">
              <a:off x="1748" y="1680"/>
              <a:ext cx="1324" cy="5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532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7" name="Rectangle 67"/>
          <p:cNvSpPr>
            <a:spLocks noChangeArrowheads="1"/>
          </p:cNvSpPr>
          <p:nvPr/>
        </p:nvSpPr>
        <p:spPr bwMode="auto">
          <a:xfrm>
            <a:off x="685800" y="914400"/>
            <a:ext cx="739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推广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：新图中，同样具有</a:t>
            </a:r>
            <a:r>
              <a:rPr kumimoji="1" lang="zh-CN" altLang="en-US" sz="2800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对称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传递性。</a:t>
            </a:r>
          </a:p>
        </p:txBody>
      </p:sp>
      <p:sp>
        <p:nvSpPr>
          <p:cNvPr id="19459" name="Oval 69"/>
          <p:cNvSpPr>
            <a:spLocks noChangeArrowheads="1"/>
          </p:cNvSpPr>
          <p:nvPr/>
        </p:nvSpPr>
        <p:spPr bwMode="auto">
          <a:xfrm>
            <a:off x="914400" y="1905000"/>
            <a:ext cx="422275" cy="4016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baseline="-30000">
                <a:latin typeface="Monotype Corsiva" pitchFamily="66" charset="0"/>
                <a:cs typeface="Times New Roman" pitchFamily="18" charset="0"/>
              </a:rPr>
              <a:t>1</a:t>
            </a:r>
            <a:r>
              <a:rPr lang="en-US" altLang="zh-CN">
                <a:latin typeface="Monotype Corsiva" pitchFamily="66" charset="0"/>
              </a:rPr>
              <a:t> </a:t>
            </a:r>
          </a:p>
        </p:txBody>
      </p:sp>
      <p:sp>
        <p:nvSpPr>
          <p:cNvPr id="19460" name="Oval 70"/>
          <p:cNvSpPr>
            <a:spLocks noChangeArrowheads="1"/>
          </p:cNvSpPr>
          <p:nvPr/>
        </p:nvSpPr>
        <p:spPr bwMode="auto">
          <a:xfrm>
            <a:off x="914400" y="2951163"/>
            <a:ext cx="422275" cy="401637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  <a:ea typeface="宋体" charset="-122"/>
              </a:rPr>
              <a:t> S</a:t>
            </a:r>
            <a:r>
              <a:rPr lang="en-US" altLang="zh-CN" baseline="-30000">
                <a:latin typeface="Monotype Corsiva" pitchFamily="66" charset="0"/>
                <a:ea typeface="宋体" charset="-122"/>
              </a:rPr>
              <a:t>1</a:t>
            </a:r>
            <a:r>
              <a:rPr lang="en-US" altLang="zh-CN">
                <a:latin typeface="Monotype Corsiva" pitchFamily="66" charset="0"/>
                <a:ea typeface="宋体" charset="-122"/>
              </a:rPr>
              <a:t>'</a:t>
            </a:r>
            <a:endParaRPr lang="en-US" altLang="zh-CN">
              <a:latin typeface="Monotype Corsiva" pitchFamily="66" charset="0"/>
            </a:endParaRPr>
          </a:p>
        </p:txBody>
      </p:sp>
      <p:sp>
        <p:nvSpPr>
          <p:cNvPr id="19461" name="Oval 71"/>
          <p:cNvSpPr>
            <a:spLocks noChangeArrowheads="1"/>
          </p:cNvSpPr>
          <p:nvPr/>
        </p:nvSpPr>
        <p:spPr bwMode="auto">
          <a:xfrm>
            <a:off x="1843088" y="1905000"/>
            <a:ext cx="420687" cy="4016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baseline="-30000">
                <a:latin typeface="Monotype Corsiva" pitchFamily="66" charset="0"/>
                <a:cs typeface="Times New Roman" pitchFamily="18" charset="0"/>
              </a:rPr>
              <a:t>2</a:t>
            </a:r>
            <a:r>
              <a:rPr lang="en-US" altLang="zh-CN">
                <a:latin typeface="Monotype Corsiva" pitchFamily="66" charset="0"/>
              </a:rPr>
              <a:t> </a:t>
            </a:r>
          </a:p>
        </p:txBody>
      </p:sp>
      <p:sp>
        <p:nvSpPr>
          <p:cNvPr id="19462" name="Oval 72"/>
          <p:cNvSpPr>
            <a:spLocks noChangeArrowheads="1"/>
          </p:cNvSpPr>
          <p:nvPr/>
        </p:nvSpPr>
        <p:spPr bwMode="auto">
          <a:xfrm>
            <a:off x="1905000" y="2971800"/>
            <a:ext cx="420688" cy="4016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baseline="-30000">
                <a:latin typeface="Monotype Corsiva" pitchFamily="66" charset="0"/>
                <a:cs typeface="Times New Roman" pitchFamily="18" charset="0"/>
              </a:rPr>
              <a:t>2</a:t>
            </a:r>
            <a:r>
              <a:rPr lang="en-US" altLang="zh-CN">
                <a:latin typeface="Monotype Corsiva" pitchFamily="66" charset="0"/>
                <a:cs typeface="Times New Roman" pitchFamily="18" charset="0"/>
              </a:rPr>
              <a:t>'</a:t>
            </a:r>
            <a:r>
              <a:rPr lang="en-US" altLang="zh-CN">
                <a:latin typeface="Monotype Corsiva" pitchFamily="66" charset="0"/>
              </a:rPr>
              <a:t> </a:t>
            </a:r>
          </a:p>
        </p:txBody>
      </p:sp>
      <p:sp>
        <p:nvSpPr>
          <p:cNvPr id="19463" name="Oval 73"/>
          <p:cNvSpPr>
            <a:spLocks noChangeArrowheads="1"/>
          </p:cNvSpPr>
          <p:nvPr/>
        </p:nvSpPr>
        <p:spPr bwMode="auto">
          <a:xfrm>
            <a:off x="2819400" y="2971800"/>
            <a:ext cx="422275" cy="4016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baseline="-30000">
                <a:latin typeface="Monotype Corsiva" pitchFamily="66" charset="0"/>
                <a:cs typeface="Times New Roman" pitchFamily="18" charset="0"/>
              </a:rPr>
              <a:t>3</a:t>
            </a:r>
            <a:r>
              <a:rPr lang="en-US" altLang="zh-CN">
                <a:latin typeface="Monotype Corsiva" pitchFamily="66" charset="0"/>
                <a:cs typeface="Times New Roman" pitchFamily="18" charset="0"/>
              </a:rPr>
              <a:t>'</a:t>
            </a:r>
            <a:r>
              <a:rPr lang="en-US" altLang="zh-CN">
                <a:latin typeface="Monotype Corsiva" pitchFamily="66" charset="0"/>
              </a:rPr>
              <a:t> </a:t>
            </a:r>
          </a:p>
        </p:txBody>
      </p:sp>
      <p:sp>
        <p:nvSpPr>
          <p:cNvPr id="19464" name="Oval 76"/>
          <p:cNvSpPr>
            <a:spLocks noChangeArrowheads="1"/>
          </p:cNvSpPr>
          <p:nvPr/>
        </p:nvSpPr>
        <p:spPr bwMode="auto">
          <a:xfrm>
            <a:off x="2854325" y="1905000"/>
            <a:ext cx="422275" cy="4016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baseline="-30000">
                <a:latin typeface="Monotype Corsiva" pitchFamily="66" charset="0"/>
                <a:cs typeface="Times New Roman" pitchFamily="18" charset="0"/>
              </a:rPr>
              <a:t>3</a:t>
            </a:r>
            <a:endParaRPr lang="en-US" altLang="zh-CN">
              <a:latin typeface="Monotype Corsiva" pitchFamily="66" charset="0"/>
            </a:endParaRPr>
          </a:p>
        </p:txBody>
      </p:sp>
      <p:sp>
        <p:nvSpPr>
          <p:cNvPr id="51277" name="Rectangle 77"/>
          <p:cNvSpPr>
            <a:spLocks noGrp="1" noChangeArrowheads="1"/>
          </p:cNvSpPr>
          <p:nvPr>
            <p:ph type="body" idx="1"/>
          </p:nvPr>
        </p:nvSpPr>
        <p:spPr>
          <a:xfrm>
            <a:off x="4114800" y="3733800"/>
            <a:ext cx="3810000" cy="1905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smtClean="0">
                <a:latin typeface="Monotype Corsiva" pitchFamily="66" charset="0"/>
              </a:rPr>
              <a:t>    </a:t>
            </a:r>
            <a:r>
              <a:rPr lang="zh-CN" altLang="en-US" sz="2400" smtClean="0">
                <a:latin typeface="Monotype Corsiva" pitchFamily="66" charset="0"/>
              </a:rPr>
              <a:t>一个稍稍复杂点的结构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Monotype Corsiva" pitchFamily="66" charset="0"/>
              </a:rPr>
              <a:t>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Monotype Corsiva" pitchFamily="66" charset="0"/>
              </a:rPr>
              <a:t>    其中红、蓝色部分分别为两组</a:t>
            </a:r>
            <a:r>
              <a:rPr lang="zh-CN" altLang="en-US" sz="2400" b="1" smtClean="0">
                <a:solidFill>
                  <a:srgbClr val="CB1805"/>
                </a:solidFill>
                <a:latin typeface="Monotype Corsiva" pitchFamily="66" charset="0"/>
              </a:rPr>
              <a:t>对称</a:t>
            </a:r>
            <a:r>
              <a:rPr lang="zh-CN" altLang="en-US" sz="2400" smtClean="0">
                <a:latin typeface="Monotype Corsiva" pitchFamily="66" charset="0"/>
              </a:rPr>
              <a:t>的链结构</a:t>
            </a:r>
          </a:p>
        </p:txBody>
      </p:sp>
      <p:sp>
        <p:nvSpPr>
          <p:cNvPr id="19466" name="Text Box 78"/>
          <p:cNvSpPr txBox="1">
            <a:spLocks noChangeArrowheads="1"/>
          </p:cNvSpPr>
          <p:nvPr/>
        </p:nvSpPr>
        <p:spPr bwMode="auto">
          <a:xfrm>
            <a:off x="4343400" y="2514600"/>
            <a:ext cx="2895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Monotype Corsiva" pitchFamily="66" charset="0"/>
              </a:rPr>
              <a:t>证明方式与引理相类似</a:t>
            </a:r>
          </a:p>
        </p:txBody>
      </p:sp>
      <p:cxnSp>
        <p:nvCxnSpPr>
          <p:cNvPr id="19467" name="AutoShape 91"/>
          <p:cNvCxnSpPr>
            <a:cxnSpLocks noChangeShapeType="1"/>
            <a:stCxn id="19464" idx="2"/>
            <a:endCxn id="19460" idx="7"/>
          </p:cNvCxnSpPr>
          <p:nvPr/>
        </p:nvCxnSpPr>
        <p:spPr bwMode="auto">
          <a:xfrm rot="10800000" flipV="1">
            <a:off x="1274763" y="2106613"/>
            <a:ext cx="1579562" cy="90328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8" name="AutoShape 98"/>
          <p:cNvCxnSpPr>
            <a:cxnSpLocks noChangeShapeType="1"/>
            <a:stCxn id="19459" idx="5"/>
            <a:endCxn id="19463" idx="2"/>
          </p:cNvCxnSpPr>
          <p:nvPr/>
        </p:nvCxnSpPr>
        <p:spPr bwMode="auto">
          <a:xfrm rot="16200000" flipH="1">
            <a:off x="1584325" y="1938338"/>
            <a:ext cx="925513" cy="1544637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838200" y="3962400"/>
            <a:ext cx="3090863" cy="1468438"/>
            <a:chOff x="672" y="2784"/>
            <a:chExt cx="1947" cy="925"/>
          </a:xfrm>
        </p:grpSpPr>
        <p:sp>
          <p:nvSpPr>
            <p:cNvPr id="19470" name="Oval 80"/>
            <p:cNvSpPr>
              <a:spLocks noChangeArrowheads="1"/>
            </p:cNvSpPr>
            <p:nvPr/>
          </p:nvSpPr>
          <p:spPr bwMode="auto">
            <a:xfrm>
              <a:off x="672" y="2784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1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19471" name="Oval 81"/>
            <p:cNvSpPr>
              <a:spLocks noChangeArrowheads="1"/>
            </p:cNvSpPr>
            <p:nvPr/>
          </p:nvSpPr>
          <p:spPr bwMode="auto">
            <a:xfrm>
              <a:off x="672" y="3443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ea typeface="宋体" charset="-122"/>
                </a:rPr>
                <a:t> S</a:t>
              </a:r>
              <a:r>
                <a:rPr lang="en-US" altLang="zh-CN" baseline="-30000">
                  <a:latin typeface="Monotype Corsiva" pitchFamily="66" charset="0"/>
                  <a:ea typeface="宋体" charset="-122"/>
                </a:rPr>
                <a:t>1</a:t>
              </a:r>
              <a:r>
                <a:rPr lang="en-US" altLang="zh-CN">
                  <a:latin typeface="Monotype Corsiva" pitchFamily="66" charset="0"/>
                  <a:ea typeface="宋体" charset="-122"/>
                </a:rPr>
                <a:t>'</a:t>
              </a:r>
              <a:endParaRPr lang="en-US" altLang="zh-CN">
                <a:latin typeface="Monotype Corsiva" pitchFamily="66" charset="0"/>
              </a:endParaRPr>
            </a:p>
          </p:txBody>
        </p:sp>
        <p:sp>
          <p:nvSpPr>
            <p:cNvPr id="19472" name="Oval 82"/>
            <p:cNvSpPr>
              <a:spLocks noChangeArrowheads="1"/>
            </p:cNvSpPr>
            <p:nvPr/>
          </p:nvSpPr>
          <p:spPr bwMode="auto">
            <a:xfrm>
              <a:off x="1536" y="2784"/>
              <a:ext cx="265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19473" name="Oval 83"/>
            <p:cNvSpPr>
              <a:spLocks noChangeArrowheads="1"/>
            </p:cNvSpPr>
            <p:nvPr/>
          </p:nvSpPr>
          <p:spPr bwMode="auto">
            <a:xfrm>
              <a:off x="1536" y="3456"/>
              <a:ext cx="265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19474" name="Oval 84"/>
            <p:cNvSpPr>
              <a:spLocks noChangeArrowheads="1"/>
            </p:cNvSpPr>
            <p:nvPr/>
          </p:nvSpPr>
          <p:spPr bwMode="auto">
            <a:xfrm>
              <a:off x="2352" y="3456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19475" name="Oval 87"/>
            <p:cNvSpPr>
              <a:spLocks noChangeArrowheads="1"/>
            </p:cNvSpPr>
            <p:nvPr/>
          </p:nvSpPr>
          <p:spPr bwMode="auto">
            <a:xfrm>
              <a:off x="2352" y="2784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endParaRPr lang="en-US" altLang="zh-CN">
                <a:latin typeface="Monotype Corsiva" pitchFamily="66" charset="0"/>
              </a:endParaRPr>
            </a:p>
          </p:txBody>
        </p:sp>
        <p:cxnSp>
          <p:nvCxnSpPr>
            <p:cNvPr id="19476" name="AutoShape 100"/>
            <p:cNvCxnSpPr>
              <a:cxnSpLocks noChangeShapeType="1"/>
              <a:stCxn id="19470" idx="7"/>
              <a:endCxn id="19472" idx="1"/>
            </p:cNvCxnSpPr>
            <p:nvPr/>
          </p:nvCxnSpPr>
          <p:spPr bwMode="auto">
            <a:xfrm rot="5400000" flipV="1">
              <a:off x="1236" y="2484"/>
              <a:ext cx="1" cy="676"/>
            </a:xfrm>
            <a:prstGeom prst="curvedConnector3">
              <a:avLst>
                <a:gd name="adj1" fmla="val -18100009"/>
              </a:avLst>
            </a:prstGeom>
            <a:noFill/>
            <a:ln w="9525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7" name="AutoShape 102"/>
            <p:cNvCxnSpPr>
              <a:cxnSpLocks noChangeShapeType="1"/>
              <a:stCxn id="19470" idx="4"/>
              <a:endCxn id="19475" idx="4"/>
            </p:cNvCxnSpPr>
            <p:nvPr/>
          </p:nvCxnSpPr>
          <p:spPr bwMode="auto">
            <a:xfrm rot="16200000" flipH="1">
              <a:off x="1644" y="2198"/>
              <a:ext cx="1" cy="168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8" name="AutoShape 104"/>
            <p:cNvCxnSpPr>
              <a:cxnSpLocks noChangeShapeType="1"/>
              <a:stCxn id="19475" idx="6"/>
              <a:endCxn id="19474" idx="6"/>
            </p:cNvCxnSpPr>
            <p:nvPr/>
          </p:nvCxnSpPr>
          <p:spPr bwMode="auto">
            <a:xfrm>
              <a:off x="2618" y="2911"/>
              <a:ext cx="1" cy="672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9" name="AutoShape 106"/>
            <p:cNvCxnSpPr>
              <a:cxnSpLocks noChangeShapeType="1"/>
              <a:stCxn id="19474" idx="1"/>
              <a:endCxn id="19471" idx="0"/>
            </p:cNvCxnSpPr>
            <p:nvPr/>
          </p:nvCxnSpPr>
          <p:spPr bwMode="auto">
            <a:xfrm rot="5400000" flipH="1">
              <a:off x="1573" y="2675"/>
              <a:ext cx="50" cy="1586"/>
            </a:xfrm>
            <a:prstGeom prst="curvedConnector3">
              <a:avLst>
                <a:gd name="adj1" fmla="val 38800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0" name="AutoShape 107"/>
            <p:cNvCxnSpPr>
              <a:cxnSpLocks noChangeShapeType="1"/>
              <a:stCxn id="19473" idx="4"/>
              <a:endCxn id="19471" idx="4"/>
            </p:cNvCxnSpPr>
            <p:nvPr/>
          </p:nvCxnSpPr>
          <p:spPr bwMode="auto">
            <a:xfrm rot="16200000" flipV="1">
              <a:off x="1230" y="3271"/>
              <a:ext cx="13" cy="864"/>
            </a:xfrm>
            <a:prstGeom prst="curvedConnector3">
              <a:avLst>
                <a:gd name="adj1" fmla="val -1107694"/>
              </a:avLst>
            </a:prstGeom>
            <a:noFill/>
            <a:ln w="9525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454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12192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分开来看，更加一般的情况，即下图：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smtClean="0">
                <a:latin typeface="Monotype Corsiva" pitchFamily="66" charset="0"/>
              </a:rPr>
              <a:t>（说明：此图中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</a:t>
            </a:r>
            <a:r>
              <a:rPr lang="zh-CN" altLang="en-US" sz="2400" smtClean="0">
                <a:latin typeface="Monotype Corsiva" pitchFamily="66" charset="0"/>
              </a:rPr>
              <a:t>有可能为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zh-CN" altLang="en-US" sz="2400" smtClean="0">
                <a:latin typeface="Monotype Corsiva" pitchFamily="66" charset="0"/>
              </a:rPr>
              <a:t>的后代节点） </a:t>
            </a:r>
          </a:p>
        </p:txBody>
      </p:sp>
      <p:sp>
        <p:nvSpPr>
          <p:cNvPr id="1029" name="Text Box 39"/>
          <p:cNvSpPr txBox="1">
            <a:spLocks noChangeArrowheads="1"/>
          </p:cNvSpPr>
          <p:nvPr/>
        </p:nvSpPr>
        <p:spPr bwMode="auto">
          <a:xfrm>
            <a:off x="5029200" y="1219200"/>
            <a:ext cx="3262313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just"/>
            <a:endParaRPr lang="zh-CN" altLang="zh-CN" sz="1000">
              <a:latin typeface="Monotype Corsiva" pitchFamily="66" charset="0"/>
            </a:endParaRPr>
          </a:p>
        </p:txBody>
      </p:sp>
      <p:graphicFrame>
        <p:nvGraphicFramePr>
          <p:cNvPr id="52271" name="Object 47"/>
          <p:cNvGraphicFramePr>
            <a:graphicFrameLocks noChangeAspect="1"/>
          </p:cNvGraphicFramePr>
          <p:nvPr/>
        </p:nvGraphicFramePr>
        <p:xfrm>
          <a:off x="990600" y="1981200"/>
          <a:ext cx="3200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" name="BMP 图象" r:id="rId3" imgW="1943371" imgH="2580952" progId="Paint.Picture">
                  <p:embed/>
                </p:oleObj>
              </mc:Choice>
              <mc:Fallback>
                <p:oleObj name="BMP 图象" r:id="rId3" imgW="1943371" imgH="25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3200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72" name="Object 48"/>
          <p:cNvGraphicFramePr>
            <a:graphicFrameLocks noChangeAspect="1"/>
          </p:cNvGraphicFramePr>
          <p:nvPr/>
        </p:nvGraphicFramePr>
        <p:xfrm>
          <a:off x="4648200" y="1905000"/>
          <a:ext cx="3200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BMP 图象" r:id="rId5" imgW="2057143" imgH="2591162" progId="Paint.Picture">
                  <p:embed/>
                </p:oleObj>
              </mc:Choice>
              <mc:Fallback>
                <p:oleObj name="BMP 图象" r:id="rId5" imgW="2057143" imgH="25911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05000"/>
                        <a:ext cx="3200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73" name="AutoShape 49"/>
          <p:cNvSpPr>
            <a:spLocks noChangeArrowheads="1"/>
          </p:cNvSpPr>
          <p:nvPr/>
        </p:nvSpPr>
        <p:spPr bwMode="auto">
          <a:xfrm>
            <a:off x="1066800" y="3276600"/>
            <a:ext cx="3048000" cy="2590800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74" name="AutoShape 50"/>
          <p:cNvSpPr>
            <a:spLocks noChangeArrowheads="1"/>
          </p:cNvSpPr>
          <p:nvPr/>
        </p:nvSpPr>
        <p:spPr bwMode="auto">
          <a:xfrm>
            <a:off x="4648200" y="2133600"/>
            <a:ext cx="3124200" cy="2438400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chemeClr val="hlink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3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73" grpId="0" animBg="1"/>
      <p:bldP spid="522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7543800" cy="121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smtClean="0">
                <a:latin typeface="Monotype Corsiva" pitchFamily="66" charset="0"/>
              </a:rPr>
              <a:t>于是可以得到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推广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2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：对于任意一对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, S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' 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，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的后代节点与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' 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的前代节点相互</a:t>
            </a:r>
            <a:r>
              <a:rPr lang="zh-CN" altLang="en-US" sz="2400" b="1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对称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。</a:t>
            </a:r>
            <a:r>
              <a:rPr lang="zh-CN" altLang="en-US" sz="2400" b="1" smtClean="0">
                <a:latin typeface="Monotype Corsiva" pitchFamily="66" charset="0"/>
              </a:rPr>
              <a:t> 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062288"/>
            <a:ext cx="7467600" cy="223043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smtClean="0">
                <a:latin typeface="Monotype Corsiva" pitchFamily="66" charset="0"/>
              </a:rPr>
              <a:t>继而提出</a:t>
            </a:r>
          </a:p>
          <a:p>
            <a:pPr eaLnBrk="1" hangingPunct="1">
              <a:defRPr/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猜测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2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：若问题无解，则必然存在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, A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' 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，使得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, A</a:t>
            </a:r>
            <a:r>
              <a:rPr lang="en-US" altLang="zh-CN" sz="2400" b="1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'  </a:t>
            </a: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属于同一个环。</a:t>
            </a:r>
          </a:p>
          <a:p>
            <a:pPr eaLnBrk="1" hangingPunct="1">
              <a:defRPr/>
            </a:pPr>
            <a:r>
              <a:rPr lang="zh-CN" altLang="en-US" sz="2400" smtClean="0">
                <a:latin typeface="Monotype Corsiva" pitchFamily="66" charset="0"/>
              </a:rPr>
              <a:t>也就是，如果每一对</a:t>
            </a:r>
            <a:r>
              <a:rPr lang="en-US" altLang="zh-CN" sz="2400" smtClean="0">
                <a:latin typeface="Monotype Corsiva" pitchFamily="66" charset="0"/>
              </a:rPr>
              <a:t>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,A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 </a:t>
            </a:r>
            <a:r>
              <a:rPr lang="zh-CN" altLang="en-US" sz="2400" smtClean="0">
                <a:latin typeface="Monotype Corsiva" pitchFamily="66" charset="0"/>
              </a:rPr>
              <a:t>都不属于同一个环，问题必定有解。下面给出简略证明：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724525" y="5300663"/>
            <a:ext cx="23764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BEDC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问题的关键</a:t>
            </a:r>
          </a:p>
        </p:txBody>
      </p:sp>
    </p:spTree>
    <p:extLst>
      <p:ext uri="{BB962C8B-B14F-4D97-AF65-F5344CB8AC3E}">
        <p14:creationId xmlns:p14="http://schemas.microsoft.com/office/powerpoint/2010/main" val="12804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010400" cy="30718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先提出一个跟</a:t>
            </a:r>
            <a:r>
              <a:rPr lang="zh-CN" altLang="en-US" sz="2400" b="1" smtClean="0">
                <a:latin typeface="Monotype Corsiva" pitchFamily="66" charset="0"/>
              </a:rPr>
              <a:t>算法</a:t>
            </a:r>
            <a:r>
              <a:rPr lang="en-US" altLang="zh-CN" sz="2400" b="1" smtClean="0">
                <a:latin typeface="Monotype Corsiva" pitchFamily="66" charset="0"/>
              </a:rPr>
              <a:t>1</a:t>
            </a:r>
            <a:r>
              <a:rPr lang="zh-CN" altLang="en-US" sz="2400" smtClean="0">
                <a:latin typeface="Monotype Corsiva" pitchFamily="66" charset="0"/>
              </a:rPr>
              <a:t>相似的步骤： </a:t>
            </a: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如果选择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zh-CN" altLang="en-US" sz="2400" smtClean="0">
                <a:latin typeface="Monotype Corsiva" pitchFamily="66" charset="0"/>
              </a:rPr>
              <a:t>，那么对于所有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           S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，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j</a:t>
            </a:r>
            <a:r>
              <a:rPr lang="zh-CN" altLang="en-US" sz="2400" smtClean="0">
                <a:latin typeface="Monotype Corsiva" pitchFamily="66" charset="0"/>
              </a:rPr>
              <a:t>都必须被选择。 </a:t>
            </a: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而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' </a:t>
            </a:r>
            <a:r>
              <a:rPr lang="zh-CN" altLang="en-US" sz="2400" smtClean="0">
                <a:latin typeface="Monotype Corsiva" pitchFamily="66" charset="0"/>
              </a:rPr>
              <a:t>必定不可选，这样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’</a:t>
            </a:r>
            <a:r>
              <a:rPr lang="zh-CN" altLang="en-US" sz="2400" smtClean="0">
                <a:latin typeface="Monotype Corsiva" pitchFamily="66" charset="0"/>
              </a:rPr>
              <a:t>的所有前代节点也必定不可选（将这一过程称之为</a:t>
            </a:r>
            <a:r>
              <a:rPr lang="zh-CN" altLang="en-US" sz="2400" b="1" smtClean="0">
                <a:latin typeface="Monotype Corsiva" pitchFamily="66" charset="0"/>
              </a:rPr>
              <a:t>删除</a:t>
            </a:r>
            <a:r>
              <a:rPr lang="zh-CN" altLang="en-US" sz="2400" smtClean="0">
                <a:latin typeface="Monotype Corsiva" pitchFamily="66" charset="0"/>
              </a:rPr>
              <a:t>）。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smtClean="0">
              <a:latin typeface="Monotype Corsiva" pitchFamily="66" charset="0"/>
            </a:endParaRPr>
          </a:p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由</a:t>
            </a:r>
            <a:r>
              <a:rPr lang="zh-CN" altLang="en-US" sz="2400" b="1" smtClean="0">
                <a:latin typeface="Monotype Corsiva" pitchFamily="66" charset="0"/>
                <a:hlinkClick r:id="rId2" action="ppaction://hlinksldjump"/>
              </a:rPr>
              <a:t>推广</a:t>
            </a:r>
            <a:r>
              <a:rPr lang="en-US" altLang="zh-CN" sz="2400" b="1" smtClean="0">
                <a:latin typeface="Monotype Corsiva" pitchFamily="66" charset="0"/>
                <a:hlinkClick r:id="rId2" action="ppaction://hlinksldjump"/>
              </a:rPr>
              <a:t>2</a:t>
            </a:r>
            <a:r>
              <a:rPr lang="zh-CN" altLang="en-US" sz="2400" smtClean="0">
                <a:latin typeface="Monotype Corsiva" pitchFamily="66" charset="0"/>
              </a:rPr>
              <a:t>可以得到，这样的删除不会导致矛盾。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51054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5181600" y="5257800"/>
            <a:ext cx="289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solidFill>
                  <a:srgbClr val="BEDC2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对称性的利用</a:t>
            </a:r>
          </a:p>
        </p:txBody>
      </p:sp>
    </p:spTree>
    <p:extLst>
      <p:ext uri="{BB962C8B-B14F-4D97-AF65-F5344CB8AC3E}">
        <p14:creationId xmlns:p14="http://schemas.microsoft.com/office/powerpoint/2010/main" val="3065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2-SAT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给定一个由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4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值组成的序列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，给出一些限定关系，确定序列中每个元素的值，使其满足所有限制关系。这个称为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SAT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特别的，如果每种关系中最多只对两个元素进行限制，则称为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2-SAT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问题，即二元可满足性问题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2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3810000"/>
            <a:ext cx="7772400" cy="19812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400" smtClean="0">
                <a:latin typeface="Monotype Corsiva" pitchFamily="66" charset="0"/>
              </a:rPr>
              <a:t>每次找到一个未被确定的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zh-CN" altLang="en-US" sz="2400" smtClean="0">
                <a:latin typeface="Monotype Corsiva" pitchFamily="66" charset="0"/>
              </a:rPr>
              <a:t>，使得不存在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                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'</a:t>
            </a:r>
            <a:r>
              <a:rPr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smtClean="0">
                <a:latin typeface="Monotype Corsiva" pitchFamily="66" charset="0"/>
              </a:rPr>
              <a:t>     </a:t>
            </a:r>
            <a:r>
              <a:rPr lang="zh-CN" altLang="en-US" sz="2400" smtClean="0">
                <a:latin typeface="Monotype Corsiva" pitchFamily="66" charset="0"/>
              </a:rPr>
              <a:t>选择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zh-CN" altLang="en-US" sz="2400" smtClean="0">
                <a:latin typeface="Monotype Corsiva" pitchFamily="66" charset="0"/>
              </a:rPr>
              <a:t>及其后代节点而删除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’</a:t>
            </a:r>
            <a:r>
              <a:rPr lang="zh-CN" altLang="en-US" sz="2400" smtClean="0">
                <a:latin typeface="Monotype Corsiva" pitchFamily="66" charset="0"/>
              </a:rPr>
              <a:t>及</a:t>
            </a:r>
            <a:r>
              <a:rPr lang="en-US" altLang="zh-CN" sz="2400" smtClean="0">
                <a:latin typeface="Monotype Corsiva" pitchFamily="66" charset="0"/>
              </a:rPr>
              <a:t>S</a:t>
            </a:r>
            <a:r>
              <a:rPr lang="en-US" altLang="zh-CN" sz="2400" baseline="-30000" smtClean="0">
                <a:latin typeface="Monotype Corsiva" pitchFamily="66" charset="0"/>
              </a:rPr>
              <a:t>i</a:t>
            </a:r>
            <a:r>
              <a:rPr lang="en-US" altLang="zh-CN" sz="2400" smtClean="0">
                <a:latin typeface="Monotype Corsiva" pitchFamily="66" charset="0"/>
              </a:rPr>
              <a:t>‘</a:t>
            </a:r>
            <a:r>
              <a:rPr lang="zh-CN" altLang="en-US" sz="2400" smtClean="0">
                <a:latin typeface="Monotype Corsiva" pitchFamily="66" charset="0"/>
              </a:rPr>
              <a:t>的前代节点。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smtClean="0">
                <a:latin typeface="Monotype Corsiva" pitchFamily="66" charset="0"/>
              </a:rPr>
              <a:t>     一定可以构造出一组可行解。</a:t>
            </a:r>
          </a:p>
          <a:p>
            <a:pPr eaLnBrk="1" hangingPunct="1">
              <a:defRPr/>
            </a:pPr>
            <a:r>
              <a:rPr lang="zh-CN" altLang="en-US" sz="2400" smtClean="0">
                <a:latin typeface="Monotype Corsiva" pitchFamily="66" charset="0"/>
              </a:rPr>
              <a:t>因此</a:t>
            </a:r>
            <a:r>
              <a:rPr lang="zh-CN" altLang="en-US" sz="2400" b="1" smtClean="0">
                <a:latin typeface="Monotype Corsiva" pitchFamily="66" charset="0"/>
              </a:rPr>
              <a:t>猜测</a:t>
            </a:r>
            <a:r>
              <a:rPr lang="en-US" altLang="zh-CN" sz="2400" b="1" smtClean="0">
                <a:latin typeface="Monotype Corsiva" pitchFamily="66" charset="0"/>
              </a:rPr>
              <a:t>2</a:t>
            </a:r>
            <a:r>
              <a:rPr lang="zh-CN" altLang="en-US" sz="2400" smtClean="0">
                <a:latin typeface="Monotype Corsiva" pitchFamily="66" charset="0"/>
              </a:rPr>
              <a:t>成立。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6804025" y="4076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2532" name="Group 8"/>
          <p:cNvGrpSpPr>
            <a:grpSpLocks/>
          </p:cNvGrpSpPr>
          <p:nvPr/>
        </p:nvGrpSpPr>
        <p:grpSpPr bwMode="auto">
          <a:xfrm>
            <a:off x="914400" y="1524000"/>
            <a:ext cx="3090863" cy="1468438"/>
            <a:chOff x="672" y="2784"/>
            <a:chExt cx="1947" cy="925"/>
          </a:xfrm>
        </p:grpSpPr>
        <p:sp>
          <p:nvSpPr>
            <p:cNvPr id="22534" name="Oval 9"/>
            <p:cNvSpPr>
              <a:spLocks noChangeArrowheads="1"/>
            </p:cNvSpPr>
            <p:nvPr/>
          </p:nvSpPr>
          <p:spPr bwMode="auto">
            <a:xfrm>
              <a:off x="672" y="2784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1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2535" name="Oval 10"/>
            <p:cNvSpPr>
              <a:spLocks noChangeArrowheads="1"/>
            </p:cNvSpPr>
            <p:nvPr/>
          </p:nvSpPr>
          <p:spPr bwMode="auto">
            <a:xfrm>
              <a:off x="672" y="3443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ea typeface="宋体" charset="-122"/>
                </a:rPr>
                <a:t> S</a:t>
              </a:r>
              <a:r>
                <a:rPr lang="en-US" altLang="zh-CN" baseline="-30000">
                  <a:latin typeface="Monotype Corsiva" pitchFamily="66" charset="0"/>
                  <a:ea typeface="宋体" charset="-122"/>
                </a:rPr>
                <a:t>1</a:t>
              </a:r>
              <a:r>
                <a:rPr lang="en-US" altLang="zh-CN">
                  <a:latin typeface="Monotype Corsiva" pitchFamily="66" charset="0"/>
                  <a:ea typeface="宋体" charset="-122"/>
                </a:rPr>
                <a:t>'</a:t>
              </a:r>
              <a:endParaRPr lang="en-US" altLang="zh-CN">
                <a:latin typeface="Monotype Corsiva" pitchFamily="66" charset="0"/>
              </a:endParaRPr>
            </a:p>
          </p:txBody>
        </p:sp>
        <p:sp>
          <p:nvSpPr>
            <p:cNvPr id="22536" name="Oval 11"/>
            <p:cNvSpPr>
              <a:spLocks noChangeArrowheads="1"/>
            </p:cNvSpPr>
            <p:nvPr/>
          </p:nvSpPr>
          <p:spPr bwMode="auto">
            <a:xfrm>
              <a:off x="1536" y="2784"/>
              <a:ext cx="265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2537" name="Oval 12"/>
            <p:cNvSpPr>
              <a:spLocks noChangeArrowheads="1"/>
            </p:cNvSpPr>
            <p:nvPr/>
          </p:nvSpPr>
          <p:spPr bwMode="auto">
            <a:xfrm>
              <a:off x="1536" y="3456"/>
              <a:ext cx="265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2538" name="Oval 13"/>
            <p:cNvSpPr>
              <a:spLocks noChangeArrowheads="1"/>
            </p:cNvSpPr>
            <p:nvPr/>
          </p:nvSpPr>
          <p:spPr bwMode="auto">
            <a:xfrm>
              <a:off x="2352" y="3456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2539" name="Oval 14"/>
            <p:cNvSpPr>
              <a:spLocks noChangeArrowheads="1"/>
            </p:cNvSpPr>
            <p:nvPr/>
          </p:nvSpPr>
          <p:spPr bwMode="auto">
            <a:xfrm>
              <a:off x="2352" y="2784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endParaRPr lang="en-US" altLang="zh-CN">
                <a:latin typeface="Monotype Corsiva" pitchFamily="66" charset="0"/>
              </a:endParaRPr>
            </a:p>
          </p:txBody>
        </p:sp>
        <p:cxnSp>
          <p:nvCxnSpPr>
            <p:cNvPr id="22540" name="AutoShape 15"/>
            <p:cNvCxnSpPr>
              <a:cxnSpLocks noChangeShapeType="1"/>
              <a:stCxn id="22534" idx="7"/>
              <a:endCxn id="22536" idx="1"/>
            </p:cNvCxnSpPr>
            <p:nvPr/>
          </p:nvCxnSpPr>
          <p:spPr bwMode="auto">
            <a:xfrm rot="5400000" flipV="1">
              <a:off x="1236" y="2484"/>
              <a:ext cx="1" cy="676"/>
            </a:xfrm>
            <a:prstGeom prst="curvedConnector3">
              <a:avLst>
                <a:gd name="adj1" fmla="val -18100009"/>
              </a:avLst>
            </a:prstGeom>
            <a:noFill/>
            <a:ln w="9525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1" name="AutoShape 16"/>
            <p:cNvCxnSpPr>
              <a:cxnSpLocks noChangeShapeType="1"/>
              <a:stCxn id="22534" idx="4"/>
              <a:endCxn id="22539" idx="4"/>
            </p:cNvCxnSpPr>
            <p:nvPr/>
          </p:nvCxnSpPr>
          <p:spPr bwMode="auto">
            <a:xfrm rot="16200000" flipH="1">
              <a:off x="1644" y="2198"/>
              <a:ext cx="1" cy="168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2" name="AutoShape 17"/>
            <p:cNvCxnSpPr>
              <a:cxnSpLocks noChangeShapeType="1"/>
              <a:stCxn id="22539" idx="6"/>
              <a:endCxn id="22538" idx="6"/>
            </p:cNvCxnSpPr>
            <p:nvPr/>
          </p:nvCxnSpPr>
          <p:spPr bwMode="auto">
            <a:xfrm>
              <a:off x="2618" y="2911"/>
              <a:ext cx="1" cy="672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3" name="AutoShape 18"/>
            <p:cNvCxnSpPr>
              <a:cxnSpLocks noChangeShapeType="1"/>
              <a:stCxn id="22538" idx="1"/>
              <a:endCxn id="22535" idx="0"/>
            </p:cNvCxnSpPr>
            <p:nvPr/>
          </p:nvCxnSpPr>
          <p:spPr bwMode="auto">
            <a:xfrm rot="5400000" flipH="1">
              <a:off x="1573" y="2675"/>
              <a:ext cx="50" cy="1586"/>
            </a:xfrm>
            <a:prstGeom prst="curvedConnector3">
              <a:avLst>
                <a:gd name="adj1" fmla="val 38800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AutoShape 19"/>
            <p:cNvCxnSpPr>
              <a:cxnSpLocks noChangeShapeType="1"/>
              <a:stCxn id="22537" idx="4"/>
              <a:endCxn id="22535" idx="4"/>
            </p:cNvCxnSpPr>
            <p:nvPr/>
          </p:nvCxnSpPr>
          <p:spPr bwMode="auto">
            <a:xfrm rot="16200000" flipV="1">
              <a:off x="1230" y="3271"/>
              <a:ext cx="13" cy="864"/>
            </a:xfrm>
            <a:prstGeom prst="curvedConnector3">
              <a:avLst>
                <a:gd name="adj1" fmla="val -1107694"/>
              </a:avLst>
            </a:prstGeom>
            <a:noFill/>
            <a:ln w="9525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4419600" y="1219200"/>
            <a:ext cx="39624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</a:rPr>
              <a:t>    </a:t>
            </a:r>
            <a:r>
              <a:rPr lang="zh-CN" altLang="en-US" sz="2400">
                <a:latin typeface="Monotype Corsiva" pitchFamily="66" charset="0"/>
              </a:rPr>
              <a:t>假设选择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3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'</a:t>
            </a:r>
            <a:r>
              <a:rPr lang="en-US" altLang="zh-CN" sz="2400">
                <a:latin typeface="Monotype Corsiva" pitchFamily="66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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选择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3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'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的后代节点</a:t>
            </a:r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, </a:t>
            </a:r>
            <a:r>
              <a:rPr lang="en-US" altLang="zh-CN" sz="2400">
                <a:latin typeface="Monotype Corsiva" pitchFamily="66" charset="0"/>
                <a:ea typeface="宋体" charset="-122"/>
              </a:rPr>
              <a:t>S</a:t>
            </a:r>
            <a:r>
              <a:rPr lang="en-US" altLang="zh-CN" sz="2400" baseline="-30000">
                <a:latin typeface="Monotype Corsiva" pitchFamily="66" charset="0"/>
                <a:ea typeface="宋体" charset="-122"/>
              </a:rPr>
              <a:t>1</a:t>
            </a:r>
            <a:r>
              <a:rPr lang="en-US" altLang="zh-CN" sz="2400">
                <a:latin typeface="Monotype Corsiva" pitchFamily="66" charset="0"/>
                <a:ea typeface="宋体" charset="-122"/>
              </a:rPr>
              <a:t>'</a:t>
            </a:r>
            <a:endParaRPr lang="en-US" altLang="zh-CN" sz="2400">
              <a:latin typeface="Monotype Corsiva" pitchFamily="66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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删除</a:t>
            </a:r>
            <a:r>
              <a:rPr lang="en-US" altLang="zh-CN" sz="2400">
                <a:latin typeface="Monotype Corsiva" pitchFamily="66" charset="0"/>
                <a:ea typeface="宋体" charset="-122"/>
              </a:rPr>
              <a:t>S</a:t>
            </a:r>
            <a:r>
              <a:rPr lang="en-US" altLang="zh-CN" sz="2400" baseline="-30000">
                <a:latin typeface="Monotype Corsiva" pitchFamily="66" charset="0"/>
                <a:ea typeface="宋体" charset="-122"/>
              </a:rPr>
              <a:t>3</a:t>
            </a:r>
            <a:endParaRPr lang="en-US" altLang="zh-CN" sz="2400">
              <a:latin typeface="Monotype Corsiva" pitchFamily="66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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删除</a:t>
            </a:r>
            <a:r>
              <a:rPr lang="en-US" altLang="zh-CN" sz="2400">
                <a:latin typeface="Monotype Corsiva" pitchFamily="66" charset="0"/>
                <a:ea typeface="宋体" charset="-122"/>
              </a:rPr>
              <a:t>S</a:t>
            </a:r>
            <a:r>
              <a:rPr lang="en-US" altLang="zh-CN" sz="2400" baseline="-30000">
                <a:latin typeface="Monotype Corsiva" pitchFamily="66" charset="0"/>
                <a:ea typeface="宋体" charset="-122"/>
              </a:rPr>
              <a:t>3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的前代节点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1</a:t>
            </a:r>
            <a:endParaRPr lang="en-US" altLang="zh-CN" sz="2400">
              <a:latin typeface="Monotype Corsiva" pitchFamily="66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1</a:t>
            </a:r>
            <a:r>
              <a:rPr lang="zh-CN" altLang="en-US" sz="2400">
                <a:latin typeface="Monotype Corsiva" pitchFamily="66" charset="0"/>
              </a:rPr>
              <a:t>与</a:t>
            </a:r>
            <a:r>
              <a:rPr lang="en-US" altLang="zh-CN" sz="2400">
                <a:latin typeface="Monotype Corsiva" pitchFamily="66" charset="0"/>
                <a:ea typeface="宋体" charset="-122"/>
              </a:rPr>
              <a:t>S</a:t>
            </a:r>
            <a:r>
              <a:rPr lang="en-US" altLang="zh-CN" sz="2400" baseline="-30000">
                <a:latin typeface="Monotype Corsiva" pitchFamily="66" charset="0"/>
                <a:ea typeface="宋体" charset="-122"/>
              </a:rPr>
              <a:t>1</a:t>
            </a:r>
            <a:r>
              <a:rPr lang="en-US" altLang="zh-CN" sz="2400">
                <a:latin typeface="Monotype Corsiva" pitchFamily="66" charset="0"/>
                <a:ea typeface="宋体" charset="-122"/>
              </a:rPr>
              <a:t>'</a:t>
            </a:r>
            <a:r>
              <a:rPr lang="zh-CN" altLang="en-US" sz="2400">
                <a:latin typeface="Monotype Corsiva" pitchFamily="66" charset="0"/>
              </a:rPr>
              <a:t>是</a:t>
            </a:r>
            <a:r>
              <a:rPr lang="zh-CN" altLang="en-US" sz="2400" b="1">
                <a:solidFill>
                  <a:srgbClr val="CB1805"/>
                </a:solidFill>
                <a:latin typeface="Monotype Corsiva" pitchFamily="66" charset="0"/>
              </a:rPr>
              <a:t>对称</a:t>
            </a:r>
            <a:r>
              <a:rPr lang="zh-CN" altLang="en-US" sz="2400">
                <a:latin typeface="Monotype Corsiva" pitchFamily="66" charset="0"/>
              </a:rPr>
              <a:t>的</a:t>
            </a:r>
          </a:p>
        </p:txBody>
      </p:sp>
    </p:spTree>
    <p:extLst>
      <p:ext uri="{BB962C8B-B14F-4D97-AF65-F5344CB8AC3E}">
        <p14:creationId xmlns:p14="http://schemas.microsoft.com/office/powerpoint/2010/main" val="33612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7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7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9" grpId="0" animBg="1"/>
      <p:bldP spid="5736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838200" y="1219200"/>
            <a:ext cx="70866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>
                <a:latin typeface="Monotype Corsiva" pitchFamily="66" charset="0"/>
              </a:rPr>
              <a:t>另外，若每次盲目的去找一个未被确定的</a:t>
            </a:r>
            <a:r>
              <a:rPr lang="en-US" altLang="zh-CN" sz="2400">
                <a:latin typeface="Monotype Corsiva" pitchFamily="66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</a:rPr>
              <a:t>i</a:t>
            </a:r>
            <a:r>
              <a:rPr lang="zh-CN" altLang="en-US" sz="2400">
                <a:latin typeface="Monotype Corsiva" pitchFamily="66" charset="0"/>
              </a:rPr>
              <a:t>，时间复杂度相当高。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>
                <a:latin typeface="Monotype Corsiva" pitchFamily="66" charset="0"/>
              </a:rPr>
              <a:t>以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自底向上</a:t>
            </a:r>
            <a:r>
              <a:rPr lang="zh-CN" altLang="en-US" sz="2400">
                <a:latin typeface="Monotype Corsiva" pitchFamily="66" charset="0"/>
              </a:rPr>
              <a:t>的顺序进行选择、删除，这样还可以免去“</a:t>
            </a:r>
            <a:r>
              <a:rPr lang="zh-CN" altLang="en-US" sz="24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选择</a:t>
            </a:r>
            <a:r>
              <a:rPr lang="en-US" altLang="zh-CN" sz="24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S</a:t>
            </a:r>
            <a:r>
              <a:rPr lang="en-US" altLang="zh-CN" sz="2400" baseline="-300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i</a:t>
            </a:r>
            <a:r>
              <a:rPr lang="zh-CN" altLang="en-US" sz="2400">
                <a:solidFill>
                  <a:srgbClr val="0099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的后代节点</a:t>
            </a:r>
            <a:r>
              <a:rPr lang="zh-CN" altLang="en-US" sz="2400">
                <a:solidFill>
                  <a:srgbClr val="009999"/>
                </a:solidFill>
                <a:latin typeface="Monotype Corsiva" pitchFamily="66" charset="0"/>
              </a:rPr>
              <a:t>”</a:t>
            </a:r>
            <a:r>
              <a:rPr lang="zh-CN" altLang="en-US" sz="2400">
                <a:latin typeface="Monotype Corsiva" pitchFamily="66" charset="0"/>
              </a:rPr>
              <a:t>这一步。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400">
                <a:latin typeface="Monotype Corsiva" pitchFamily="66" charset="0"/>
              </a:rPr>
              <a:t>用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拓扑排序</a:t>
            </a:r>
            <a:r>
              <a:rPr lang="zh-CN" altLang="en-US" sz="2400">
                <a:latin typeface="Monotype Corsiva" pitchFamily="66" charset="0"/>
              </a:rPr>
              <a:t>实现自底向上的顺序。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3810000"/>
            <a:ext cx="2895600" cy="1447800"/>
            <a:chOff x="672" y="2784"/>
            <a:chExt cx="1947" cy="925"/>
          </a:xfrm>
        </p:grpSpPr>
        <p:sp>
          <p:nvSpPr>
            <p:cNvPr id="23557" name="Oval 7"/>
            <p:cNvSpPr>
              <a:spLocks noChangeArrowheads="1"/>
            </p:cNvSpPr>
            <p:nvPr/>
          </p:nvSpPr>
          <p:spPr bwMode="auto">
            <a:xfrm>
              <a:off x="672" y="2784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1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3558" name="Oval 8"/>
            <p:cNvSpPr>
              <a:spLocks noChangeArrowheads="1"/>
            </p:cNvSpPr>
            <p:nvPr/>
          </p:nvSpPr>
          <p:spPr bwMode="auto">
            <a:xfrm>
              <a:off x="672" y="3443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ea typeface="宋体" charset="-122"/>
                </a:rPr>
                <a:t> S</a:t>
              </a:r>
              <a:r>
                <a:rPr lang="en-US" altLang="zh-CN" baseline="-30000">
                  <a:latin typeface="Monotype Corsiva" pitchFamily="66" charset="0"/>
                  <a:ea typeface="宋体" charset="-122"/>
                </a:rPr>
                <a:t>1</a:t>
              </a:r>
              <a:r>
                <a:rPr lang="en-US" altLang="zh-CN">
                  <a:latin typeface="Monotype Corsiva" pitchFamily="66" charset="0"/>
                  <a:ea typeface="宋体" charset="-122"/>
                </a:rPr>
                <a:t>'</a:t>
              </a:r>
              <a:endParaRPr lang="en-US" altLang="zh-CN">
                <a:latin typeface="Monotype Corsiva" pitchFamily="66" charset="0"/>
              </a:endParaRPr>
            </a:p>
          </p:txBody>
        </p:sp>
        <p:sp>
          <p:nvSpPr>
            <p:cNvPr id="23559" name="Oval 9"/>
            <p:cNvSpPr>
              <a:spLocks noChangeArrowheads="1"/>
            </p:cNvSpPr>
            <p:nvPr/>
          </p:nvSpPr>
          <p:spPr bwMode="auto">
            <a:xfrm>
              <a:off x="1536" y="2784"/>
              <a:ext cx="265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3560" name="Oval 10"/>
            <p:cNvSpPr>
              <a:spLocks noChangeArrowheads="1"/>
            </p:cNvSpPr>
            <p:nvPr/>
          </p:nvSpPr>
          <p:spPr bwMode="auto">
            <a:xfrm>
              <a:off x="1536" y="3456"/>
              <a:ext cx="265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2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3561" name="Oval 11"/>
            <p:cNvSpPr>
              <a:spLocks noChangeArrowheads="1"/>
            </p:cNvSpPr>
            <p:nvPr/>
          </p:nvSpPr>
          <p:spPr bwMode="auto">
            <a:xfrm>
              <a:off x="2352" y="3456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'</a:t>
              </a:r>
              <a:r>
                <a:rPr lang="en-US" altLang="zh-CN">
                  <a:latin typeface="Monotype Corsiva" pitchFamily="66" charset="0"/>
                </a:rPr>
                <a:t> </a:t>
              </a:r>
            </a:p>
          </p:txBody>
        </p:sp>
        <p:sp>
          <p:nvSpPr>
            <p:cNvPr id="23562" name="Oval 12"/>
            <p:cNvSpPr>
              <a:spLocks noChangeArrowheads="1"/>
            </p:cNvSpPr>
            <p:nvPr/>
          </p:nvSpPr>
          <p:spPr bwMode="auto">
            <a:xfrm>
              <a:off x="2352" y="2784"/>
              <a:ext cx="266" cy="2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Monotype Corsiva" pitchFamily="66" charset="0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Monotype Corsiva" pitchFamily="66" charset="0"/>
                  <a:cs typeface="Times New Roman" pitchFamily="18" charset="0"/>
                </a:rPr>
                <a:t>3</a:t>
              </a:r>
              <a:endParaRPr lang="en-US" altLang="zh-CN">
                <a:latin typeface="Monotype Corsiva" pitchFamily="66" charset="0"/>
              </a:endParaRPr>
            </a:p>
          </p:txBody>
        </p:sp>
        <p:cxnSp>
          <p:nvCxnSpPr>
            <p:cNvPr id="23563" name="AutoShape 13"/>
            <p:cNvCxnSpPr>
              <a:cxnSpLocks noChangeShapeType="1"/>
              <a:stCxn id="23557" idx="7"/>
              <a:endCxn id="23559" idx="1"/>
            </p:cNvCxnSpPr>
            <p:nvPr/>
          </p:nvCxnSpPr>
          <p:spPr bwMode="auto">
            <a:xfrm rot="5400000" flipV="1">
              <a:off x="1236" y="2484"/>
              <a:ext cx="1" cy="676"/>
            </a:xfrm>
            <a:prstGeom prst="curvedConnector3">
              <a:avLst>
                <a:gd name="adj1" fmla="val -18100009"/>
              </a:avLst>
            </a:prstGeom>
            <a:noFill/>
            <a:ln w="9525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14"/>
            <p:cNvCxnSpPr>
              <a:cxnSpLocks noChangeShapeType="1"/>
              <a:stCxn id="23557" idx="4"/>
              <a:endCxn id="23562" idx="4"/>
            </p:cNvCxnSpPr>
            <p:nvPr/>
          </p:nvCxnSpPr>
          <p:spPr bwMode="auto">
            <a:xfrm rot="16200000" flipH="1">
              <a:off x="1644" y="2198"/>
              <a:ext cx="1" cy="1680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15"/>
            <p:cNvCxnSpPr>
              <a:cxnSpLocks noChangeShapeType="1"/>
              <a:stCxn id="23562" idx="6"/>
              <a:endCxn id="23561" idx="6"/>
            </p:cNvCxnSpPr>
            <p:nvPr/>
          </p:nvCxnSpPr>
          <p:spPr bwMode="auto">
            <a:xfrm>
              <a:off x="2618" y="2911"/>
              <a:ext cx="1" cy="672"/>
            </a:xfrm>
            <a:prstGeom prst="curvedConnector3">
              <a:avLst>
                <a:gd name="adj1" fmla="val 14400005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6" name="AutoShape 16"/>
            <p:cNvCxnSpPr>
              <a:cxnSpLocks noChangeShapeType="1"/>
              <a:stCxn id="23561" idx="1"/>
              <a:endCxn id="23558" idx="0"/>
            </p:cNvCxnSpPr>
            <p:nvPr/>
          </p:nvCxnSpPr>
          <p:spPr bwMode="auto">
            <a:xfrm rot="5400000" flipH="1">
              <a:off x="1573" y="2675"/>
              <a:ext cx="50" cy="1586"/>
            </a:xfrm>
            <a:prstGeom prst="curvedConnector3">
              <a:avLst>
                <a:gd name="adj1" fmla="val 388000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7" name="AutoShape 17"/>
            <p:cNvCxnSpPr>
              <a:cxnSpLocks noChangeShapeType="1"/>
              <a:stCxn id="23560" idx="4"/>
              <a:endCxn id="23558" idx="4"/>
            </p:cNvCxnSpPr>
            <p:nvPr/>
          </p:nvCxnSpPr>
          <p:spPr bwMode="auto">
            <a:xfrm rot="16200000" flipV="1">
              <a:off x="1230" y="3271"/>
              <a:ext cx="13" cy="864"/>
            </a:xfrm>
            <a:prstGeom prst="curvedConnector3">
              <a:avLst>
                <a:gd name="adj1" fmla="val -1107694"/>
              </a:avLst>
            </a:prstGeom>
            <a:noFill/>
            <a:ln w="9525">
              <a:solidFill>
                <a:srgbClr val="9933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4572000" y="3505200"/>
            <a:ext cx="3505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Monotype Corsiva" pitchFamily="66" charset="0"/>
              </a:rPr>
              <a:t>一组可能的拓扑序列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</a:rPr>
              <a:t>(</a:t>
            </a:r>
            <a:r>
              <a:rPr lang="zh-CN" altLang="en-US" sz="2400">
                <a:latin typeface="Monotype Corsiva" pitchFamily="66" charset="0"/>
              </a:rPr>
              <a:t>自底向上）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endParaRPr lang="zh-CN" altLang="en-US" sz="2400">
              <a:latin typeface="Monotype Corsiva" pitchFamily="66" charset="0"/>
            </a:endParaRP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  <a:ea typeface="宋体" charset="-122"/>
              </a:rPr>
              <a:t>S</a:t>
            </a:r>
            <a:r>
              <a:rPr lang="en-US" altLang="zh-CN" sz="2400" baseline="-30000">
                <a:latin typeface="Monotype Corsiva" pitchFamily="66" charset="0"/>
                <a:ea typeface="宋体" charset="-122"/>
              </a:rPr>
              <a:t>1 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'</a:t>
            </a:r>
            <a:r>
              <a:rPr lang="en-US" altLang="zh-CN" sz="2400">
                <a:latin typeface="Monotype Corsiva" pitchFamily="66" charset="0"/>
                <a:ea typeface="宋体" charset="-122"/>
              </a:rPr>
              <a:t>    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2      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2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'</a:t>
            </a:r>
            <a:r>
              <a:rPr lang="en-US" altLang="zh-CN" sz="2400">
                <a:latin typeface="Monotype Corsiva" pitchFamily="66" charset="0"/>
              </a:rPr>
              <a:t>     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3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'</a:t>
            </a:r>
            <a:r>
              <a:rPr lang="en-US" altLang="zh-CN" sz="2400">
                <a:latin typeface="Monotype Corsiva" pitchFamily="66" charset="0"/>
              </a:rPr>
              <a:t>    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3    </a:t>
            </a:r>
            <a:r>
              <a:rPr lang="en-US" altLang="zh-CN" sz="2400">
                <a:latin typeface="Monotype Corsiva" pitchFamily="66" charset="0"/>
                <a:cs typeface="Times New Roman" pitchFamily="18" charset="0"/>
              </a:rPr>
              <a:t>S</a:t>
            </a:r>
            <a:r>
              <a:rPr lang="en-US" altLang="zh-CN" sz="2400" baseline="-30000">
                <a:latin typeface="Monotype Corsiva" pitchFamily="66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8639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build="p" autoUpdateAnimBg="0"/>
      <p:bldP spid="2130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33475"/>
            <a:ext cx="8001000" cy="5556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算法</a:t>
            </a:r>
            <a:r>
              <a:rPr lang="en-US" altLang="zh-CN" sz="3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2</a:t>
            </a:r>
            <a:r>
              <a:rPr lang="zh-CN" altLang="en-US" sz="32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的流程：</a:t>
            </a:r>
            <a:r>
              <a:rPr lang="zh-CN" altLang="en-US" sz="3200" smtClean="0">
                <a:latin typeface="Monotype Corsiva" pitchFamily="66" charset="0"/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602038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zh-CN" sz="2400" i="1" smtClean="0">
                <a:latin typeface="Monotype Corsiva" pitchFamily="66" charset="0"/>
              </a:rPr>
              <a:t>1</a:t>
            </a:r>
            <a:r>
              <a:rPr lang="zh-CN" altLang="en-US" sz="2400" i="1" smtClean="0">
                <a:latin typeface="Monotype Corsiva" pitchFamily="66" charset="0"/>
              </a:rPr>
              <a:t>．构图</a:t>
            </a:r>
            <a:endParaRPr lang="zh-CN" altLang="en-US" sz="2400" smtClean="0">
              <a:latin typeface="Monotype Corsiva" pitchFamily="66" charset="0"/>
            </a:endParaRPr>
          </a:p>
          <a:p>
            <a:pPr algn="just" eaLnBrk="1" hangingPunct="1"/>
            <a:r>
              <a:rPr lang="en-US" altLang="zh-CN" sz="2400" i="1" smtClean="0">
                <a:latin typeface="Monotype Corsiva" pitchFamily="66" charset="0"/>
              </a:rPr>
              <a:t>2</a:t>
            </a:r>
            <a:r>
              <a:rPr lang="zh-CN" altLang="en-US" sz="2400" i="1" smtClean="0">
                <a:latin typeface="Monotype Corsiva" pitchFamily="66" charset="0"/>
              </a:rPr>
              <a:t>．求图的极大强连通子图</a:t>
            </a:r>
            <a:endParaRPr lang="zh-CN" altLang="en-US" sz="2400" smtClean="0">
              <a:latin typeface="Monotype Corsiva" pitchFamily="66" charset="0"/>
            </a:endParaRPr>
          </a:p>
          <a:p>
            <a:pPr algn="just" eaLnBrk="1" hangingPunct="1"/>
            <a:r>
              <a:rPr lang="en-US" altLang="zh-CN" sz="2400" i="1" smtClean="0">
                <a:latin typeface="Monotype Corsiva" pitchFamily="66" charset="0"/>
              </a:rPr>
              <a:t>3</a:t>
            </a:r>
            <a:r>
              <a:rPr lang="zh-CN" altLang="en-US" sz="2400" i="1" smtClean="0">
                <a:latin typeface="Monotype Corsiva" pitchFamily="66" charset="0"/>
              </a:rPr>
              <a:t>．把每个子图收缩成单个节点，根据原图关系构造一个有向无环图</a:t>
            </a:r>
            <a:endParaRPr lang="zh-CN" altLang="en-US" sz="2400" smtClean="0">
              <a:latin typeface="Monotype Corsiva" pitchFamily="66" charset="0"/>
            </a:endParaRPr>
          </a:p>
          <a:p>
            <a:pPr algn="just" eaLnBrk="1" hangingPunct="1"/>
            <a:r>
              <a:rPr lang="en-US" altLang="zh-CN" sz="2400" i="1" smtClean="0">
                <a:latin typeface="Monotype Corsiva" pitchFamily="66" charset="0"/>
              </a:rPr>
              <a:t>4</a:t>
            </a:r>
            <a:r>
              <a:rPr lang="zh-CN" altLang="en-US" sz="2400" i="1" smtClean="0">
                <a:latin typeface="Monotype Corsiva" pitchFamily="66" charset="0"/>
              </a:rPr>
              <a:t>．判断是否有解，无解则输出（退出）</a:t>
            </a:r>
            <a:endParaRPr lang="zh-CN" altLang="en-US" sz="2400" smtClean="0">
              <a:latin typeface="Monotype Corsiva" pitchFamily="66" charset="0"/>
            </a:endParaRPr>
          </a:p>
          <a:p>
            <a:pPr algn="just" eaLnBrk="1" hangingPunct="1"/>
            <a:r>
              <a:rPr lang="en-US" altLang="zh-CN" sz="2400" i="1" smtClean="0">
                <a:latin typeface="Monotype Corsiva" pitchFamily="66" charset="0"/>
              </a:rPr>
              <a:t>5</a:t>
            </a:r>
            <a:r>
              <a:rPr lang="zh-CN" altLang="en-US" sz="2400" i="1" smtClean="0">
                <a:latin typeface="Monotype Corsiva" pitchFamily="66" charset="0"/>
              </a:rPr>
              <a:t>．对新图进行拓扑排序</a:t>
            </a:r>
            <a:endParaRPr lang="zh-CN" altLang="en-US" sz="2400" smtClean="0">
              <a:latin typeface="Monotype Corsiva" pitchFamily="66" charset="0"/>
            </a:endParaRPr>
          </a:p>
          <a:p>
            <a:pPr algn="just" eaLnBrk="1" hangingPunct="1"/>
            <a:r>
              <a:rPr lang="en-US" altLang="zh-CN" sz="2400" i="1" smtClean="0">
                <a:latin typeface="Monotype Corsiva" pitchFamily="66" charset="0"/>
              </a:rPr>
              <a:t>6</a:t>
            </a:r>
            <a:r>
              <a:rPr lang="zh-CN" altLang="en-US" sz="2400" i="1" smtClean="0">
                <a:latin typeface="Monotype Corsiva" pitchFamily="66" charset="0"/>
              </a:rPr>
              <a:t>．自底向上进行选择、删除</a:t>
            </a:r>
            <a:endParaRPr lang="zh-CN" altLang="en-US" sz="2400" smtClean="0">
              <a:latin typeface="Monotype Corsiva" pitchFamily="66" charset="0"/>
            </a:endParaRPr>
          </a:p>
          <a:p>
            <a:pPr algn="just" eaLnBrk="1" hangingPunct="1"/>
            <a:r>
              <a:rPr lang="en-US" altLang="zh-CN" sz="2400" i="1" smtClean="0">
                <a:latin typeface="Monotype Corsiva" pitchFamily="66" charset="0"/>
              </a:rPr>
              <a:t>7</a:t>
            </a:r>
            <a:r>
              <a:rPr lang="zh-CN" altLang="en-US" sz="2400" i="1" smtClean="0">
                <a:latin typeface="Monotype Corsiva" pitchFamily="66" charset="0"/>
              </a:rPr>
              <a:t>．输出</a:t>
            </a:r>
            <a:endParaRPr lang="zh-CN" altLang="en-US" sz="2400" smtClean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模型一：两者（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）不能同时取</a:t>
            </a: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那么选择了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b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连边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A→B’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B→A’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模型二：两者（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）不能同时不取</a:t>
            </a: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那么选择了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b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连边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A’→B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B’→A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zh-CN" altLang="en-US" dirty="0"/>
              <a:t>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模型三：两者（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）要么都取，要么都不取</a:t>
            </a: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那么选择了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，选择了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就只能选择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b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连边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A→B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B→A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A’→B’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B’→A’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模型四：两者（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）必取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连边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A’→A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26876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Loading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。。。。。。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7" name="Picture 1" descr="C:\Users\couragej\AppData\Local\Temp\HDQSCXM%~MIEU0DTHC@MT{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140967"/>
            <a:ext cx="3672408" cy="263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30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对于无向图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G=(V,E)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，如果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可以分为两个互不相交的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子集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并且图中的每条边所依附的两点都属于不同的子集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，即图的所有边一定是一个顶点属于集合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，另外一个顶点属于集合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Y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，则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则称为一个二分图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二分图的最大匹配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给定一个二分图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G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的一个子图的边集中的任意两条边都不依附于同一个顶点，则称此子图是一个匹配。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选择这样的边数最大的子集称为图的</a:t>
            </a:r>
            <a:r>
              <a:rPr lang="zh-CN" altLang="en-US" sz="2400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最大匹配问题。</a:t>
            </a:r>
            <a:endParaRPr lang="en-US" altLang="zh-CN" sz="2400" u="sng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如果一个匹配中，图中的每个顶点都和图中某条边相关联，则称此匹配为完全匹配，也称作完备匹配。</a:t>
            </a: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增广路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4762872" cy="4373563"/>
          </a:xfrm>
        </p:spPr>
        <p:txBody>
          <a:bodyPr>
            <a:normAutofit/>
          </a:bodyPr>
          <a:lstStyle/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是图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中一条连通两个未匹配顶点的路径，并且属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的边和不属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即已匹配和待匹配的边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上交替出现，则称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为相对于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一条增广路径。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对于右图的边，如果我们一开始仅有已经完成的匹配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1-1‘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4-3’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那么当我们对于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，可以让已经有的匹配做下修改，即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4-4‘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，空出来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进行匹配，这样沿着已有匹配去寻找到的新匹配叫增广路。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 rot="-5400000">
            <a:off x="4787628" y="2955657"/>
            <a:ext cx="4176710" cy="1871662"/>
            <a:chOff x="657" y="1820"/>
            <a:chExt cx="2041" cy="1122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4" y="2024"/>
              <a:ext cx="250" cy="70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975" y="2024"/>
              <a:ext cx="227" cy="70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202" y="2024"/>
              <a:ext cx="249" cy="70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1678" y="2024"/>
              <a:ext cx="249" cy="70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53" y="2024"/>
              <a:ext cx="250" cy="70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677" y="2024"/>
              <a:ext cx="726" cy="70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450" y="2024"/>
              <a:ext cx="1181" cy="703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2402" y="2024"/>
              <a:ext cx="227" cy="703"/>
            </a:xfrm>
            <a:prstGeom prst="line">
              <a:avLst/>
            </a:prstGeom>
            <a:ln w="9525">
              <a:solidFill>
                <a:srgbClr val="FF0000"/>
              </a:solidFill>
              <a:round/>
              <a:headEnd type="oval" w="lg" len="lg"/>
              <a:tailEnd type="oval" w="lg" len="lg"/>
            </a:ln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657" y="1820"/>
              <a:ext cx="136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5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906" y="2772"/>
              <a:ext cx="137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4‘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1134" y="1820"/>
              <a:ext cx="136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4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383" y="2772"/>
              <a:ext cx="136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3’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609" y="1820"/>
              <a:ext cx="137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858" y="2772"/>
              <a:ext cx="137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2‘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2086" y="1820"/>
              <a:ext cx="136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2335" y="2772"/>
              <a:ext cx="137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1’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562" y="1820"/>
              <a:ext cx="136" cy="170"/>
            </a:xfrm>
            <a:prstGeom prst="rect">
              <a:avLst/>
            </a:prstGeom>
            <a:extLst/>
          </p:spPr>
          <p:txBody>
            <a:bodyPr vert="eaVert" anchor="ctr" anchorCtr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求解二分图的最大匹配有两种方法，第一种是匈牙利算法，第二种就是最大流。匈牙利方法其实也算是最大流的算法，但是他基于二分图匹配这个问题的特点，做了一些简化，提高了效率。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引入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某国有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个党派，每个党派在议会中恰有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个代表。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现在要成立和平委员会 ，该会满足：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每个党派在和平委员会中有且只有一个代表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如果某两个代表不和，则他们不能都属于委员会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代表的编号从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，编号为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2a-1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的代表属于第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个党派</a:t>
            </a:r>
          </a:p>
        </p:txBody>
      </p:sp>
    </p:spTree>
    <p:extLst>
      <p:ext uri="{BB962C8B-B14F-4D97-AF65-F5344CB8AC3E}">
        <p14:creationId xmlns:p14="http://schemas.microsoft.com/office/powerpoint/2010/main" val="148017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匈牙利算法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左边的每个点，看看右边有没有增广路，如果有，那么进行增广，没有就不添加新的匹配。</a:t>
            </a:r>
          </a:p>
          <a:p>
            <a:pPr marL="342900" indent="-342900">
              <a:buFont typeface="Wingdings" panose="05000000000000000000" pitchFamily="2" charset="2"/>
              <a:buChar char="l"/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对最后一个点做完增广路以后，整个图就形成了一个最大匹配。</a:t>
            </a: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52600"/>
            <a:ext cx="3682752" cy="4373563"/>
          </a:xfrm>
        </p:spPr>
        <p:txBody>
          <a:bodyPr>
            <a:noAutofit/>
          </a:bodyPr>
          <a:lstStyle/>
          <a:p>
            <a:r>
              <a:rPr lang="en-US" altLang="zh-CN" sz="1800" dirty="0" err="1">
                <a:ea typeface="微软雅黑" panose="020B0503020204020204" pitchFamily="34" charset="-122"/>
              </a:rPr>
              <a:t>bool</a:t>
            </a:r>
            <a:r>
              <a:rPr lang="en-US" altLang="zh-CN" sz="1800" dirty="0">
                <a:ea typeface="微软雅黑" panose="020B0503020204020204" pitchFamily="34" charset="-122"/>
              </a:rPr>
              <a:t> DFS(</a:t>
            </a:r>
            <a:r>
              <a:rPr lang="en-US" altLang="zh-CN" sz="1800" dirty="0" err="1"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ea typeface="微软雅黑" panose="020B0503020204020204" pitchFamily="34" charset="-122"/>
              </a:rPr>
              <a:t>num</a:t>
            </a:r>
            <a:r>
              <a:rPr lang="en-US" altLang="zh-CN" sz="1800" dirty="0">
                <a:ea typeface="微软雅黑" panose="020B0503020204020204" pitchFamily="34" charset="-122"/>
              </a:rPr>
              <a:t>){//</a:t>
            </a:r>
            <a:r>
              <a:rPr lang="zh-CN" altLang="en-US" sz="1800" dirty="0">
                <a:ea typeface="微软雅黑" panose="020B0503020204020204" pitchFamily="34" charset="-122"/>
              </a:rPr>
              <a:t>找增广路</a:t>
            </a:r>
          </a:p>
          <a:p>
            <a:r>
              <a:rPr lang="zh-CN" altLang="en-US" sz="1800" dirty="0"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ea typeface="微软雅黑" panose="020B0503020204020204" pitchFamily="34" charset="-122"/>
              </a:rPr>
              <a:t>for(</a:t>
            </a:r>
            <a:r>
              <a:rPr lang="en-US" altLang="zh-CN" sz="1800" dirty="0" err="1"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 = 1; 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 &lt;= 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n; 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++){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if(map[</a:t>
            </a:r>
            <a:r>
              <a:rPr lang="en-US" altLang="zh-CN" sz="1800" dirty="0" err="1" smtClean="0">
                <a:ea typeface="微软雅黑" panose="020B0503020204020204" pitchFamily="34" charset="-122"/>
              </a:rPr>
              <a:t>num</a:t>
            </a:r>
            <a:r>
              <a:rPr lang="en-US" altLang="zh-CN" sz="1800" dirty="0">
                <a:ea typeface="微软雅黑" panose="020B0503020204020204" pitchFamily="34" charset="-122"/>
              </a:rPr>
              <a:t>][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] &amp;&amp; !</a:t>
            </a:r>
            <a:r>
              <a:rPr lang="en-US" altLang="zh-CN" sz="1800" dirty="0" err="1">
                <a:ea typeface="微软雅黑" panose="020B0503020204020204" pitchFamily="34" charset="-122"/>
              </a:rPr>
              <a:t>vis</a:t>
            </a:r>
            <a:r>
              <a:rPr lang="en-US" altLang="zh-CN" sz="1800" dirty="0"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]){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    </a:t>
            </a:r>
            <a:r>
              <a:rPr lang="en-US" altLang="zh-CN" sz="1800" dirty="0" err="1">
                <a:ea typeface="微软雅黑" panose="020B0503020204020204" pitchFamily="34" charset="-122"/>
              </a:rPr>
              <a:t>vis</a:t>
            </a:r>
            <a:r>
              <a:rPr lang="en-US" altLang="zh-CN" sz="1800" dirty="0">
                <a:ea typeface="微软雅黑" panose="020B0503020204020204" pitchFamily="34" charset="-122"/>
              </a:rPr>
              <a:t>[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] = 1;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    if(flag[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] == 0 || DFS(flag[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])){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        flag[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] = </a:t>
            </a:r>
            <a:r>
              <a:rPr lang="en-US" altLang="zh-CN" sz="1800" dirty="0" err="1">
                <a:ea typeface="微软雅黑" panose="020B0503020204020204" pitchFamily="34" charset="-122"/>
              </a:rPr>
              <a:t>num</a:t>
            </a:r>
            <a:r>
              <a:rPr lang="en-US" altLang="zh-CN" sz="1800" dirty="0"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        return true;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    }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}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return false;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}</a:t>
            </a:r>
          </a:p>
          <a:p>
            <a:endParaRPr lang="en-US" altLang="zh-CN" sz="1800" dirty="0"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716016" y="1772816"/>
            <a:ext cx="3682752" cy="4373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 err="1"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ea typeface="微软雅黑" panose="020B0503020204020204" pitchFamily="34" charset="-122"/>
              </a:rPr>
              <a:t>hungary</a:t>
            </a:r>
            <a:r>
              <a:rPr lang="en-US" altLang="zh-CN" sz="1800" dirty="0">
                <a:ea typeface="微软雅黑" panose="020B0503020204020204" pitchFamily="34" charset="-122"/>
              </a:rPr>
              <a:t>(){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</a:t>
            </a:r>
            <a:r>
              <a:rPr lang="en-US" altLang="zh-CN" sz="1800" dirty="0" err="1"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ea typeface="微软雅黑" panose="020B0503020204020204" pitchFamily="34" charset="-122"/>
              </a:rPr>
              <a:t> sum = 0;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for(</a:t>
            </a:r>
            <a:r>
              <a:rPr lang="en-US" altLang="zh-CN" sz="1800" dirty="0" err="1"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 = 1; 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 &lt;= 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n; 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++){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ea typeface="微软雅黑" panose="020B0503020204020204" pitchFamily="34" charset="-122"/>
              </a:rPr>
              <a:t>memset</a:t>
            </a:r>
            <a:r>
              <a:rPr lang="en-US" altLang="zh-CN" sz="1800" dirty="0"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ea typeface="微软雅黑" panose="020B0503020204020204" pitchFamily="34" charset="-122"/>
              </a:rPr>
              <a:t>vis</a:t>
            </a:r>
            <a:r>
              <a:rPr lang="en-US" altLang="zh-CN" sz="1800" dirty="0">
                <a:ea typeface="微软雅黑" panose="020B0503020204020204" pitchFamily="34" charset="-122"/>
              </a:rPr>
              <a:t>, false, </a:t>
            </a:r>
            <a:r>
              <a:rPr lang="en-US" altLang="zh-CN" sz="1800" dirty="0" err="1">
                <a:ea typeface="微软雅黑" panose="020B0503020204020204" pitchFamily="34" charset="-122"/>
              </a:rPr>
              <a:t>sizeof</a:t>
            </a:r>
            <a:r>
              <a:rPr lang="en-US" altLang="zh-CN" sz="1800" dirty="0"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ea typeface="微软雅黑" panose="020B0503020204020204" pitchFamily="34" charset="-122"/>
              </a:rPr>
              <a:t>vis</a:t>
            </a:r>
            <a:r>
              <a:rPr lang="en-US" altLang="zh-CN" sz="1800" dirty="0">
                <a:ea typeface="微软雅黑" panose="020B0503020204020204" pitchFamily="34" charset="-122"/>
              </a:rPr>
              <a:t>));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    if(DFS(</a:t>
            </a:r>
            <a:r>
              <a:rPr lang="en-US" altLang="zh-CN" sz="1800" dirty="0" err="1"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ea typeface="微软雅黑" panose="020B0503020204020204" pitchFamily="34" charset="-122"/>
              </a:rPr>
              <a:t>))//</a:t>
            </a:r>
            <a:r>
              <a:rPr lang="zh-CN" altLang="en-US" sz="1800" dirty="0">
                <a:ea typeface="微软雅黑" panose="020B0503020204020204" pitchFamily="34" charset="-122"/>
              </a:rPr>
              <a:t>有匹配</a:t>
            </a:r>
          </a:p>
          <a:p>
            <a:r>
              <a:rPr lang="zh-CN" altLang="en-US" sz="1800" dirty="0">
                <a:ea typeface="微软雅黑" panose="020B0503020204020204" pitchFamily="34" charset="-122"/>
              </a:rPr>
              <a:t>            </a:t>
            </a:r>
            <a:r>
              <a:rPr lang="en-US" altLang="zh-CN" sz="1800" dirty="0">
                <a:ea typeface="微软雅黑" panose="020B0503020204020204" pitchFamily="34" charset="-122"/>
              </a:rPr>
              <a:t>sum++;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800" dirty="0">
                <a:ea typeface="微软雅黑" panose="020B0503020204020204" pitchFamily="34" charset="-122"/>
              </a:rPr>
              <a:t>    return sum</a:t>
            </a:r>
            <a:r>
              <a:rPr lang="en-US" altLang="zh-CN" sz="1800" dirty="0" smtClean="0">
                <a:ea typeface="微软雅黑" panose="020B0503020204020204" pitchFamily="34" charset="-122"/>
              </a:rPr>
              <a:t>;//</a:t>
            </a:r>
            <a:r>
              <a:rPr lang="zh-CN" altLang="en-US" sz="1800" dirty="0" smtClean="0">
                <a:ea typeface="微软雅黑" panose="020B0503020204020204" pitchFamily="34" charset="-122"/>
              </a:rPr>
              <a:t>最大匹配数</a:t>
            </a:r>
            <a:endParaRPr lang="en-US" altLang="zh-CN" sz="1800" dirty="0">
              <a:ea typeface="微软雅黑" panose="020B0503020204020204" pitchFamily="34" charset="-122"/>
            </a:endParaRPr>
          </a:p>
          <a:p>
            <a:r>
              <a:rPr lang="en-US" altLang="zh-CN" sz="1800" dirty="0"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图的最小顶点覆盖数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二分图的最大匹配数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（在二分图中求最少的点，让每条边都至少和其中一个点关联）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最小路径覆盖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=|P|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－最大匹配数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PXP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的有向图中，路径覆盖就是在图中找一些路径，使之覆盖了图中的所有顶点，且任何一个顶点有且只有一条路径与之关联）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其中最大匹配数的求法是把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中的每个顶点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分成两个顶点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中存在一条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pj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的边，那么在二分图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中就有一条连接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的无向边；</a:t>
            </a: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pi'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的出边，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的一条入边；</a:t>
            </a: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二分图最大独立集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顶点数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在Ｎ个点的图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中选出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个点，使这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个点两两之间没有边，求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最大值。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POJ1469</a:t>
            </a: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门课程，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个学生，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各个课程都有一些学生可以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参加，问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能否找到这么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个学生，使得每个学生都对应参加一门不同的课程</a:t>
            </a: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HDU1150</a:t>
            </a:r>
          </a:p>
          <a:p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题意：有两台机器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个需要运行的任务，每台机器有不同的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种模式，而每各任务都恰好在一台机器上运行。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如果它在机器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上运行，则机器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需要设置为模式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xi,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如果它在机器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上运行，则机器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需要设置为模式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每台机器上的任务可以按照任意顺序执行，但是每台机器每转换一次模式需要重启一次。请合理为每个任务安排一台机器并合理安排顺序，使得机器重启次数尽量少。</a:t>
            </a:r>
          </a:p>
          <a:p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机器重启次数是两台机器需要使用的不同模式的个数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把每个任务看成一条边，即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机器的每个模式看成一个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机器的每个模式看成一个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节点，任务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为边（</a:t>
            </a:r>
            <a:r>
              <a:rPr lang="en-US" altLang="zh-CN"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bi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因此，对于每个任务，可以把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工作状态作为顶点，在对应的Ａ和Ｂ的工作状态间连线，则对于每条边的两个顶点，因为每个任务都要完成，故至少要有一个顶点（某个机器的一种状态）存在，这样这个问题就转化成了在这些顶点中选取尽量少的顶点（尽量少的工作状态，尽量少的重启次数），使得每一条边都至少和其中一个点相关联，即最小点覆盖问题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例题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POJ2446 </a:t>
            </a:r>
          </a:p>
          <a:p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给出一个矩形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N*M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棋盘，有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个格子是空洞，然后用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2*1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的矩形，对所有非空洞的格子进行覆盖，如果可以全部覆盖，就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puts("YES</a:t>
            </a:r>
            <a:r>
              <a:rPr lang="en-US" altLang="zh-CN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</a:p>
          <a:p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棋盘染成像国际象棋棋盘那样的黑白相间，这样的话黑色和白色的格子就构成了二分图的两个集合，即相邻的两个格子不会属于同一个集合的。然后从上到下，从左到右对格子进行编号连边（如果不是空洞的话），求最大匹配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43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ouragej\Documents\美图图库\和美指-去字幕_副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8" y="1386753"/>
            <a:ext cx="8695184" cy="489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5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785938"/>
            <a:ext cx="3816350" cy="23749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（党派数），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（不友好对数）及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对两两不和的代表编号 </a:t>
            </a:r>
          </a:p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1≤n≤8000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0≤m ≤20000 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429250" y="1714500"/>
            <a:ext cx="3505200" cy="332263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求和平委员会是否能创立。</a:t>
            </a:r>
          </a:p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若能，求一种构成方式。 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857250" y="4143375"/>
            <a:ext cx="496887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dirty="0">
                <a:latin typeface="Monotype Corsiva" pitchFamily="66" charset="0"/>
              </a:rPr>
              <a:t>例：输入：</a:t>
            </a:r>
            <a:r>
              <a:rPr lang="en-US" altLang="zh-CN" sz="2400" dirty="0">
                <a:latin typeface="Monotype Corsiva" pitchFamily="66" charset="0"/>
              </a:rPr>
              <a:t>3 2             </a:t>
            </a:r>
            <a:r>
              <a:rPr lang="zh-CN" altLang="en-US" sz="2400" dirty="0">
                <a:latin typeface="Monotype Corsiva" pitchFamily="66" charset="0"/>
              </a:rPr>
              <a:t>输出：</a:t>
            </a:r>
            <a:r>
              <a:rPr lang="en-US" altLang="zh-CN" sz="2400" dirty="0">
                <a:latin typeface="Monotype Corsiva" pitchFamily="66" charset="0"/>
              </a:rPr>
              <a:t>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Monotype Corsiva" pitchFamily="66" charset="0"/>
              </a:rPr>
              <a:t>                      1  3                          4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dirty="0">
                <a:latin typeface="Monotype Corsiva" pitchFamily="66" charset="0"/>
              </a:rPr>
              <a:t>                      2  4                          5</a:t>
            </a:r>
          </a:p>
        </p:txBody>
      </p:sp>
    </p:spTree>
    <p:extLst>
      <p:ext uri="{BB962C8B-B14F-4D97-AF65-F5344CB8AC3E}">
        <p14:creationId xmlns:p14="http://schemas.microsoft.com/office/powerpoint/2010/main" val="30830515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0850" y="2904331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Loading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。。。。。。</a:t>
            </a:r>
            <a:endParaRPr lang="zh-CN" altLang="en-US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01" y="620688"/>
            <a:ext cx="885698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u="sng" dirty="0" smtClean="0">
                <a:latin typeface="微软雅黑" pitchFamily="34" charset="-122"/>
                <a:ea typeface="微软雅黑" pitchFamily="34" charset="-122"/>
              </a:rPr>
              <a:t>草地</a:t>
            </a:r>
            <a:r>
              <a:rPr lang="zh-CN" altLang="en-US" b="1" u="sng" dirty="0">
                <a:latin typeface="微软雅黑" pitchFamily="34" charset="-122"/>
                <a:ea typeface="微软雅黑" pitchFamily="34" charset="-122"/>
              </a:rPr>
              <a:t>排水</a:t>
            </a:r>
          </a:p>
          <a:p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题目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描述</a:t>
            </a:r>
          </a:p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农夫修建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了一套排水系统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来使草地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免除被大水淹没的烦恼（不用担心，雨水会流向附近的一条小溪）。作为一名一流的技师，农夫约翰已经在每条排水沟的一端安上 了控制器，这样他可以控制流入排水沟的水流量。 农夫约翰知道每一条排水沟每分钟可以流过的水量，和排水系统的准确布局（起点为水潭而终点为小溪的一张网）。需要注意的是，有些时候从一处到另一处不只有 一条排水沟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。计算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从水潭排水到小溪的最大流量。对于给出的每条排水沟，雨水只能沿着一个方向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流动。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输入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个整数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 (0 &lt;= N &lt;= 200)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 (2 &lt;= M &lt;= 200)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是排水沟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的数量，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是排水沟交叉点的数量。交点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是水潭，交点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是小溪。 第二行到第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N+1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每行有三个整数，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(1 &lt;= Si,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&lt;= M)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指明排水沟两端的交点，雨水从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Si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流向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Ei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(0 &lt;=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&lt;= 10,000,000)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是这条排水沟的最大容量。 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输出一个整数，即排水的最大流量。 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401" y="108030"/>
            <a:ext cx="243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来一道水题</a:t>
            </a:r>
            <a:endParaRPr lang="zh-CN" altLang="en-US" dirty="0">
              <a:solidFill>
                <a:schemeClr val="accent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4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438858">
            <a:off x="1259161" y="274155"/>
            <a:ext cx="7560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太好了，不会做？？？？？？？？？？？？？？？？？？？？？？？？？</a:t>
            </a:r>
            <a:endParaRPr lang="zh-CN" altLang="en-US" sz="7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26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90872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这是一个求最大流的问题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167282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增广路定理</a:t>
            </a:r>
            <a:endParaRPr lang="zh-CN" alt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8057" y="2815828"/>
            <a:ext cx="8229600" cy="48529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一个可行流为最大流的充要条件是不存在增广路。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根据增广路定理，为了得到最大流，可以从任何一个可行流开始（如零流），沿增广路对流进行增广，直到网络中不存在增广路为止。</a:t>
            </a: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所有的增广路算法全部都是反复地找增广路进行增广，直到找不到增广路为止。不同算法之间的区别在于：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以多大的代价找到一条增广路。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找到的是一条什么样的增广路，或者说找到的增广路的效果如何。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5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1"/>
          <a:stretch>
            <a:fillRect/>
          </a:stretch>
        </p:blipFill>
        <p:spPr bwMode="auto">
          <a:xfrm>
            <a:off x="611188" y="0"/>
            <a:ext cx="387191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003800" y="3430588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V="1">
            <a:off x="5076825" y="2565400"/>
            <a:ext cx="10080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084888" y="2492375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5076825" y="3500438"/>
            <a:ext cx="10795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6156325" y="4295775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6227763" y="436562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>
            <a:off x="6156325" y="24923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7596188" y="4365625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7524750" y="2495550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Oval 14"/>
          <p:cNvSpPr>
            <a:spLocks noChangeArrowheads="1"/>
          </p:cNvSpPr>
          <p:nvPr/>
        </p:nvSpPr>
        <p:spPr bwMode="auto">
          <a:xfrm>
            <a:off x="8388350" y="3429000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596188" y="2565400"/>
            <a:ext cx="7921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V="1">
            <a:off x="7667625" y="3500438"/>
            <a:ext cx="720725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V="1">
            <a:off x="6227763" y="2565400"/>
            <a:ext cx="1296987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6156325" y="2565400"/>
            <a:ext cx="151130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4767263" y="3232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5992813" y="21526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064250" y="43132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575550" y="43846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7524750" y="2205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8440738" y="32321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5416550" y="3881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5292725" y="27082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6711950" y="22240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6804025" y="43656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7935913" y="38084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17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7935913" y="27289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11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372225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7072313" y="3521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5651500" y="4797425"/>
            <a:ext cx="213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次构造的分层图</a:t>
            </a:r>
          </a:p>
        </p:txBody>
      </p:sp>
    </p:spTree>
    <p:extLst>
      <p:ext uri="{BB962C8B-B14F-4D97-AF65-F5344CB8AC3E}">
        <p14:creationId xmlns:p14="http://schemas.microsoft.com/office/powerpoint/2010/main" val="31985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Oval 3"/>
          <p:cNvSpPr>
            <a:spLocks noChangeArrowheads="1"/>
          </p:cNvSpPr>
          <p:nvPr/>
        </p:nvSpPr>
        <p:spPr bwMode="auto">
          <a:xfrm>
            <a:off x="2624138" y="2632075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697163" y="1766888"/>
            <a:ext cx="10080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3705225" y="16938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2697163" y="2701925"/>
            <a:ext cx="10795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3776663" y="34972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3848100" y="356711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776663" y="16938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16525" y="356711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5145088" y="1697038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6008688" y="2630488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5216525" y="1766888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V="1">
            <a:off x="5287963" y="2701925"/>
            <a:ext cx="7207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3848100" y="1766888"/>
            <a:ext cx="1296988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3776663" y="1766888"/>
            <a:ext cx="151130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387600" y="2433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613150" y="1354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3684588" y="3514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5195888" y="3586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5145088" y="1406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6061075" y="2433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036888" y="3082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913063" y="1909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332288" y="14255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424363" y="3567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5556250" y="30099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9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556250" y="1930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7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3992563" y="2701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4692650" y="2722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840038" y="3998913"/>
            <a:ext cx="374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在分层图上</a:t>
            </a:r>
            <a:r>
              <a:rPr lang="en-US" altLang="zh-CN"/>
              <a:t>4</a:t>
            </a:r>
            <a:r>
              <a:rPr lang="zh-CN" altLang="en-US"/>
              <a:t>次增广得到的最大流，</a:t>
            </a:r>
          </a:p>
          <a:p>
            <a:r>
              <a:rPr lang="zh-CN" altLang="en-US"/>
              <a:t>注意这个方案并不唯一</a:t>
            </a:r>
          </a:p>
        </p:txBody>
      </p:sp>
    </p:spTree>
    <p:extLst>
      <p:ext uri="{BB962C8B-B14F-4D97-AF65-F5344CB8AC3E}">
        <p14:creationId xmlns:p14="http://schemas.microsoft.com/office/powerpoint/2010/main" val="11657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2624138" y="2632075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2697163" y="1766888"/>
            <a:ext cx="10080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705225" y="16938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2697163" y="2701925"/>
            <a:ext cx="10795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776663" y="34972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848100" y="356711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3776663" y="16938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5216525" y="356711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145088" y="1697038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6008688" y="2630488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216525" y="1766888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5287963" y="2701925"/>
            <a:ext cx="720725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V="1">
            <a:off x="3848100" y="1766888"/>
            <a:ext cx="1296988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3776663" y="1766888"/>
            <a:ext cx="151130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2387600" y="2433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3613150" y="1354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684588" y="3514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195888" y="3586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145088" y="1406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6061075" y="2433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819400" y="30241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8/8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913063" y="1909763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8/10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332288" y="14255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5/5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424363" y="35671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556250" y="30099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9/17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556250" y="19304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7/11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992563" y="27019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2/5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692650" y="2722563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3/3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419475" y="4365625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原图上对应的流量和容量，</a:t>
            </a:r>
          </a:p>
          <a:p>
            <a:r>
              <a:rPr lang="zh-CN" altLang="en-US"/>
              <a:t>在此基础上再构造分层图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3708400" y="1773238"/>
            <a:ext cx="714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 flipH="1" flipV="1">
            <a:off x="5181600" y="1773238"/>
            <a:ext cx="111125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3289300" y="24606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0/4</a:t>
            </a: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4522788" y="354965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197873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2"/>
          <p:cNvSpPr>
            <a:spLocks noChangeArrowheads="1"/>
          </p:cNvSpPr>
          <p:nvPr/>
        </p:nvSpPr>
        <p:spPr bwMode="auto">
          <a:xfrm>
            <a:off x="2624138" y="2632075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2697163" y="1766888"/>
            <a:ext cx="10080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3705225" y="16938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776663" y="349726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5216525" y="3567113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145088" y="1697038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6008688" y="2630488"/>
            <a:ext cx="69850" cy="698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5216525" y="1766888"/>
            <a:ext cx="792163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V="1">
            <a:off x="3848100" y="1766888"/>
            <a:ext cx="1296988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2387600" y="2433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613150" y="13541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3684588" y="35147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195888" y="35861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5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5145088" y="14065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6061075" y="2433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6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913063" y="1909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5556250" y="1930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992563" y="2701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419475" y="4365625"/>
            <a:ext cx="4070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新的分层图，删除了不在分层图上的边</a:t>
            </a:r>
          </a:p>
          <a:p>
            <a:r>
              <a:rPr lang="zh-CN" altLang="en-US"/>
              <a:t>包括反向边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3708400" y="1773238"/>
            <a:ext cx="71438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3405188" y="2489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9203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323850" y="4149725"/>
            <a:ext cx="287338" cy="287338"/>
          </a:xfrm>
          <a:prstGeom prst="flowChartConnector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2124075" y="4149725"/>
            <a:ext cx="287338" cy="287338"/>
          </a:xfrm>
          <a:prstGeom prst="flowChartConnector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4068763" y="4149725"/>
            <a:ext cx="287337" cy="287338"/>
          </a:xfrm>
          <a:prstGeom prst="flowChartConnector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011863" y="4149725"/>
            <a:ext cx="287337" cy="287338"/>
          </a:xfrm>
          <a:prstGeom prst="flowChartConnector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8101013" y="4149725"/>
            <a:ext cx="287337" cy="287338"/>
          </a:xfrm>
          <a:prstGeom prst="flowChartConnector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4067175" y="2492375"/>
            <a:ext cx="287338" cy="287338"/>
          </a:xfrm>
          <a:prstGeom prst="flowChartConnector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684213" y="4292600"/>
            <a:ext cx="1366837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2555875" y="4292600"/>
            <a:ext cx="1439863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500563" y="4292600"/>
            <a:ext cx="1439862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6443663" y="4292600"/>
            <a:ext cx="1584325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2484438" y="2708275"/>
            <a:ext cx="1511300" cy="1368425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4427538" y="2708275"/>
            <a:ext cx="1512887" cy="1296988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31775" y="443706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046288" y="4437063"/>
            <a:ext cx="447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934075" y="4437063"/>
            <a:ext cx="447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3995738" y="4437063"/>
            <a:ext cx="719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8032750" y="4348163"/>
            <a:ext cx="427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e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4029075" y="1912938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1023938" y="4357688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10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967038" y="4379913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984750" y="435768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6927850" y="4357688"/>
            <a:ext cx="4539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10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916238" y="292417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076825" y="292417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79388" y="3644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源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7935913" y="36115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汇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5795963" y="6207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栈</a:t>
            </a: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7092950" y="476250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7092950" y="2997200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V="1">
            <a:off x="7812088" y="476250"/>
            <a:ext cx="0" cy="252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7235825" y="2276475"/>
            <a:ext cx="42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235825" y="1841500"/>
            <a:ext cx="447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7237413" y="133667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7235825" y="904875"/>
            <a:ext cx="447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7235825" y="476250"/>
            <a:ext cx="427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e</a:t>
            </a:r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187450" y="435768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7121525" y="435768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3017838" y="4365625"/>
            <a:ext cx="33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5033963" y="4357688"/>
            <a:ext cx="33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4619" name="Text Box 43"/>
          <p:cNvSpPr txBox="1">
            <a:spLocks noChangeArrowheads="1"/>
          </p:cNvSpPr>
          <p:nvPr/>
        </p:nvSpPr>
        <p:spPr bwMode="auto">
          <a:xfrm>
            <a:off x="7269163" y="1341438"/>
            <a:ext cx="32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466022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97" grpId="0"/>
      <p:bldP spid="24598" grpId="0"/>
      <p:bldP spid="24599" grpId="0"/>
      <p:bldP spid="24600" grpId="0"/>
      <p:bldP spid="24605" grpId="0"/>
      <p:bldP spid="24606" grpId="0" animBg="1"/>
      <p:bldP spid="24607" grpId="0" animBg="1"/>
      <p:bldP spid="24608" grpId="0" animBg="1"/>
      <p:bldP spid="24609" grpId="0"/>
      <p:bldP spid="24610" grpId="0"/>
      <p:bldP spid="24611" grpId="0"/>
      <p:bldP spid="24611" grpId="1"/>
      <p:bldP spid="24612" grpId="0"/>
      <p:bldP spid="24612" grpId="1"/>
      <p:bldP spid="24612" grpId="2"/>
      <p:bldP spid="24613" grpId="0"/>
      <p:bldP spid="24613" grpId="1"/>
      <p:bldP spid="24613" grpId="2"/>
      <p:bldP spid="24614" grpId="0"/>
      <p:bldP spid="24615" grpId="0"/>
      <p:bldP spid="24616" grpId="0"/>
      <p:bldP spid="24616" grpId="1"/>
      <p:bldP spid="24617" grpId="0"/>
      <p:bldP spid="24617" grpId="1"/>
      <p:bldP spid="246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40373" y="6335713"/>
            <a:ext cx="2895600" cy="365125"/>
          </a:xfrm>
        </p:spPr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2007冬令营讲座</a:t>
            </a: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216173" y="1968501"/>
            <a:ext cx="91440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剩余图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G’=(V,E’)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流量网络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G=(V,E)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中，对于任意一条边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(a,b)</a:t>
            </a: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，若</a:t>
            </a:r>
          </a:p>
          <a:p>
            <a:pPr>
              <a:spcBef>
                <a:spcPct val="50000"/>
              </a:spcBef>
            </a:pP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flow(a,b)&lt;capacity(a,b)   or    flow(b,a)&gt;0</a:t>
            </a:r>
          </a:p>
          <a:p>
            <a:pPr>
              <a:spcBef>
                <a:spcPct val="50000"/>
              </a:spcBef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sz="3200">
                <a:latin typeface="微软雅黑" pitchFamily="34" charset="-122"/>
                <a:ea typeface="微软雅黑" pitchFamily="34" charset="-122"/>
              </a:rPr>
              <a:t>(a,b)∈ E’</a:t>
            </a:r>
          </a:p>
        </p:txBody>
      </p:sp>
      <p:sp>
        <p:nvSpPr>
          <p:cNvPr id="140331" name="Text Box 43"/>
          <p:cNvSpPr txBox="1">
            <a:spLocks noChangeArrowheads="1"/>
          </p:cNvSpPr>
          <p:nvPr/>
        </p:nvSpPr>
        <p:spPr bwMode="auto">
          <a:xfrm>
            <a:off x="3203848" y="815976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什么是剩余图？</a:t>
            </a:r>
          </a:p>
        </p:txBody>
      </p:sp>
      <p:sp>
        <p:nvSpPr>
          <p:cNvPr id="140335" name="AutoShape 47"/>
          <p:cNvSpPr>
            <a:spLocks noChangeArrowheads="1"/>
          </p:cNvSpPr>
          <p:nvPr/>
        </p:nvSpPr>
        <p:spPr bwMode="auto">
          <a:xfrm rot="5400000">
            <a:off x="4392092" y="3659982"/>
            <a:ext cx="2016125" cy="3529013"/>
          </a:xfrm>
          <a:prstGeom prst="cloudCallout">
            <a:avLst>
              <a:gd name="adj1" fmla="val -62602"/>
              <a:gd name="adj2" fmla="val 56116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anchor="ctr"/>
          <a:lstStyle/>
          <a:p>
            <a:pPr algn="ctr"/>
            <a:endParaRPr lang="zh-CN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336" name="Text Box 48"/>
          <p:cNvSpPr txBox="1">
            <a:spLocks noChangeArrowheads="1"/>
          </p:cNvSpPr>
          <p:nvPr/>
        </p:nvSpPr>
        <p:spPr bwMode="auto">
          <a:xfrm>
            <a:off x="3996011" y="4848226"/>
            <a:ext cx="30241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可以沿着</a:t>
            </a:r>
            <a:r>
              <a:rPr lang="en-US" altLang="zh-CN" sz="28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</a:rPr>
              <a:t>a-</a:t>
            </a:r>
            <a:r>
              <a:rPr lang="en-US" altLang="zh-CN" sz="28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--&gt;b</a:t>
            </a:r>
            <a:r>
              <a:rPr lang="zh-CN" altLang="en-US" sz="2800">
                <a:solidFill>
                  <a:srgbClr val="FF33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方向增广</a:t>
            </a:r>
            <a:endParaRPr lang="zh-CN" altLang="en-US" sz="2800">
              <a:solidFill>
                <a:srgbClr val="FF33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6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0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331" grpId="0"/>
      <p:bldP spid="140335" grpId="0" animBg="1"/>
      <p:bldP spid="1403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25" y="558800"/>
            <a:ext cx="859631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分析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391400" cy="44958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原题可描述为：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个组，第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个组里有两个节点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。需要从每个组中选出一个。而某些点不可以同时选出（称之为不相容）。任务是保证选出的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个点都能两两相容。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（在这里把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的定义稍稍放宽一些，它们同时表示属于同一个组的两个节点。也就是说，如果我们描述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，那么描述这个组的另一个节点就可以用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eaLnBrk="1" hangingPunct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9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2007冬令营讲座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468313" y="5084763"/>
            <a:ext cx="79216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剩余图中，从源点到汇点的每一条路径都对应一条增广路</a:t>
            </a:r>
          </a:p>
        </p:txBody>
      </p:sp>
      <p:grpSp>
        <p:nvGrpSpPr>
          <p:cNvPr id="144422" name="Group 38"/>
          <p:cNvGrpSpPr>
            <a:grpSpLocks/>
          </p:cNvGrpSpPr>
          <p:nvPr/>
        </p:nvGrpSpPr>
        <p:grpSpPr bwMode="auto">
          <a:xfrm>
            <a:off x="317500" y="1125538"/>
            <a:ext cx="8502649" cy="1081087"/>
            <a:chOff x="200" y="709"/>
            <a:chExt cx="5356" cy="681"/>
          </a:xfrm>
        </p:grpSpPr>
        <p:sp>
          <p:nvSpPr>
            <p:cNvPr id="144390" name="AutoShape 6"/>
            <p:cNvSpPr>
              <a:spLocks noChangeArrowheads="1"/>
            </p:cNvSpPr>
            <p:nvPr/>
          </p:nvSpPr>
          <p:spPr bwMode="auto">
            <a:xfrm>
              <a:off x="749" y="932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391" name="AutoShape 7"/>
            <p:cNvSpPr>
              <a:spLocks noChangeArrowheads="1"/>
            </p:cNvSpPr>
            <p:nvPr/>
          </p:nvSpPr>
          <p:spPr bwMode="auto">
            <a:xfrm>
              <a:off x="2246" y="932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392" name="AutoShape 8"/>
            <p:cNvSpPr>
              <a:spLocks noChangeArrowheads="1"/>
            </p:cNvSpPr>
            <p:nvPr/>
          </p:nvSpPr>
          <p:spPr bwMode="auto">
            <a:xfrm>
              <a:off x="3743" y="932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393" name="AutoShape 9"/>
            <p:cNvSpPr>
              <a:spLocks noChangeArrowheads="1"/>
            </p:cNvSpPr>
            <p:nvPr/>
          </p:nvSpPr>
          <p:spPr bwMode="auto">
            <a:xfrm>
              <a:off x="5375" y="932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394" name="AutoShape 10"/>
            <p:cNvSpPr>
              <a:spLocks noChangeArrowheads="1"/>
            </p:cNvSpPr>
            <p:nvPr/>
          </p:nvSpPr>
          <p:spPr bwMode="auto">
            <a:xfrm>
              <a:off x="975" y="977"/>
              <a:ext cx="1180" cy="45"/>
            </a:xfrm>
            <a:prstGeom prst="rightArrow">
              <a:avLst>
                <a:gd name="adj1" fmla="val 50000"/>
                <a:gd name="adj2" fmla="val 6555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395" name="AutoShape 11"/>
            <p:cNvSpPr>
              <a:spLocks noChangeArrowheads="1"/>
            </p:cNvSpPr>
            <p:nvPr/>
          </p:nvSpPr>
          <p:spPr bwMode="auto">
            <a:xfrm>
              <a:off x="2518" y="977"/>
              <a:ext cx="1179" cy="45"/>
            </a:xfrm>
            <a:prstGeom prst="rightArrow">
              <a:avLst>
                <a:gd name="adj1" fmla="val 50000"/>
                <a:gd name="adj2" fmla="val 65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396" name="AutoShape 12"/>
            <p:cNvSpPr>
              <a:spLocks noChangeArrowheads="1"/>
            </p:cNvSpPr>
            <p:nvPr/>
          </p:nvSpPr>
          <p:spPr bwMode="auto">
            <a:xfrm>
              <a:off x="3969" y="977"/>
              <a:ext cx="1361" cy="45"/>
            </a:xfrm>
            <a:prstGeom prst="rightArrow">
              <a:avLst>
                <a:gd name="adj1" fmla="val 50000"/>
                <a:gd name="adj2" fmla="val 75611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1066" y="750"/>
              <a:ext cx="9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Capacity=5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51" y="750"/>
              <a:ext cx="10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Capacity=6</a:t>
              </a:r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2608" y="750"/>
              <a:ext cx="9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Capacity=2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1111" y="1022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Flow=2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241" y="1022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Flow=2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2654" y="1018"/>
              <a:ext cx="8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Flow=2</a:t>
              </a:r>
            </a:p>
          </p:txBody>
        </p:sp>
        <p:sp>
          <p:nvSpPr>
            <p:cNvPr id="144417" name="Text Box 33"/>
            <p:cNvSpPr txBox="1">
              <a:spLocks noChangeArrowheads="1"/>
            </p:cNvSpPr>
            <p:nvPr/>
          </p:nvSpPr>
          <p:spPr bwMode="auto">
            <a:xfrm>
              <a:off x="200" y="709"/>
              <a:ext cx="349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微软雅黑" pitchFamily="34" charset="-122"/>
                  <a:ea typeface="微软雅黑" pitchFamily="34" charset="-122"/>
                </a:rPr>
                <a:t>有向图</a:t>
              </a:r>
            </a:p>
          </p:txBody>
        </p:sp>
      </p:grpSp>
      <p:grpSp>
        <p:nvGrpSpPr>
          <p:cNvPr id="144421" name="Group 37"/>
          <p:cNvGrpSpPr>
            <a:grpSpLocks/>
          </p:cNvGrpSpPr>
          <p:nvPr/>
        </p:nvGrpSpPr>
        <p:grpSpPr bwMode="auto">
          <a:xfrm>
            <a:off x="317500" y="2636838"/>
            <a:ext cx="8502649" cy="1223962"/>
            <a:chOff x="200" y="1661"/>
            <a:chExt cx="5356" cy="771"/>
          </a:xfrm>
        </p:grpSpPr>
        <p:sp>
          <p:nvSpPr>
            <p:cNvPr id="144403" name="AutoShape 19"/>
            <p:cNvSpPr>
              <a:spLocks noChangeArrowheads="1"/>
            </p:cNvSpPr>
            <p:nvPr/>
          </p:nvSpPr>
          <p:spPr bwMode="auto">
            <a:xfrm>
              <a:off x="749" y="1979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04" name="AutoShape 20"/>
            <p:cNvSpPr>
              <a:spLocks noChangeArrowheads="1"/>
            </p:cNvSpPr>
            <p:nvPr/>
          </p:nvSpPr>
          <p:spPr bwMode="auto">
            <a:xfrm>
              <a:off x="2246" y="1979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05" name="AutoShape 21"/>
            <p:cNvSpPr>
              <a:spLocks noChangeArrowheads="1"/>
            </p:cNvSpPr>
            <p:nvPr/>
          </p:nvSpPr>
          <p:spPr bwMode="auto">
            <a:xfrm>
              <a:off x="3743" y="1979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06" name="AutoShape 22"/>
            <p:cNvSpPr>
              <a:spLocks noChangeArrowheads="1"/>
            </p:cNvSpPr>
            <p:nvPr/>
          </p:nvSpPr>
          <p:spPr bwMode="auto">
            <a:xfrm>
              <a:off x="5375" y="1979"/>
              <a:ext cx="181" cy="181"/>
            </a:xfrm>
            <a:prstGeom prst="flowChartConnector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07" name="AutoShape 23"/>
            <p:cNvSpPr>
              <a:spLocks noChangeArrowheads="1"/>
            </p:cNvSpPr>
            <p:nvPr/>
          </p:nvSpPr>
          <p:spPr bwMode="auto">
            <a:xfrm>
              <a:off x="975" y="1979"/>
              <a:ext cx="1180" cy="45"/>
            </a:xfrm>
            <a:prstGeom prst="rightArrow">
              <a:avLst>
                <a:gd name="adj1" fmla="val 50000"/>
                <a:gd name="adj2" fmla="val 6555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08" name="AutoShape 24"/>
            <p:cNvSpPr>
              <a:spLocks noChangeArrowheads="1"/>
            </p:cNvSpPr>
            <p:nvPr/>
          </p:nvSpPr>
          <p:spPr bwMode="auto">
            <a:xfrm>
              <a:off x="4014" y="1979"/>
              <a:ext cx="1316" cy="45"/>
            </a:xfrm>
            <a:prstGeom prst="rightArrow">
              <a:avLst>
                <a:gd name="adj1" fmla="val 50000"/>
                <a:gd name="adj2" fmla="val 73111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09" name="AutoShape 25"/>
            <p:cNvSpPr>
              <a:spLocks noChangeArrowheads="1"/>
            </p:cNvSpPr>
            <p:nvPr/>
          </p:nvSpPr>
          <p:spPr bwMode="auto">
            <a:xfrm>
              <a:off x="975" y="2070"/>
              <a:ext cx="1180" cy="45"/>
            </a:xfrm>
            <a:prstGeom prst="leftArrow">
              <a:avLst>
                <a:gd name="adj1" fmla="val 50000"/>
                <a:gd name="adj2" fmla="val 6555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10" name="AutoShape 26"/>
            <p:cNvSpPr>
              <a:spLocks noChangeArrowheads="1"/>
            </p:cNvSpPr>
            <p:nvPr/>
          </p:nvSpPr>
          <p:spPr bwMode="auto">
            <a:xfrm>
              <a:off x="4014" y="2070"/>
              <a:ext cx="1316" cy="45"/>
            </a:xfrm>
            <a:prstGeom prst="leftArrow">
              <a:avLst>
                <a:gd name="adj1" fmla="val 50000"/>
                <a:gd name="adj2" fmla="val 73111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11" name="Text Box 27"/>
            <p:cNvSpPr txBox="1">
              <a:spLocks noChangeArrowheads="1"/>
            </p:cNvSpPr>
            <p:nvPr/>
          </p:nvSpPr>
          <p:spPr bwMode="auto">
            <a:xfrm>
              <a:off x="1338" y="1752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44412" name="Text Box 28"/>
            <p:cNvSpPr txBox="1">
              <a:spLocks noChangeArrowheads="1"/>
            </p:cNvSpPr>
            <p:nvPr/>
          </p:nvSpPr>
          <p:spPr bwMode="auto">
            <a:xfrm>
              <a:off x="1429" y="2079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4413" name="AutoShape 29"/>
            <p:cNvSpPr>
              <a:spLocks noChangeArrowheads="1"/>
            </p:cNvSpPr>
            <p:nvPr/>
          </p:nvSpPr>
          <p:spPr bwMode="auto">
            <a:xfrm>
              <a:off x="2472" y="2024"/>
              <a:ext cx="1225" cy="45"/>
            </a:xfrm>
            <a:prstGeom prst="leftArrow">
              <a:avLst>
                <a:gd name="adj1" fmla="val 50000"/>
                <a:gd name="adj2" fmla="val 68055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414" name="Text Box 30"/>
            <p:cNvSpPr txBox="1">
              <a:spLocks noChangeArrowheads="1"/>
            </p:cNvSpPr>
            <p:nvPr/>
          </p:nvSpPr>
          <p:spPr bwMode="auto">
            <a:xfrm>
              <a:off x="2990" y="1797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4415" name="Text Box 31"/>
            <p:cNvSpPr txBox="1">
              <a:spLocks noChangeArrowheads="1"/>
            </p:cNvSpPr>
            <p:nvPr/>
          </p:nvSpPr>
          <p:spPr bwMode="auto">
            <a:xfrm>
              <a:off x="4604" y="2070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4416" name="Text Box 32"/>
            <p:cNvSpPr txBox="1">
              <a:spLocks noChangeArrowheads="1"/>
            </p:cNvSpPr>
            <p:nvPr/>
          </p:nvSpPr>
          <p:spPr bwMode="auto">
            <a:xfrm>
              <a:off x="4604" y="1752"/>
              <a:ext cx="2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44418" name="Text Box 34"/>
            <p:cNvSpPr txBox="1">
              <a:spLocks noChangeArrowheads="1"/>
            </p:cNvSpPr>
            <p:nvPr/>
          </p:nvSpPr>
          <p:spPr bwMode="auto">
            <a:xfrm>
              <a:off x="200" y="1661"/>
              <a:ext cx="349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latin typeface="微软雅黑" pitchFamily="34" charset="-122"/>
                  <a:ea typeface="微软雅黑" pitchFamily="34" charset="-122"/>
                </a:rPr>
                <a:t>剩余图</a:t>
              </a:r>
            </a:p>
          </p:txBody>
        </p:sp>
      </p:grp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468313" y="4292600"/>
            <a:ext cx="73961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剩余图中，每条边都可以沿其方向增广</a:t>
            </a:r>
          </a:p>
          <a:p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684213" y="336550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剩余图的权值代表能沿边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增广的大小</a:t>
            </a: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64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/>
      <p:bldP spid="1444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latin typeface="微软雅黑" pitchFamily="34" charset="-122"/>
                <a:ea typeface="微软雅黑" pitchFamily="34" charset="-122"/>
              </a:rPr>
              <a:t>2007冬令营讲座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468313" y="981075"/>
            <a:ext cx="83518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顶点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level(u)=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在剩余图中从源点到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所经过的最少边数</a:t>
            </a:r>
          </a:p>
        </p:txBody>
      </p:sp>
      <p:sp>
        <p:nvSpPr>
          <p:cNvPr id="142342" name="AutoShape 6"/>
          <p:cNvSpPr>
            <a:spLocks noChangeArrowheads="1"/>
          </p:cNvSpPr>
          <p:nvPr/>
        </p:nvSpPr>
        <p:spPr bwMode="auto">
          <a:xfrm>
            <a:off x="1331913" y="4502150"/>
            <a:ext cx="287337" cy="287338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43" name="AutoShape 7"/>
          <p:cNvSpPr>
            <a:spLocks noChangeArrowheads="1"/>
          </p:cNvSpPr>
          <p:nvPr/>
        </p:nvSpPr>
        <p:spPr bwMode="auto">
          <a:xfrm>
            <a:off x="3059113" y="3638550"/>
            <a:ext cx="287337" cy="287338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44" name="AutoShape 8"/>
          <p:cNvSpPr>
            <a:spLocks noChangeArrowheads="1"/>
          </p:cNvSpPr>
          <p:nvPr/>
        </p:nvSpPr>
        <p:spPr bwMode="auto">
          <a:xfrm>
            <a:off x="3059113" y="5870575"/>
            <a:ext cx="287337" cy="287338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45" name="AutoShape 9"/>
          <p:cNvSpPr>
            <a:spLocks noChangeArrowheads="1"/>
          </p:cNvSpPr>
          <p:nvPr/>
        </p:nvSpPr>
        <p:spPr bwMode="auto">
          <a:xfrm>
            <a:off x="5003800" y="4430713"/>
            <a:ext cx="287338" cy="287337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46" name="AutoShape 10"/>
          <p:cNvSpPr>
            <a:spLocks noChangeArrowheads="1"/>
          </p:cNvSpPr>
          <p:nvPr/>
        </p:nvSpPr>
        <p:spPr bwMode="auto">
          <a:xfrm>
            <a:off x="7451725" y="4430713"/>
            <a:ext cx="287338" cy="287337"/>
          </a:xfrm>
          <a:prstGeom prst="flowChartConnector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468313" y="4357688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源点</a:t>
            </a:r>
          </a:p>
        </p:txBody>
      </p:sp>
      <p:sp>
        <p:nvSpPr>
          <p:cNvPr id="142354" name="Line 18"/>
          <p:cNvSpPr>
            <a:spLocks noChangeShapeType="1"/>
          </p:cNvSpPr>
          <p:nvPr/>
        </p:nvSpPr>
        <p:spPr bwMode="auto">
          <a:xfrm flipV="1">
            <a:off x="1692275" y="3925888"/>
            <a:ext cx="1366838" cy="720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55" name="Line 19"/>
          <p:cNvSpPr>
            <a:spLocks noChangeShapeType="1"/>
          </p:cNvSpPr>
          <p:nvPr/>
        </p:nvSpPr>
        <p:spPr bwMode="auto">
          <a:xfrm flipH="1">
            <a:off x="1547813" y="3709988"/>
            <a:ext cx="1439862" cy="7921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56" name="Line 20"/>
          <p:cNvSpPr>
            <a:spLocks noChangeShapeType="1"/>
          </p:cNvSpPr>
          <p:nvPr/>
        </p:nvSpPr>
        <p:spPr bwMode="auto">
          <a:xfrm>
            <a:off x="3419475" y="3854450"/>
            <a:ext cx="1512888" cy="6477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57" name="Line 21"/>
          <p:cNvSpPr>
            <a:spLocks noChangeShapeType="1"/>
          </p:cNvSpPr>
          <p:nvPr/>
        </p:nvSpPr>
        <p:spPr bwMode="auto">
          <a:xfrm flipH="1">
            <a:off x="3348038" y="4646613"/>
            <a:ext cx="1584325" cy="11525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58" name="Line 22"/>
          <p:cNvSpPr>
            <a:spLocks noChangeShapeType="1"/>
          </p:cNvSpPr>
          <p:nvPr/>
        </p:nvSpPr>
        <p:spPr bwMode="auto">
          <a:xfrm flipV="1">
            <a:off x="3492500" y="4791075"/>
            <a:ext cx="1584325" cy="115093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59" name="Line 23"/>
          <p:cNvSpPr>
            <a:spLocks noChangeShapeType="1"/>
          </p:cNvSpPr>
          <p:nvPr/>
        </p:nvSpPr>
        <p:spPr bwMode="auto">
          <a:xfrm flipH="1" flipV="1">
            <a:off x="1619250" y="4862513"/>
            <a:ext cx="1223963" cy="10795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60" name="Line 24"/>
          <p:cNvSpPr>
            <a:spLocks noChangeShapeType="1"/>
          </p:cNvSpPr>
          <p:nvPr/>
        </p:nvSpPr>
        <p:spPr bwMode="auto">
          <a:xfrm>
            <a:off x="5435600" y="4573588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361" name="Text Box 25"/>
          <p:cNvSpPr txBox="1">
            <a:spLocks noChangeArrowheads="1"/>
          </p:cNvSpPr>
          <p:nvPr/>
        </p:nvSpPr>
        <p:spPr bwMode="auto">
          <a:xfrm>
            <a:off x="462995" y="4141788"/>
            <a:ext cx="1053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Level=0</a:t>
            </a:r>
          </a:p>
        </p:txBody>
      </p:sp>
      <p:sp>
        <p:nvSpPr>
          <p:cNvPr id="142362" name="Text Box 26"/>
          <p:cNvSpPr txBox="1">
            <a:spLocks noChangeArrowheads="1"/>
          </p:cNvSpPr>
          <p:nvPr/>
        </p:nvSpPr>
        <p:spPr bwMode="auto">
          <a:xfrm>
            <a:off x="4674633" y="4070350"/>
            <a:ext cx="1053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Level=2</a:t>
            </a:r>
          </a:p>
        </p:txBody>
      </p:sp>
      <p:sp>
        <p:nvSpPr>
          <p:cNvPr id="142363" name="Text Box 27"/>
          <p:cNvSpPr txBox="1">
            <a:spLocks noChangeArrowheads="1"/>
          </p:cNvSpPr>
          <p:nvPr/>
        </p:nvSpPr>
        <p:spPr bwMode="auto">
          <a:xfrm>
            <a:off x="2658508" y="6157913"/>
            <a:ext cx="1053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Level=3</a:t>
            </a:r>
          </a:p>
        </p:txBody>
      </p:sp>
      <p:sp>
        <p:nvSpPr>
          <p:cNvPr id="142364" name="Text Box 28"/>
          <p:cNvSpPr txBox="1">
            <a:spLocks noChangeArrowheads="1"/>
          </p:cNvSpPr>
          <p:nvPr/>
        </p:nvSpPr>
        <p:spPr bwMode="auto">
          <a:xfrm>
            <a:off x="2658508" y="3278188"/>
            <a:ext cx="1053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Level=1</a:t>
            </a:r>
          </a:p>
        </p:txBody>
      </p:sp>
      <p:sp>
        <p:nvSpPr>
          <p:cNvPr id="142365" name="Text Box 29"/>
          <p:cNvSpPr txBox="1">
            <a:spLocks noChangeArrowheads="1"/>
          </p:cNvSpPr>
          <p:nvPr/>
        </p:nvSpPr>
        <p:spPr bwMode="auto">
          <a:xfrm>
            <a:off x="7051120" y="4070350"/>
            <a:ext cx="10536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latin typeface="微软雅黑" pitchFamily="34" charset="-122"/>
                <a:ea typeface="微软雅黑" pitchFamily="34" charset="-122"/>
              </a:rPr>
              <a:t>Level=3</a:t>
            </a:r>
          </a:p>
        </p:txBody>
      </p:sp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468313" y="2133600"/>
            <a:ext cx="84597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层次图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：对于剩余图中的任意一条边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(a,b),</a:t>
            </a:r>
          </a:p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当且仅当</a:t>
            </a:r>
            <a:r>
              <a:rPr lang="en-US" altLang="zh-CN" sz="280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level(a)+1=level(b)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,(a,b)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是层次图中的边</a:t>
            </a:r>
          </a:p>
        </p:txBody>
      </p:sp>
    </p:spTree>
    <p:extLst>
      <p:ext uri="{BB962C8B-B14F-4D97-AF65-F5344CB8AC3E}">
        <p14:creationId xmlns:p14="http://schemas.microsoft.com/office/powerpoint/2010/main" val="102637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  <p:bldP spid="142342" grpId="0" animBg="1"/>
      <p:bldP spid="142343" grpId="0" animBg="1"/>
      <p:bldP spid="142344" grpId="0" animBg="1"/>
      <p:bldP spid="142345" grpId="0" animBg="1"/>
      <p:bldP spid="142346" grpId="0" animBg="1"/>
      <p:bldP spid="142350" grpId="0"/>
      <p:bldP spid="142354" grpId="0" animBg="1"/>
      <p:bldP spid="142355" grpId="0" animBg="1"/>
      <p:bldP spid="142355" grpId="1" animBg="1"/>
      <p:bldP spid="142356" grpId="0" animBg="1"/>
      <p:bldP spid="142357" grpId="0" animBg="1"/>
      <p:bldP spid="142358" grpId="0" animBg="1"/>
      <p:bldP spid="142358" grpId="1" animBg="1"/>
      <p:bldP spid="142359" grpId="0" animBg="1"/>
      <p:bldP spid="142359" grpId="1" animBg="1"/>
      <p:bldP spid="142360" grpId="0" animBg="1"/>
      <p:bldP spid="142361" grpId="0"/>
      <p:bldP spid="142362" grpId="0"/>
      <p:bldP spid="142363" grpId="0"/>
      <p:bldP spid="142364" grpId="0"/>
      <p:bldP spid="142365" grpId="0"/>
      <p:bldP spid="1423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340768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下面是一个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ISAP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算法的代码</a:t>
            </a:r>
            <a:endParaRPr lang="en-US" altLang="zh-CN" sz="2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8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628799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EDGE 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i,c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EDGE *next,*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ani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	*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Edge[N], E[N];</a:t>
            </a:r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[N], Now[N],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void _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addedge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i,int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j,int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c,EDGE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&amp;e1,EDGE &amp;e2)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e1.i=j, e1.c=c, e1.ani=&amp;e2, e1.next=Edge[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], Edge[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]=&amp;e1;</a:t>
            </a:r>
          </a:p>
          <a:p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	e2.i=</a:t>
            </a:r>
            <a:r>
              <a:rPr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, e2.c=0, e2.ani=&amp;e1, e2.next=Edge[j], Edge[j]=&amp;e2;</a:t>
            </a:r>
          </a:p>
          <a:p>
            <a:r>
              <a:rPr lang="en-US" altLang="zh-CN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建图部分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626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6632"/>
            <a:ext cx="903649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E, CNT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ISAP(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flow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//end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为汇点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，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flow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为当前可分配的流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if (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 == E)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return flow;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CNT, vary,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= 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for (EDGE *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Edge[n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]; p; p=p-&gt;next)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if (p-&gt;c)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	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当前边可往下流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if 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==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p-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+ 1)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符合增广路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vary = ISAP(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min(p-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&gt;c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flow - now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)),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	p-&gt;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-= vary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p-&gt;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+= vary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+= vary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if 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[S]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== CNT) return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now;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已无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可行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增广路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(p-&gt;c)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 = min(tab, 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与更新增广路有关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if (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== flow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break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当前无可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分配的流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now == 0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与更新增广路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有关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 (--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Gap[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[n]] == 0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[S] 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CNT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Gap[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[n] = tab + 1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]++;</a:t>
            </a:r>
          </a:p>
          <a:p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now;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Maxflow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flow=0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(Gap,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(Gap));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for (Gap[0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 CNT;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&lt; CNT; )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flow += ISAP(s,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flow;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CN" sz="1600" dirty="0" err="1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Dfn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为距离汇点的距离标号，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Gap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为每种距离标号的个数统计</a:t>
            </a:r>
            <a:endParaRPr lang="zh-CN" altLang="en-US" sz="16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2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64096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if (p-&gt;c)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tab = min(tab, 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]);	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求取当前点所连接节点的最小的到达汇点的距离，以便找到当前点的下一条可行增广路。</a:t>
            </a:r>
            <a:endParaRPr lang="en-US" altLang="zh-CN" sz="2000" dirty="0" smtClean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now == 0)			</a:t>
            </a:r>
          </a:p>
          <a:p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说明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当前点，已经不能到达汇点，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需要更新增广路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altLang="zh-CN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(--Gap[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[n]] == 0</a:t>
            </a:r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zh-CN" altLang="en-US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？？？这说明了说明？</a:t>
            </a:r>
            <a:endParaRPr lang="en-US" altLang="zh-CN" sz="2000" b="1" dirty="0" smtClean="0">
              <a:solidFill>
                <a:srgbClr val="FF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[S] = CNT;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Gap[</a:t>
            </a:r>
            <a:r>
              <a:rPr lang="en-US" altLang="zh-CN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Dfn</a:t>
            </a:r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[n] = tab+1]++;		</a:t>
            </a:r>
            <a:r>
              <a:rPr lang="zh-CN" alt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更新当前点的到汇点的距离标号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3608" y="1055976"/>
            <a:ext cx="71287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if 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(--Gap[</a:t>
            </a:r>
            <a:r>
              <a:rPr lang="en-US" altLang="zh-CN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Dfn</a:t>
            </a:r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[n]] == 0</a:t>
            </a:r>
            <a:r>
              <a:rPr lang="en-US" altLang="zh-CN" sz="3200" b="1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)</a:t>
            </a:r>
          </a:p>
          <a:p>
            <a:endParaRPr lang="en-US" altLang="zh-CN" sz="32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如果成立，说明标号出现了不连续的情况。</a:t>
            </a:r>
            <a:endParaRPr lang="en-US" altLang="zh-CN" sz="3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那么前面关于 “符合增广路”的条件就不可能再满足了。也就是说，已无新的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广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路。</a:t>
            </a:r>
            <a:endParaRPr lang="en-US" altLang="zh-CN" sz="32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2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然后就没有然后了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蜥蜴</a:t>
            </a:r>
            <a:endParaRPr lang="zh-CN" altLang="en-US" b="1" dirty="0"/>
          </a:p>
          <a:p>
            <a:r>
              <a:rPr lang="zh-CN" altLang="en-US" b="1" dirty="0" smtClean="0"/>
              <a:t>题目</a:t>
            </a:r>
            <a:r>
              <a:rPr lang="zh-CN" altLang="en-US" b="1" dirty="0"/>
              <a:t>描述</a:t>
            </a:r>
          </a:p>
          <a:p>
            <a:r>
              <a:rPr lang="zh-CN" altLang="en-US" sz="1600" dirty="0" smtClean="0"/>
              <a:t>一</a:t>
            </a:r>
            <a:r>
              <a:rPr lang="zh-CN" altLang="en-US" sz="1600" dirty="0"/>
              <a:t>个</a:t>
            </a:r>
            <a:r>
              <a:rPr lang="en-US" altLang="zh-CN" sz="1600" dirty="0"/>
              <a:t>r</a:t>
            </a:r>
            <a:r>
              <a:rPr lang="zh-CN" altLang="en-US" sz="1600" dirty="0"/>
              <a:t>行</a:t>
            </a:r>
            <a:r>
              <a:rPr lang="en-US" altLang="zh-CN" sz="1600" dirty="0"/>
              <a:t>c</a:t>
            </a:r>
            <a:r>
              <a:rPr lang="zh-CN" altLang="en-US" sz="1600" dirty="0"/>
              <a:t>列的网格地图中有一些高度不同的石柱，一些石柱上站着一些蜥蜴，你的任务是让尽量多的蜥蜴逃到边界外。 </a:t>
            </a:r>
            <a:br>
              <a:rPr lang="zh-CN" altLang="en-US" sz="1600" dirty="0"/>
            </a:br>
            <a:r>
              <a:rPr lang="zh-CN" altLang="en-US" sz="1600" dirty="0"/>
              <a:t>每行每列中相邻石柱的距离为</a:t>
            </a:r>
            <a:r>
              <a:rPr lang="en-US" altLang="zh-CN" sz="1600" dirty="0"/>
              <a:t>1</a:t>
            </a:r>
            <a:r>
              <a:rPr lang="zh-CN" altLang="en-US" sz="1600" dirty="0"/>
              <a:t>，蜥蜴的跳跃距离是</a:t>
            </a:r>
            <a:r>
              <a:rPr lang="en-US" altLang="zh-CN" sz="1600" dirty="0"/>
              <a:t>d</a:t>
            </a:r>
            <a:r>
              <a:rPr lang="zh-CN" altLang="en-US" sz="1600" dirty="0"/>
              <a:t>，即蜥蜴可以跳到平面距离不超过</a:t>
            </a:r>
            <a:r>
              <a:rPr lang="en-US" altLang="zh-CN" sz="1600" dirty="0"/>
              <a:t>d</a:t>
            </a:r>
            <a:r>
              <a:rPr lang="zh-CN" altLang="en-US" sz="1600" dirty="0"/>
              <a:t>的任何一个石柱上。石柱都不稳定，每次当蜥蜴跳跃时，所离开的石柱高 度减</a:t>
            </a:r>
            <a:r>
              <a:rPr lang="en-US" altLang="zh-CN" sz="1600" dirty="0"/>
              <a:t>1</a:t>
            </a:r>
            <a:r>
              <a:rPr lang="zh-CN" altLang="en-US" sz="1600" dirty="0"/>
              <a:t>（如果仍然落在地图内部，则到达的石柱高度不变），如果该石柱原来高度为</a:t>
            </a:r>
            <a:r>
              <a:rPr lang="en-US" altLang="zh-CN" sz="1600" dirty="0"/>
              <a:t>1</a:t>
            </a:r>
            <a:r>
              <a:rPr lang="zh-CN" altLang="en-US" sz="1600" dirty="0"/>
              <a:t>，则蜥蜴离开后消失。以后其他蜥蜴不能落脚。任何时刻不能有两只蜥蜴在同 一个石柱上。</a:t>
            </a:r>
          </a:p>
          <a:p>
            <a:r>
              <a:rPr lang="zh-CN" altLang="en-US" b="1" dirty="0"/>
              <a:t>输入</a:t>
            </a:r>
          </a:p>
          <a:p>
            <a:r>
              <a:rPr lang="zh-CN" altLang="en-US" sz="1600" dirty="0"/>
              <a:t>第一行为三个整数</a:t>
            </a:r>
            <a:r>
              <a:rPr lang="en-US" altLang="zh-CN" sz="1600" dirty="0"/>
              <a:t>r</a:t>
            </a:r>
            <a:r>
              <a:rPr lang="zh-CN" altLang="en-US" sz="1600" dirty="0"/>
              <a:t>，</a:t>
            </a:r>
            <a:r>
              <a:rPr lang="en-US" altLang="zh-CN" sz="1600" dirty="0"/>
              <a:t>c</a:t>
            </a:r>
            <a:r>
              <a:rPr lang="zh-CN" altLang="en-US" sz="1600" dirty="0"/>
              <a:t>，</a:t>
            </a:r>
            <a:r>
              <a:rPr lang="en-US" altLang="zh-CN" sz="1600" dirty="0"/>
              <a:t>d</a:t>
            </a:r>
            <a:r>
              <a:rPr lang="zh-CN" altLang="en-US" sz="1600" dirty="0"/>
              <a:t>，即地图的规模与最大跳跃距离。</a:t>
            </a:r>
            <a:r>
              <a:rPr lang="en-US" altLang="zh-CN" sz="1600" dirty="0"/>
              <a:t>1&lt;=r, c&lt;=20, 1&lt;=d&lt;=3</a:t>
            </a:r>
            <a:endParaRPr lang="zh-CN" altLang="en-US" sz="1600" dirty="0"/>
          </a:p>
          <a:p>
            <a:r>
              <a:rPr lang="zh-CN" altLang="en-US" sz="1600" dirty="0"/>
              <a:t>以下</a:t>
            </a:r>
            <a:r>
              <a:rPr lang="en-US" altLang="zh-CN" sz="1600" dirty="0"/>
              <a:t>r</a:t>
            </a:r>
            <a:r>
              <a:rPr lang="zh-CN" altLang="en-US" sz="1600" dirty="0"/>
              <a:t>行为石柱的初始状态，</a:t>
            </a:r>
            <a:r>
              <a:rPr lang="en-US" altLang="zh-CN" sz="1600" dirty="0"/>
              <a:t>0</a:t>
            </a:r>
            <a:r>
              <a:rPr lang="zh-CN" altLang="en-US" sz="1600" dirty="0"/>
              <a:t>表示没有石柱，</a:t>
            </a:r>
            <a:r>
              <a:rPr lang="en-US" altLang="zh-CN" sz="1600" dirty="0"/>
              <a:t>1~3</a:t>
            </a:r>
            <a:r>
              <a:rPr lang="zh-CN" altLang="en-US" sz="1600" dirty="0"/>
              <a:t>表示石柱的初始高度。</a:t>
            </a:r>
          </a:p>
          <a:p>
            <a:r>
              <a:rPr lang="zh-CN" altLang="en-US" sz="1600" dirty="0"/>
              <a:t>以下</a:t>
            </a:r>
            <a:r>
              <a:rPr lang="en-US" altLang="zh-CN" sz="1600" dirty="0"/>
              <a:t>r</a:t>
            </a:r>
            <a:r>
              <a:rPr lang="zh-CN" altLang="en-US" sz="1600" dirty="0"/>
              <a:t>行为蜥蜴位置，“</a:t>
            </a:r>
            <a:r>
              <a:rPr lang="en-US" altLang="zh-CN" sz="1600" dirty="0"/>
              <a:t>L”</a:t>
            </a:r>
            <a:r>
              <a:rPr lang="zh-CN" altLang="en-US" sz="1600" dirty="0"/>
              <a:t>表示蜥蜴，“</a:t>
            </a:r>
            <a:r>
              <a:rPr lang="en-US" altLang="zh-CN" sz="1600" dirty="0"/>
              <a:t>.”</a:t>
            </a:r>
            <a:r>
              <a:rPr lang="zh-CN" altLang="en-US" sz="1600" dirty="0"/>
              <a:t>表示没有蜥蜴。</a:t>
            </a:r>
          </a:p>
          <a:p>
            <a:r>
              <a:rPr lang="zh-CN" altLang="en-US" b="1" dirty="0"/>
              <a:t>输出</a:t>
            </a:r>
          </a:p>
          <a:p>
            <a:r>
              <a:rPr lang="zh-CN" altLang="en-US" sz="1600" dirty="0"/>
              <a:t>仅一行，包含一个整数，即无法逃离的蜥蜴总数的最小值。</a:t>
            </a:r>
          </a:p>
          <a:p>
            <a:r>
              <a:rPr lang="zh-CN" altLang="en-US" b="1" dirty="0"/>
              <a:t>样例输入</a:t>
            </a:r>
          </a:p>
          <a:p>
            <a:r>
              <a:rPr lang="en-US" altLang="zh-CN" sz="1600" dirty="0">
                <a:latin typeface="+mn-ea"/>
              </a:rPr>
              <a:t>5 8 2 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00000000 </a:t>
            </a:r>
          </a:p>
          <a:p>
            <a:r>
              <a:rPr lang="en-US" altLang="zh-CN" sz="1600" dirty="0" smtClean="0">
                <a:latin typeface="+mn-ea"/>
              </a:rPr>
              <a:t>02000000 </a:t>
            </a:r>
          </a:p>
          <a:p>
            <a:r>
              <a:rPr lang="en-US" altLang="zh-CN" sz="1600" dirty="0" smtClean="0">
                <a:latin typeface="+mn-ea"/>
              </a:rPr>
              <a:t>00321100 </a:t>
            </a:r>
          </a:p>
          <a:p>
            <a:r>
              <a:rPr lang="en-US" altLang="zh-CN" sz="1600" dirty="0" smtClean="0">
                <a:latin typeface="+mn-ea"/>
              </a:rPr>
              <a:t>02000000 </a:t>
            </a:r>
          </a:p>
          <a:p>
            <a:r>
              <a:rPr lang="en-US" altLang="zh-CN" sz="1600" dirty="0" smtClean="0">
                <a:latin typeface="+mn-ea"/>
              </a:rPr>
              <a:t>00000000 </a:t>
            </a:r>
          </a:p>
          <a:p>
            <a:r>
              <a:rPr lang="en-US" altLang="zh-CN" sz="1600" dirty="0" smtClean="0">
                <a:latin typeface="+mn-ea"/>
              </a:rPr>
              <a:t>........ </a:t>
            </a:r>
          </a:p>
          <a:p>
            <a:r>
              <a:rPr lang="en-US" altLang="zh-CN" sz="1600" dirty="0" smtClean="0">
                <a:latin typeface="+mn-ea"/>
              </a:rPr>
              <a:t>........ </a:t>
            </a:r>
          </a:p>
          <a:p>
            <a:r>
              <a:rPr lang="en-US" altLang="zh-CN" sz="1600" dirty="0" smtClean="0">
                <a:latin typeface="+mn-ea"/>
              </a:rPr>
              <a:t>..</a:t>
            </a:r>
            <a:r>
              <a:rPr lang="en-US" altLang="zh-CN" sz="1600" dirty="0">
                <a:latin typeface="+mn-ea"/>
              </a:rPr>
              <a:t>LLLL.. 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........ </a:t>
            </a:r>
          </a:p>
          <a:p>
            <a:r>
              <a:rPr lang="en-US" altLang="zh-CN" sz="1600" dirty="0" smtClean="0">
                <a:latin typeface="+mn-ea"/>
              </a:rPr>
              <a:t>........ </a:t>
            </a:r>
            <a:endParaRPr lang="en-US" altLang="zh-CN" sz="16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6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6064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稳定</a:t>
            </a:r>
            <a:r>
              <a:rPr lang="zh-CN" altLang="en-US" b="1" dirty="0"/>
              <a:t>的奶牛分配</a:t>
            </a:r>
          </a:p>
          <a:p>
            <a:r>
              <a:rPr lang="zh-CN" altLang="en-US" b="1" dirty="0" smtClean="0"/>
              <a:t>题目</a:t>
            </a:r>
            <a:r>
              <a:rPr lang="zh-CN" altLang="en-US" b="1" dirty="0"/>
              <a:t>描述</a:t>
            </a:r>
          </a:p>
          <a:p>
            <a:r>
              <a:rPr lang="zh-CN" altLang="en-US" dirty="0"/>
              <a:t> </a:t>
            </a:r>
            <a:r>
              <a:rPr lang="zh-CN" altLang="en-US" dirty="0" smtClean="0"/>
              <a:t>农夫有</a:t>
            </a:r>
            <a:r>
              <a:rPr lang="en-US" altLang="zh-CN" dirty="0"/>
              <a:t>N(1&lt;=N&lt;=1000)</a:t>
            </a:r>
            <a:r>
              <a:rPr lang="zh-CN" altLang="en-US" dirty="0"/>
              <a:t>只奶牛，每只奶牛住在</a:t>
            </a:r>
            <a:r>
              <a:rPr lang="en-US" altLang="zh-CN" dirty="0"/>
              <a:t>B(1&lt;=B&lt;=20)</a:t>
            </a:r>
            <a:r>
              <a:rPr lang="zh-CN" altLang="en-US" dirty="0"/>
              <a:t>个奶牛棚中的一个</a:t>
            </a:r>
            <a:r>
              <a:rPr lang="zh-CN" altLang="en-US" dirty="0" smtClean="0"/>
              <a:t>。奶牛</a:t>
            </a:r>
            <a:r>
              <a:rPr lang="zh-CN" altLang="en-US" dirty="0"/>
              <a:t>棚的容量有限。有些奶牛对它现在住</a:t>
            </a:r>
            <a:r>
              <a:rPr lang="zh-CN" altLang="en-US" dirty="0" smtClean="0"/>
              <a:t>的牛棚</a:t>
            </a:r>
            <a:r>
              <a:rPr lang="zh-CN" altLang="en-US" dirty="0"/>
              <a:t>很满意，</a:t>
            </a:r>
            <a:r>
              <a:rPr lang="zh-CN" altLang="en-US" dirty="0" smtClean="0"/>
              <a:t>有些不</a:t>
            </a:r>
            <a:r>
              <a:rPr lang="zh-CN" altLang="en-US" dirty="0"/>
              <a:t>太</a:t>
            </a:r>
            <a:r>
              <a:rPr lang="zh-CN" altLang="en-US" dirty="0" smtClean="0"/>
              <a:t>满意。</a:t>
            </a:r>
            <a:endParaRPr lang="zh-CN" altLang="en-US" dirty="0"/>
          </a:p>
          <a:p>
            <a:r>
              <a:rPr lang="zh-CN" altLang="en-US" dirty="0"/>
              <a:t>农夫约翰想要重新安排这些奶牛，使得奶牛的满意度尽可能相同，尽管有可能这意味者所有的奶牛都不喜欢新分配的奶牛棚。</a:t>
            </a:r>
          </a:p>
          <a:p>
            <a:r>
              <a:rPr lang="zh-CN" altLang="en-US" dirty="0"/>
              <a:t>每只奶牛都按顺序给出她喜欢的奶牛棚。在某个分配方案中，一只奶牛的满意度等于她对她的奶牛棚的评价等级。你的工作是找出一种分配方案使得没有奶牛 棚超出它的容量，而且奶牛给分配到的奶牛棚的评价等级的相对范围（即分配到的等级最高的奶牛棚和等级最低的奶牛棚之间的差值）尽可能的小。</a:t>
            </a:r>
            <a:br>
              <a:rPr lang="zh-CN" altLang="en-US" dirty="0"/>
            </a:br>
            <a:endParaRPr lang="zh-CN" altLang="en-US" dirty="0"/>
          </a:p>
          <a:p>
            <a:r>
              <a:rPr lang="zh-CN" altLang="en-US" b="1" dirty="0"/>
              <a:t>输入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行：两个用空格隔开的整数，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2..N+1</a:t>
            </a:r>
            <a:r>
              <a:rPr lang="zh-CN" altLang="en-US" dirty="0"/>
              <a:t>行：每一行都有</a:t>
            </a:r>
            <a:r>
              <a:rPr lang="en-US" altLang="zh-CN" dirty="0"/>
              <a:t>B</a:t>
            </a:r>
            <a:r>
              <a:rPr lang="zh-CN" altLang="en-US" dirty="0"/>
              <a:t>个用空格隔开的正整数，它们恰好是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的一个排列。第</a:t>
            </a:r>
            <a:r>
              <a:rPr lang="en-US" altLang="zh-CN" dirty="0"/>
              <a:t>i+1</a:t>
            </a:r>
            <a:r>
              <a:rPr lang="zh-CN" altLang="en-US" dirty="0"/>
              <a:t>行的第一个整数是第</a:t>
            </a:r>
            <a:r>
              <a:rPr lang="en-US" altLang="zh-CN" dirty="0" err="1"/>
              <a:t>i</a:t>
            </a:r>
            <a:r>
              <a:rPr lang="zh-CN" altLang="en-US" dirty="0"/>
              <a:t>只奶牛的首选牛棚的编号，该行的第二个整数是第</a:t>
            </a:r>
            <a:r>
              <a:rPr lang="en-US" altLang="zh-CN" dirty="0" err="1"/>
              <a:t>i</a:t>
            </a:r>
            <a:r>
              <a:rPr lang="zh-CN" altLang="en-US" dirty="0"/>
              <a:t>只奶牛的第二选择，等等。</a:t>
            </a:r>
            <a:br>
              <a:rPr lang="zh-CN" altLang="en-US" dirty="0"/>
            </a:br>
            <a:r>
              <a:rPr lang="zh-CN" altLang="en-US" dirty="0"/>
              <a:t>第</a:t>
            </a:r>
            <a:r>
              <a:rPr lang="en-US" altLang="zh-CN" dirty="0"/>
              <a:t>N+2</a:t>
            </a:r>
            <a:r>
              <a:rPr lang="zh-CN" altLang="en-US" dirty="0"/>
              <a:t>行：</a:t>
            </a:r>
            <a:r>
              <a:rPr lang="en-US" altLang="zh-CN" dirty="0"/>
              <a:t>B</a:t>
            </a:r>
            <a:r>
              <a:rPr lang="zh-CN" altLang="en-US" dirty="0"/>
              <a:t>个用空格隔开的整数，分别表示这</a:t>
            </a:r>
            <a:r>
              <a:rPr lang="en-US" altLang="zh-CN" dirty="0"/>
              <a:t>B</a:t>
            </a:r>
            <a:r>
              <a:rPr lang="zh-CN" altLang="en-US" dirty="0"/>
              <a:t>个奶牛棚的容量。这些数的和保证至少为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输出</a:t>
            </a:r>
          </a:p>
          <a:p>
            <a:r>
              <a:rPr lang="zh-CN" altLang="en-US" dirty="0"/>
              <a:t>一个整数，被分配到的牛棚等级的最小相对差值。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095" y="32048"/>
            <a:ext cx="896448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回家</a:t>
            </a:r>
            <a:endParaRPr lang="zh-CN" altLang="en-US" b="1" dirty="0"/>
          </a:p>
          <a:p>
            <a:r>
              <a:rPr lang="zh-CN" altLang="en-US" b="1" dirty="0" smtClean="0"/>
              <a:t>题目</a:t>
            </a:r>
            <a:r>
              <a:rPr lang="zh-CN" altLang="en-US" b="1" dirty="0"/>
              <a:t>描述</a:t>
            </a:r>
          </a:p>
          <a:p>
            <a:r>
              <a:rPr lang="zh-CN" altLang="en-US" dirty="0"/>
              <a:t>在一个网格地图上有</a:t>
            </a:r>
            <a:r>
              <a:rPr lang="en-US" altLang="zh-CN" dirty="0"/>
              <a:t>N</a:t>
            </a:r>
            <a:r>
              <a:rPr lang="zh-CN" altLang="en-US" dirty="0"/>
              <a:t>个小人和</a:t>
            </a:r>
            <a:r>
              <a:rPr lang="en-US" altLang="zh-CN" dirty="0"/>
              <a:t>N</a:t>
            </a:r>
            <a:r>
              <a:rPr lang="zh-CN" altLang="en-US" dirty="0"/>
              <a:t>栋房子。每个小人用一个单位时间可以上下或左右走一格。每个小人每移动一格，你都要付出</a:t>
            </a:r>
            <a:r>
              <a:rPr lang="en-US" altLang="zh-CN" dirty="0"/>
              <a:t>1</a:t>
            </a:r>
            <a:r>
              <a:rPr lang="zh-CN" altLang="en-US" dirty="0"/>
              <a:t>单位的金钱。每栋房子只能容纳</a:t>
            </a:r>
            <a:r>
              <a:rPr lang="en-US" altLang="zh-CN" dirty="0"/>
              <a:t>1</a:t>
            </a:r>
            <a:r>
              <a:rPr lang="zh-CN" altLang="en-US" dirty="0"/>
              <a:t>个小人。</a:t>
            </a:r>
            <a:br>
              <a:rPr lang="zh-CN" altLang="en-US" dirty="0"/>
            </a:br>
            <a:r>
              <a:rPr lang="zh-CN" altLang="en-US" dirty="0"/>
              <a:t>现在要把</a:t>
            </a:r>
            <a:r>
              <a:rPr lang="en-US" altLang="zh-CN" dirty="0"/>
              <a:t>N</a:t>
            </a:r>
            <a:r>
              <a:rPr lang="zh-CN" altLang="en-US" dirty="0"/>
              <a:t>个小人都移动到</a:t>
            </a:r>
            <a:r>
              <a:rPr lang="en-US" altLang="zh-CN" dirty="0"/>
              <a:t>N</a:t>
            </a:r>
            <a:r>
              <a:rPr lang="zh-CN" altLang="en-US" dirty="0"/>
              <a:t>栋房子里去，请问，你最少需要付出多少钱？</a:t>
            </a:r>
            <a:br>
              <a:rPr lang="zh-CN" altLang="en-US" dirty="0"/>
            </a:br>
            <a:r>
              <a:rPr lang="zh-CN" altLang="en-US" dirty="0"/>
              <a:t>在地图上，’</a:t>
            </a:r>
            <a:r>
              <a:rPr lang="en-US" altLang="zh-CN" dirty="0"/>
              <a:t>.’</a:t>
            </a:r>
            <a:r>
              <a:rPr lang="zh-CN" altLang="en-US" dirty="0"/>
              <a:t>表示空地，’</a:t>
            </a:r>
            <a:r>
              <a:rPr lang="en-US" altLang="zh-CN" dirty="0"/>
              <a:t>H’</a:t>
            </a:r>
            <a:r>
              <a:rPr lang="zh-CN" altLang="en-US" dirty="0"/>
              <a:t>表示房子，‘</a:t>
            </a:r>
            <a:r>
              <a:rPr lang="en-US" altLang="zh-CN" dirty="0"/>
              <a:t>m’</a:t>
            </a:r>
            <a:r>
              <a:rPr lang="zh-CN" altLang="en-US" dirty="0"/>
              <a:t>表示小人。</a:t>
            </a:r>
          </a:p>
          <a:p>
            <a:r>
              <a:rPr lang="zh-CN" altLang="en-US" dirty="0"/>
              <a:t>你可以认为地图上的每个格子都很大，大到可以同时容纳</a:t>
            </a:r>
            <a:r>
              <a:rPr lang="en-US" altLang="zh-CN" dirty="0"/>
              <a:t>N</a:t>
            </a:r>
            <a:r>
              <a:rPr lang="zh-CN" altLang="en-US" dirty="0"/>
              <a:t>个小人，而且允许某个小人走到某个有房子的格子里，而不进入房子。</a:t>
            </a:r>
          </a:p>
          <a:p>
            <a:r>
              <a:rPr lang="zh-CN" altLang="en-US" dirty="0"/>
              <a:t> </a:t>
            </a:r>
          </a:p>
          <a:p>
            <a:r>
              <a:rPr lang="zh-CN" altLang="en-US" b="1" dirty="0"/>
              <a:t>输入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是地图的行数，</a:t>
            </a:r>
            <a:r>
              <a:rPr lang="en-US" altLang="zh-CN" dirty="0"/>
              <a:t>M</a:t>
            </a:r>
            <a:r>
              <a:rPr lang="zh-CN" altLang="en-US" dirty="0"/>
              <a:t>是列数。</a:t>
            </a:r>
            <a:r>
              <a:rPr lang="en-US" altLang="zh-CN" dirty="0"/>
              <a:t>2&lt;=N,M&lt;=30</a:t>
            </a:r>
          </a:p>
          <a:p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行，每行</a:t>
            </a:r>
            <a:r>
              <a:rPr lang="en-US" altLang="zh-CN" dirty="0"/>
              <a:t>M</a:t>
            </a:r>
            <a:r>
              <a:rPr lang="zh-CN" altLang="en-US" dirty="0"/>
              <a:t>个字符，描述地图的一行。保证数据中房子和小人相等同，最多有</a:t>
            </a:r>
            <a:r>
              <a:rPr lang="en-US" altLang="zh-CN" dirty="0"/>
              <a:t>100</a:t>
            </a:r>
            <a:r>
              <a:rPr lang="zh-CN" altLang="en-US" dirty="0"/>
              <a:t>栋房子。</a:t>
            </a:r>
          </a:p>
          <a:p>
            <a:r>
              <a:rPr lang="zh-CN" altLang="en-US" b="1" dirty="0"/>
              <a:t>输出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行：一个整数，表示要付出的最小金钱。</a:t>
            </a:r>
          </a:p>
          <a:p>
            <a:r>
              <a:rPr lang="zh-CN" altLang="en-US" b="1" dirty="0"/>
              <a:t>样例输入</a:t>
            </a:r>
          </a:p>
          <a:p>
            <a:r>
              <a:rPr lang="en-US" altLang="zh-CN" dirty="0">
                <a:latin typeface="+mn-ea"/>
              </a:rPr>
              <a:t>7 8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H....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H....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H....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mmmHmmmm</a:t>
            </a:r>
            <a:r>
              <a:rPr lang="en-US" altLang="zh-CN" dirty="0" smtClean="0">
                <a:latin typeface="+mn-ea"/>
              </a:rPr>
              <a:t> </a:t>
            </a:r>
          </a:p>
          <a:p>
            <a:r>
              <a:rPr lang="en-US" altLang="zh-CN" dirty="0" smtClean="0"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H....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H....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...</a:t>
            </a:r>
            <a:r>
              <a:rPr lang="en-US" altLang="zh-CN" dirty="0">
                <a:latin typeface="+mn-ea"/>
              </a:rPr>
              <a:t>H....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69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14400"/>
            <a:ext cx="7239000" cy="5334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初步构图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8800"/>
            <a:ext cx="7239000" cy="2209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不相容，那么如果选择了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，必须选择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；同样，如果选择了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，就必须选择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这样的两条边</a:t>
            </a:r>
            <a:r>
              <a:rPr lang="zh-CN" altLang="en-US" sz="24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14478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1524000" y="3276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485155">
            <a:off x="1075136" y="1124928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太好了，又不会做了？？？？？？？？？？？？？？？？？？？？？</a:t>
            </a:r>
            <a:endParaRPr lang="zh-CN" altLang="en-US" sz="7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379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908720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这是一个求最小费用最大流的问题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242088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有没有发现刚才求的增广路，其实是一条最短路？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3648" y="3846239"/>
            <a:ext cx="7416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增广路，其实是一条当前的剩余网络的最短路</a:t>
            </a:r>
            <a:endParaRPr lang="zh-CN" altLang="en-US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961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924719">
            <a:off x="855763" y="1911406"/>
            <a:ext cx="7514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有没有发现刚才求的增广路，其实不管怎么找，总能求出最大流。只是时间的区别？</a:t>
            </a:r>
            <a:endParaRPr lang="zh-CN" altLang="en-US" sz="40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4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1640" y="1340768"/>
            <a:ext cx="66967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下面是一个</a:t>
            </a:r>
            <a:r>
              <a:rPr lang="zh-CN" altLang="en-US" sz="2800" b="1" u="sng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最小费用最大流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的代码</a:t>
            </a:r>
            <a:endParaRPr lang="en-US" altLang="zh-CN" sz="2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07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628800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EDGE {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c, d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EDGE *next,*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	*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Edge[N],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Path[N], E[N];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Dis[N],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Inq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[N];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void _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addedge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i,int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j,int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c,int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d,EDGE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&amp;e1,EDGE &amp;e2)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e1.i=j, e1.c=c, e1.d=d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e1.ani=&amp;e2, e1.next=Edge[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], Edge[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]=&amp;e1;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e2.i=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e2.c=0, e2.d=-d, e2.ani=&amp;e1, e2.next=Edge[j], Edge[j]=&amp;e2;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altLang="zh-CN" sz="1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160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建图部分</a:t>
            </a:r>
            <a:endParaRPr lang="en-US" altLang="zh-CN" sz="1600" dirty="0"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0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659" y="0"/>
            <a:ext cx="89289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SPFA(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s,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end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		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求当前剩余网路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s-t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的最短路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j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queue &lt;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 q;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(Dis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0x0f,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(Dis));</a:t>
            </a:r>
          </a:p>
          <a:p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memset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Inq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Inq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for (Dis[s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Inq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1,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q.push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(s);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q.empty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== 0; 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 =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q.front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q.pop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Inq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for (EDGE *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Edge[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]; p;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 = p-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&gt;next)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if (p-&gt;c &amp;&amp;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Dis[j = p-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&gt; Dis[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p-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&gt;d)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	if (Path[j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p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Dis[j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Dis[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+ p-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&gt;d,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Inq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== 0)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Inq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[j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= 1,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q.push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(j);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(Dis[end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 &lt;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Min_cost_flow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s,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end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cost = 0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flow;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while (SPFA(s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end))</a:t>
            </a:r>
            <a:r>
              <a:rPr lang="en-US" altLang="zh-CN" sz="1600" dirty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1600" dirty="0" smtClean="0"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	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当前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剩余网路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s-t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的最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短路存在，说明还有可行流</a:t>
            </a:r>
            <a:endParaRPr lang="en-US" altLang="zh-CN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for (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flow =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inf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=end; </a:t>
            </a:r>
            <a:r>
              <a:rPr lang="en-US" altLang="zh-CN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!= s;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=Path[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]-&gt;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flow = min(flow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Path[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]-&gt;c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		</a:t>
            </a:r>
            <a:r>
              <a:rPr lang="en-US" altLang="zh-CN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 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求</a:t>
            </a:r>
            <a:r>
              <a:rPr lang="zh-CN" altLang="en-US" sz="1600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最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短路的可行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for (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cost += Dis[end]*flow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=end;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!= s; 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=Path[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]-&gt;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		Path[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]-&gt;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-= flow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, Path[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]-&gt;</a:t>
            </a:r>
            <a:r>
              <a:rPr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ani</a:t>
            </a:r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CN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+= flow;</a:t>
            </a:r>
            <a:r>
              <a:rPr lang="en-US" altLang="zh-CN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  <a:cs typeface="Consolas" panose="020B0609020204030204" pitchFamily="49" charset="0"/>
              </a:rPr>
              <a:t>更新网路</a:t>
            </a:r>
            <a:endParaRPr lang="en-US" altLang="zh-CN" sz="1600" dirty="0" smtClean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  <a:cs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	return cost;</a:t>
            </a:r>
          </a:p>
          <a:p>
            <a:r>
              <a:rPr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8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243993">
            <a:off x="405926" y="1071090"/>
            <a:ext cx="87129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其实我什么都不会。</a:t>
            </a:r>
            <a:endParaRPr lang="en-US" altLang="zh-CN" sz="4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4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前面的内容全是我编的，</a:t>
            </a:r>
            <a:endParaRPr lang="en-US" altLang="zh-CN" sz="4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/>
            <a:endParaRPr lang="en-US" altLang="zh-CN" sz="4400" b="1" i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r"/>
            <a:r>
              <a:rPr lang="zh-CN" altLang="en-US" sz="4400" b="1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我实在编不下去了。</a:t>
            </a:r>
            <a:endParaRPr lang="zh-CN" altLang="en-US" sz="44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26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7162800" cy="990600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latin typeface="Monotype Corsiva" pitchFamily="66" charset="0"/>
              </a:rPr>
              <a:t>假设</a:t>
            </a:r>
            <a:r>
              <a:rPr lang="en-US" altLang="zh-CN" sz="2400" smtClean="0">
                <a:latin typeface="Monotype Corsiva" pitchFamily="66" charset="0"/>
              </a:rPr>
              <a:t>4</a:t>
            </a:r>
            <a:r>
              <a:rPr lang="zh-CN" altLang="en-US" sz="2400" smtClean="0">
                <a:latin typeface="Monotype Corsiva" pitchFamily="66" charset="0"/>
              </a:rPr>
              <a:t>个组，不和的代表为：</a:t>
            </a:r>
            <a:r>
              <a:rPr lang="en-US" altLang="zh-CN" sz="2400" smtClean="0">
                <a:latin typeface="Monotype Corsiva" pitchFamily="66" charset="0"/>
              </a:rPr>
              <a:t>1</a:t>
            </a:r>
            <a:r>
              <a:rPr lang="zh-CN" altLang="en-US" sz="2400" smtClean="0">
                <a:latin typeface="Monotype Corsiva" pitchFamily="66" charset="0"/>
              </a:rPr>
              <a:t>和</a:t>
            </a:r>
            <a:r>
              <a:rPr lang="en-US" altLang="zh-CN" sz="2400" smtClean="0">
                <a:latin typeface="Monotype Corsiva" pitchFamily="66" charset="0"/>
              </a:rPr>
              <a:t>4</a:t>
            </a:r>
            <a:r>
              <a:rPr lang="zh-CN" altLang="en-US" sz="2400" smtClean="0">
                <a:latin typeface="Monotype Corsiva" pitchFamily="66" charset="0"/>
              </a:rPr>
              <a:t>，</a:t>
            </a:r>
            <a:r>
              <a:rPr lang="en-US" altLang="zh-CN" sz="2400" smtClean="0">
                <a:latin typeface="Monotype Corsiva" pitchFamily="66" charset="0"/>
              </a:rPr>
              <a:t>2</a:t>
            </a:r>
            <a:r>
              <a:rPr lang="zh-CN" altLang="en-US" sz="2400" smtClean="0">
                <a:latin typeface="Monotype Corsiva" pitchFamily="66" charset="0"/>
              </a:rPr>
              <a:t>和</a:t>
            </a:r>
            <a:r>
              <a:rPr lang="en-US" altLang="zh-CN" sz="2400" smtClean="0">
                <a:latin typeface="Monotype Corsiva" pitchFamily="66" charset="0"/>
              </a:rPr>
              <a:t>3</a:t>
            </a:r>
            <a:r>
              <a:rPr lang="zh-CN" altLang="en-US" sz="2400" smtClean="0">
                <a:latin typeface="Monotype Corsiva" pitchFamily="66" charset="0"/>
              </a:rPr>
              <a:t>，</a:t>
            </a:r>
            <a:r>
              <a:rPr lang="en-US" altLang="zh-CN" sz="2400" smtClean="0">
                <a:latin typeface="Monotype Corsiva" pitchFamily="66" charset="0"/>
              </a:rPr>
              <a:t>7</a:t>
            </a:r>
            <a:r>
              <a:rPr lang="zh-CN" altLang="en-US" sz="2400" smtClean="0">
                <a:latin typeface="Monotype Corsiva" pitchFamily="66" charset="0"/>
              </a:rPr>
              <a:t>和</a:t>
            </a:r>
            <a:r>
              <a:rPr lang="en-US" altLang="zh-CN" sz="2400" smtClean="0">
                <a:latin typeface="Monotype Corsiva" pitchFamily="66" charset="0"/>
              </a:rPr>
              <a:t>3</a:t>
            </a:r>
            <a:r>
              <a:rPr lang="zh-CN" altLang="en-US" sz="2400" smtClean="0">
                <a:latin typeface="Monotype Corsiva" pitchFamily="66" charset="0"/>
              </a:rPr>
              <a:t>，那么构图：</a:t>
            </a:r>
          </a:p>
        </p:txBody>
      </p:sp>
      <p:sp>
        <p:nvSpPr>
          <p:cNvPr id="10243" name="Oval 5"/>
          <p:cNvSpPr>
            <a:spLocks noChangeArrowheads="1"/>
          </p:cNvSpPr>
          <p:nvPr/>
        </p:nvSpPr>
        <p:spPr bwMode="auto">
          <a:xfrm>
            <a:off x="13716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1</a:t>
            </a:r>
          </a:p>
        </p:txBody>
      </p:sp>
      <p:sp>
        <p:nvSpPr>
          <p:cNvPr id="10244" name="Oval 6"/>
          <p:cNvSpPr>
            <a:spLocks noChangeArrowheads="1"/>
          </p:cNvSpPr>
          <p:nvPr/>
        </p:nvSpPr>
        <p:spPr bwMode="auto">
          <a:xfrm>
            <a:off x="25146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3</a:t>
            </a:r>
          </a:p>
        </p:txBody>
      </p:sp>
      <p:sp>
        <p:nvSpPr>
          <p:cNvPr id="10245" name="Oval 7"/>
          <p:cNvSpPr>
            <a:spLocks noChangeArrowheads="1"/>
          </p:cNvSpPr>
          <p:nvPr/>
        </p:nvSpPr>
        <p:spPr bwMode="auto">
          <a:xfrm>
            <a:off x="13716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2</a:t>
            </a:r>
          </a:p>
        </p:txBody>
      </p:sp>
      <p:sp>
        <p:nvSpPr>
          <p:cNvPr id="10246" name="Oval 8"/>
          <p:cNvSpPr>
            <a:spLocks noChangeArrowheads="1"/>
          </p:cNvSpPr>
          <p:nvPr/>
        </p:nvSpPr>
        <p:spPr bwMode="auto">
          <a:xfrm>
            <a:off x="2514600" y="3124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4</a:t>
            </a:r>
          </a:p>
        </p:txBody>
      </p:sp>
      <p:sp>
        <p:nvSpPr>
          <p:cNvPr id="10247" name="Oval 9"/>
          <p:cNvSpPr>
            <a:spLocks noChangeArrowheads="1"/>
          </p:cNvSpPr>
          <p:nvPr/>
        </p:nvSpPr>
        <p:spPr bwMode="auto">
          <a:xfrm>
            <a:off x="37338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5</a:t>
            </a:r>
          </a:p>
        </p:txBody>
      </p:sp>
      <p:sp>
        <p:nvSpPr>
          <p:cNvPr id="10248" name="Oval 10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6</a:t>
            </a:r>
          </a:p>
        </p:txBody>
      </p:sp>
      <p:sp>
        <p:nvSpPr>
          <p:cNvPr id="10249" name="Oval 11"/>
          <p:cNvSpPr>
            <a:spLocks noChangeArrowheads="1"/>
          </p:cNvSpPr>
          <p:nvPr/>
        </p:nvSpPr>
        <p:spPr bwMode="auto">
          <a:xfrm>
            <a:off x="48768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7</a:t>
            </a:r>
          </a:p>
        </p:txBody>
      </p:sp>
      <p:sp>
        <p:nvSpPr>
          <p:cNvPr id="10250" name="Oval 12"/>
          <p:cNvSpPr>
            <a:spLocks noChangeArrowheads="1"/>
          </p:cNvSpPr>
          <p:nvPr/>
        </p:nvSpPr>
        <p:spPr bwMode="auto">
          <a:xfrm>
            <a:off x="4953000" y="3200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8</a:t>
            </a:r>
          </a:p>
        </p:txBody>
      </p:sp>
      <p:cxnSp>
        <p:nvCxnSpPr>
          <p:cNvPr id="208912" name="AutoShape 16"/>
          <p:cNvCxnSpPr>
            <a:cxnSpLocks noChangeShapeType="1"/>
            <a:stCxn id="10243" idx="0"/>
            <a:endCxn id="10244" idx="0"/>
          </p:cNvCxnSpPr>
          <p:nvPr/>
        </p:nvCxnSpPr>
        <p:spPr bwMode="auto">
          <a:xfrm rot="5400000" flipV="1">
            <a:off x="2094706" y="1639094"/>
            <a:ext cx="1588" cy="1143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913" name="AutoShape 17"/>
          <p:cNvCxnSpPr>
            <a:cxnSpLocks noChangeShapeType="1"/>
            <a:stCxn id="10244" idx="4"/>
            <a:endCxn id="10243" idx="4"/>
          </p:cNvCxnSpPr>
          <p:nvPr/>
        </p:nvCxnSpPr>
        <p:spPr bwMode="auto">
          <a:xfrm rot="5400000">
            <a:off x="2094706" y="1943894"/>
            <a:ext cx="1588" cy="1143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914" name="AutoShape 18"/>
          <p:cNvCxnSpPr>
            <a:cxnSpLocks noChangeShapeType="1"/>
            <a:stCxn id="10245" idx="0"/>
            <a:endCxn id="10246" idx="0"/>
          </p:cNvCxnSpPr>
          <p:nvPr/>
        </p:nvCxnSpPr>
        <p:spPr bwMode="auto">
          <a:xfrm rot="5400000" flipV="1">
            <a:off x="2094706" y="2553494"/>
            <a:ext cx="1588" cy="1143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915" name="AutoShape 19"/>
          <p:cNvCxnSpPr>
            <a:cxnSpLocks noChangeShapeType="1"/>
            <a:stCxn id="10246" idx="4"/>
            <a:endCxn id="10245" idx="4"/>
          </p:cNvCxnSpPr>
          <p:nvPr/>
        </p:nvCxnSpPr>
        <p:spPr bwMode="auto">
          <a:xfrm rot="5400000">
            <a:off x="2094706" y="2858294"/>
            <a:ext cx="1588" cy="1143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920" name="AutoShape 24"/>
          <p:cNvCxnSpPr>
            <a:cxnSpLocks noChangeShapeType="1"/>
            <a:stCxn id="10249" idx="2"/>
            <a:endCxn id="10246" idx="7"/>
          </p:cNvCxnSpPr>
          <p:nvPr/>
        </p:nvCxnSpPr>
        <p:spPr bwMode="auto">
          <a:xfrm rot="10800000" flipV="1">
            <a:off x="2774950" y="2362200"/>
            <a:ext cx="2101850" cy="8064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8921" name="Text Box 25"/>
          <p:cNvSpPr txBox="1">
            <a:spLocks noChangeArrowheads="1"/>
          </p:cNvSpPr>
          <p:nvPr/>
        </p:nvSpPr>
        <p:spPr bwMode="auto">
          <a:xfrm>
            <a:off x="1219200" y="3886200"/>
            <a:ext cx="342423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Monotype Corsiva" pitchFamily="66" charset="0"/>
              </a:rPr>
              <a:t>假设：</a:t>
            </a:r>
          </a:p>
          <a:p>
            <a:pPr eaLnBrk="1" hangingPunct="1"/>
            <a:r>
              <a:rPr lang="zh-CN" altLang="en-US" sz="2400">
                <a:latin typeface="Monotype Corsiva" pitchFamily="66" charset="0"/>
              </a:rPr>
              <a:t>     首先选</a:t>
            </a:r>
            <a:r>
              <a:rPr lang="en-US" altLang="zh-CN" sz="2400">
                <a:latin typeface="Monotype Corsiva" pitchFamily="66" charset="0"/>
              </a:rPr>
              <a:t>1</a:t>
            </a:r>
          </a:p>
          <a:p>
            <a:pPr eaLnBrk="1" hangingPunct="1"/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</a:t>
            </a:r>
            <a:r>
              <a:rPr lang="en-US" altLang="zh-CN" sz="2400">
                <a:latin typeface="Monotype Corsiva" pitchFamily="66" charset="0"/>
              </a:rPr>
              <a:t>3</a:t>
            </a:r>
            <a:r>
              <a:rPr lang="zh-CN" altLang="en-US" sz="2400">
                <a:latin typeface="Monotype Corsiva" pitchFamily="66" charset="0"/>
              </a:rPr>
              <a:t>必须选，</a:t>
            </a:r>
            <a:r>
              <a:rPr lang="en-US" altLang="zh-CN" sz="2400">
                <a:latin typeface="Monotype Corsiva" pitchFamily="66" charset="0"/>
              </a:rPr>
              <a:t>2</a:t>
            </a:r>
            <a:r>
              <a:rPr lang="zh-CN" altLang="en-US" sz="2400">
                <a:latin typeface="Monotype Corsiva" pitchFamily="66" charset="0"/>
              </a:rPr>
              <a:t>不可选</a:t>
            </a:r>
          </a:p>
          <a:p>
            <a:pPr eaLnBrk="1" hangingPunct="1"/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</a:t>
            </a:r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8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必须选，</a:t>
            </a:r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4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、</a:t>
            </a:r>
            <a:r>
              <a:rPr lang="en-US" altLang="zh-CN" sz="2400">
                <a:latin typeface="Monotype Corsiva" pitchFamily="66" charset="0"/>
                <a:sym typeface="Wingdings" pitchFamily="2" charset="2"/>
              </a:rPr>
              <a:t>7</a:t>
            </a:r>
            <a:r>
              <a:rPr lang="zh-CN" altLang="en-US" sz="2400">
                <a:latin typeface="Monotype Corsiva" pitchFamily="66" charset="0"/>
                <a:sym typeface="Wingdings" pitchFamily="2" charset="2"/>
              </a:rPr>
              <a:t>不可选</a:t>
            </a:r>
            <a:endParaRPr lang="zh-CN" altLang="en-US" sz="2400">
              <a:latin typeface="Monotype Corsiva" pitchFamily="66" charset="0"/>
            </a:endParaRPr>
          </a:p>
        </p:txBody>
      </p:sp>
      <p:sp>
        <p:nvSpPr>
          <p:cNvPr id="208923" name="Text Box 27"/>
          <p:cNvSpPr txBox="1">
            <a:spLocks noChangeArrowheads="1"/>
          </p:cNvSpPr>
          <p:nvPr/>
        </p:nvSpPr>
        <p:spPr bwMode="auto">
          <a:xfrm>
            <a:off x="4953000" y="4343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Monotype Corsiva" pitchFamily="66" charset="0"/>
              </a:rPr>
              <a:t>5</a:t>
            </a:r>
            <a:r>
              <a:rPr lang="zh-CN" altLang="en-US" sz="2400">
                <a:latin typeface="Monotype Corsiva" pitchFamily="66" charset="0"/>
              </a:rPr>
              <a:t>、</a:t>
            </a:r>
            <a:r>
              <a:rPr lang="en-US" altLang="zh-CN" sz="2400">
                <a:latin typeface="Monotype Corsiva" pitchFamily="66" charset="0"/>
              </a:rPr>
              <a:t>6</a:t>
            </a:r>
            <a:r>
              <a:rPr lang="zh-CN" altLang="en-US" sz="2400">
                <a:latin typeface="Monotype Corsiva" pitchFamily="66" charset="0"/>
              </a:rPr>
              <a:t>可以任选一个</a:t>
            </a:r>
          </a:p>
        </p:txBody>
      </p:sp>
      <p:cxnSp>
        <p:nvCxnSpPr>
          <p:cNvPr id="208924" name="AutoShape 28"/>
          <p:cNvCxnSpPr>
            <a:cxnSpLocks noChangeShapeType="1"/>
            <a:stCxn id="10244" idx="5"/>
            <a:endCxn id="10250" idx="2"/>
          </p:cNvCxnSpPr>
          <p:nvPr/>
        </p:nvCxnSpPr>
        <p:spPr bwMode="auto">
          <a:xfrm rot="16200000" flipH="1">
            <a:off x="3422650" y="1822450"/>
            <a:ext cx="882650" cy="21780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323528" y="332656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举个栗子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</a:p>
          <a:p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38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8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089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89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89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21" grpId="0" build="p"/>
      <p:bldP spid="2089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2438400"/>
            <a:ext cx="6934200" cy="12954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矛盾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的情况为：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kumimoji="1"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既必须被选又不可选。 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9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3810000"/>
            <a:ext cx="7010400" cy="1828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1" hangingPunct="1"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枚举每一对尚未确定的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‘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，任选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个，推导出相关的组，若不矛盾，则可选择；否则选另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个，同样推导。若矛盾，问题必定无解。</a:t>
            </a:r>
          </a:p>
        </p:txBody>
      </p:sp>
      <p:sp>
        <p:nvSpPr>
          <p:cNvPr id="11268" name="Oval 6"/>
          <p:cNvSpPr>
            <a:spLocks noChangeArrowheads="1"/>
          </p:cNvSpPr>
          <p:nvPr/>
        </p:nvSpPr>
        <p:spPr bwMode="auto">
          <a:xfrm>
            <a:off x="35814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1</a:t>
            </a:r>
          </a:p>
        </p:txBody>
      </p:sp>
      <p:sp>
        <p:nvSpPr>
          <p:cNvPr id="11269" name="Oval 7"/>
          <p:cNvSpPr>
            <a:spLocks noChangeArrowheads="1"/>
          </p:cNvSpPr>
          <p:nvPr/>
        </p:nvSpPr>
        <p:spPr bwMode="auto">
          <a:xfrm>
            <a:off x="47244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3</a:t>
            </a:r>
          </a:p>
        </p:txBody>
      </p:sp>
      <p:sp>
        <p:nvSpPr>
          <p:cNvPr id="11270" name="Oval 8"/>
          <p:cNvSpPr>
            <a:spLocks noChangeArrowheads="1"/>
          </p:cNvSpPr>
          <p:nvPr/>
        </p:nvSpPr>
        <p:spPr bwMode="auto">
          <a:xfrm>
            <a:off x="35814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2</a:t>
            </a:r>
          </a:p>
        </p:txBody>
      </p:sp>
      <p:sp>
        <p:nvSpPr>
          <p:cNvPr id="11271" name="Oval 9"/>
          <p:cNvSpPr>
            <a:spLocks noChangeArrowheads="1"/>
          </p:cNvSpPr>
          <p:nvPr/>
        </p:nvSpPr>
        <p:spPr bwMode="auto">
          <a:xfrm>
            <a:off x="4724400" y="22098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4</a:t>
            </a:r>
          </a:p>
        </p:txBody>
      </p:sp>
      <p:sp>
        <p:nvSpPr>
          <p:cNvPr id="11272" name="Oval 10"/>
          <p:cNvSpPr>
            <a:spLocks noChangeArrowheads="1"/>
          </p:cNvSpPr>
          <p:nvPr/>
        </p:nvSpPr>
        <p:spPr bwMode="auto">
          <a:xfrm>
            <a:off x="59436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5</a:t>
            </a:r>
          </a:p>
        </p:txBody>
      </p:sp>
      <p:sp>
        <p:nvSpPr>
          <p:cNvPr id="11273" name="Oval 11"/>
          <p:cNvSpPr>
            <a:spLocks noChangeArrowheads="1"/>
          </p:cNvSpPr>
          <p:nvPr/>
        </p:nvSpPr>
        <p:spPr bwMode="auto">
          <a:xfrm>
            <a:off x="59436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6</a:t>
            </a:r>
          </a:p>
        </p:txBody>
      </p:sp>
      <p:sp>
        <p:nvSpPr>
          <p:cNvPr id="11274" name="Oval 12"/>
          <p:cNvSpPr>
            <a:spLocks noChangeArrowheads="1"/>
          </p:cNvSpPr>
          <p:nvPr/>
        </p:nvSpPr>
        <p:spPr bwMode="auto">
          <a:xfrm>
            <a:off x="7086600" y="12954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7</a:t>
            </a:r>
          </a:p>
        </p:txBody>
      </p:sp>
      <p:sp>
        <p:nvSpPr>
          <p:cNvPr id="11275" name="Oval 13"/>
          <p:cNvSpPr>
            <a:spLocks noChangeArrowheads="1"/>
          </p:cNvSpPr>
          <p:nvPr/>
        </p:nvSpPr>
        <p:spPr bwMode="auto">
          <a:xfrm>
            <a:off x="7162800" y="22860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lang="en-US" altLang="zh-CN">
                <a:latin typeface="Monotype Corsiva" pitchFamily="66" charset="0"/>
              </a:rPr>
              <a:t>8</a:t>
            </a:r>
          </a:p>
        </p:txBody>
      </p:sp>
      <p:cxnSp>
        <p:nvCxnSpPr>
          <p:cNvPr id="11276" name="AutoShape 14"/>
          <p:cNvCxnSpPr>
            <a:cxnSpLocks noChangeShapeType="1"/>
            <a:stCxn id="11268" idx="0"/>
            <a:endCxn id="11269" idx="0"/>
          </p:cNvCxnSpPr>
          <p:nvPr/>
        </p:nvCxnSpPr>
        <p:spPr bwMode="auto">
          <a:xfrm rot="5400000" flipV="1">
            <a:off x="4304506" y="724694"/>
            <a:ext cx="1588" cy="1143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5"/>
          <p:cNvCxnSpPr>
            <a:cxnSpLocks noChangeShapeType="1"/>
            <a:stCxn id="11269" idx="4"/>
            <a:endCxn id="11268" idx="4"/>
          </p:cNvCxnSpPr>
          <p:nvPr/>
        </p:nvCxnSpPr>
        <p:spPr bwMode="auto">
          <a:xfrm rot="5400000">
            <a:off x="4304506" y="1029494"/>
            <a:ext cx="1588" cy="1143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6"/>
          <p:cNvCxnSpPr>
            <a:cxnSpLocks noChangeShapeType="1"/>
            <a:stCxn id="11270" idx="0"/>
            <a:endCxn id="11271" idx="0"/>
          </p:cNvCxnSpPr>
          <p:nvPr/>
        </p:nvCxnSpPr>
        <p:spPr bwMode="auto">
          <a:xfrm rot="5400000" flipV="1">
            <a:off x="4304506" y="1639094"/>
            <a:ext cx="1588" cy="11430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7"/>
          <p:cNvCxnSpPr>
            <a:cxnSpLocks noChangeShapeType="1"/>
            <a:stCxn id="11271" idx="4"/>
            <a:endCxn id="11270" idx="4"/>
          </p:cNvCxnSpPr>
          <p:nvPr/>
        </p:nvCxnSpPr>
        <p:spPr bwMode="auto">
          <a:xfrm rot="5400000">
            <a:off x="4304506" y="1943894"/>
            <a:ext cx="1588" cy="11430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9"/>
          <p:cNvCxnSpPr>
            <a:cxnSpLocks noChangeShapeType="1"/>
            <a:stCxn id="11274" idx="2"/>
            <a:endCxn id="11271" idx="7"/>
          </p:cNvCxnSpPr>
          <p:nvPr/>
        </p:nvCxnSpPr>
        <p:spPr bwMode="auto">
          <a:xfrm rot="10800000" flipV="1">
            <a:off x="4984750" y="1447800"/>
            <a:ext cx="2101850" cy="8064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20"/>
          <p:cNvCxnSpPr>
            <a:cxnSpLocks noChangeShapeType="1"/>
            <a:stCxn id="11269" idx="5"/>
            <a:endCxn id="11275" idx="2"/>
          </p:cNvCxnSpPr>
          <p:nvPr/>
        </p:nvCxnSpPr>
        <p:spPr bwMode="auto">
          <a:xfrm rot="16200000" flipH="1">
            <a:off x="5632450" y="908050"/>
            <a:ext cx="882650" cy="2178050"/>
          </a:xfrm>
          <a:prstGeom prst="curved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705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/>
      <p:bldP spid="2099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7162800" cy="16764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此算法正确性简要说明：</a:t>
            </a:r>
          </a:p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,A</a:t>
            </a:r>
            <a:r>
              <a:rPr lang="en-US" altLang="zh-CN" sz="2400" baseline="-30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都是尚未确定的，它们不与之前的组相关联，前面的选择不会影响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A</a:t>
            </a:r>
            <a:r>
              <a:rPr lang="en-US" altLang="zh-CN" sz="2400" baseline="-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3489325"/>
            <a:ext cx="6934200" cy="2090738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算法的时间复杂度在最坏的情况下为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O(nm)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在这个算法中，并没有很好的利用图中边的</a:t>
            </a:r>
            <a:r>
              <a:rPr lang="zh-CN" altLang="en-US" sz="2400" b="1" dirty="0" smtClean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</a:p>
        </p:txBody>
      </p:sp>
    </p:spTree>
    <p:extLst>
      <p:ext uri="{BB962C8B-B14F-4D97-AF65-F5344CB8AC3E}">
        <p14:creationId xmlns:p14="http://schemas.microsoft.com/office/powerpoint/2010/main" val="221410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基本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基本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基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主题1" id="{A0D83C23-CB6C-4E56-9938-323BCFCCF059}" vid="{2BD25B86-55BB-4876-A092-845E9B5E29E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153</TotalTime>
  <Words>3792</Words>
  <Application>Microsoft Office PowerPoint</Application>
  <PresentationFormat>全屏显示(4:3)</PresentationFormat>
  <Paragraphs>589</Paragraphs>
  <Slides>66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68" baseType="lpstr">
      <vt:lpstr>主题1</vt:lpstr>
      <vt:lpstr>BMP 图象</vt:lpstr>
      <vt:lpstr>PowerPoint 演示文稿</vt:lpstr>
      <vt:lpstr>2-SAT</vt:lpstr>
      <vt:lpstr>引入</vt:lpstr>
      <vt:lpstr>PowerPoint 演示文稿</vt:lpstr>
      <vt:lpstr>分析</vt:lpstr>
      <vt:lpstr>初步构图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深入分析：</vt:lpstr>
      <vt:lpstr>引理：原图具有对称传递性</vt:lpstr>
      <vt:lpstr>猜测1：图中的环分别对称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算法2的流程： </vt:lpstr>
      <vt:lpstr>常见模型</vt:lpstr>
      <vt:lpstr>常见模型</vt:lpstr>
      <vt:lpstr>PowerPoint 演示文稿</vt:lpstr>
      <vt:lpstr>二分图</vt:lpstr>
      <vt:lpstr>二分图的最大匹配</vt:lpstr>
      <vt:lpstr>增广路</vt:lpstr>
      <vt:lpstr>实现方法</vt:lpstr>
      <vt:lpstr>匈牙利算法</vt:lpstr>
      <vt:lpstr>代码</vt:lpstr>
      <vt:lpstr>应用</vt:lpstr>
      <vt:lpstr>应用</vt:lpstr>
      <vt:lpstr>应用 </vt:lpstr>
      <vt:lpstr>例题 </vt:lpstr>
      <vt:lpstr>例题</vt:lpstr>
      <vt:lpstr>解答</vt:lpstr>
      <vt:lpstr>例题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couragej</dc:creator>
  <cp:lastModifiedBy>couragej</cp:lastModifiedBy>
  <cp:revision>95</cp:revision>
  <dcterms:created xsi:type="dcterms:W3CDTF">2014-06-06T06:39:58Z</dcterms:created>
  <dcterms:modified xsi:type="dcterms:W3CDTF">2014-06-06T10:19:49Z</dcterms:modified>
</cp:coreProperties>
</file>