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8" d="100"/>
          <a:sy n="68" d="100"/>
        </p:scale>
        <p:origin x="792" y="72"/>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'[MOHANA KRISHNAN  DATA SET. EXCEL.xlsx]DATA'!$E$2</c:f>
              <c:strCache>
                <c:ptCount val="1"/>
                <c:pt idx="0">
                  <c:v>BASIC SALARY</c:v>
                </c:pt>
              </c:strCache>
            </c:strRef>
          </c:tx>
          <c:spPr>
            <a:solidFill>
              <a:schemeClr val="accent1"/>
            </a:solidFill>
            <a:ln>
              <a:noFill/>
            </a:ln>
            <a:effectLst/>
          </c:spPr>
          <c:invertIfNegative val="0"/>
          <c:cat>
            <c:multiLvlStrRef>
              <c:f>'[MOHANA KRISHNAN  DATA SET. EXCEL.xlsx]DATA'!$B$3:$D$10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EXCEL.xlsx]DATA'!$E$3:$E$10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00-D4CF-472C-8318-CCA835000768}"/>
            </c:ext>
          </c:extLst>
        </c:ser>
        <c:dLbls>
          <c:showLegendKey val="0"/>
          <c:showVal val="0"/>
          <c:showCatName val="0"/>
          <c:showSerName val="0"/>
          <c:showPercent val="0"/>
          <c:showBubbleSize val="0"/>
        </c:dLbls>
        <c:gapWidth val="246"/>
        <c:overlap val="-28"/>
        <c:axId val="557579551"/>
        <c:axId val="672995131"/>
      </c:barChart>
      <c:catAx>
        <c:axId val="55757955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72995131"/>
        <c:crosses val="autoZero"/>
        <c:auto val="1"/>
        <c:lblAlgn val="ctr"/>
        <c:lblOffset val="100"/>
        <c:noMultiLvlLbl val="0"/>
      </c:catAx>
      <c:valAx>
        <c:axId val="672995131"/>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7579551"/>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'[MOHANA KRISHNAN  DATA SET. EXCEL.xlsx]BAR DIAGRAM'!$E$2</c:f>
              <c:strCache>
                <c:ptCount val="1"/>
                <c:pt idx="0">
                  <c:v>BASIC SALARY</c:v>
                </c:pt>
              </c:strCache>
            </c:strRef>
          </c:tx>
          <c:dPt>
            <c:idx val="0"/>
            <c:bubble3D val="0"/>
            <c:spPr>
              <a:solidFill>
                <a:schemeClr val="accent1"/>
              </a:solidFill>
              <a:ln>
                <a:solidFill>
                  <a:schemeClr val="bg1"/>
                </a:solidFill>
              </a:ln>
              <a:effectLst/>
            </c:spPr>
            <c:extLst>
              <c:ext xmlns:c16="http://schemas.microsoft.com/office/drawing/2014/chart" uri="{C3380CC4-5D6E-409C-BE32-E72D297353CC}">
                <c16:uniqueId val="{00000001-A7B1-4B06-8E30-482C4136BCAB}"/>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A7B1-4B06-8E30-482C4136BCAB}"/>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A7B1-4B06-8E30-482C4136BCAB}"/>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A7B1-4B06-8E30-482C4136BCAB}"/>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A7B1-4B06-8E30-482C4136BCAB}"/>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A7B1-4B06-8E30-482C4136BCAB}"/>
              </c:ext>
            </c:extLst>
          </c:dPt>
          <c:dPt>
            <c:idx val="6"/>
            <c:bubble3D val="0"/>
            <c:spPr>
              <a:solidFill>
                <a:schemeClr val="accent1">
                  <a:lumMod val="60000"/>
                </a:schemeClr>
              </a:solidFill>
              <a:ln>
                <a:solidFill>
                  <a:schemeClr val="bg1"/>
                </a:solidFill>
              </a:ln>
              <a:effectLst/>
            </c:spPr>
            <c:extLst>
              <c:ext xmlns:c16="http://schemas.microsoft.com/office/drawing/2014/chart" uri="{C3380CC4-5D6E-409C-BE32-E72D297353CC}">
                <c16:uniqueId val="{0000000D-A7B1-4B06-8E30-482C4136BCAB}"/>
              </c:ext>
            </c:extLst>
          </c:dPt>
          <c:dPt>
            <c:idx val="7"/>
            <c:bubble3D val="0"/>
            <c:spPr>
              <a:solidFill>
                <a:schemeClr val="accent2">
                  <a:lumMod val="60000"/>
                </a:schemeClr>
              </a:solidFill>
              <a:ln>
                <a:solidFill>
                  <a:schemeClr val="bg1"/>
                </a:solidFill>
              </a:ln>
              <a:effectLst/>
            </c:spPr>
            <c:extLst>
              <c:ext xmlns:c16="http://schemas.microsoft.com/office/drawing/2014/chart" uri="{C3380CC4-5D6E-409C-BE32-E72D297353CC}">
                <c16:uniqueId val="{0000000F-A7B1-4B06-8E30-482C4136BCAB}"/>
              </c:ext>
            </c:extLst>
          </c:dPt>
          <c:cat>
            <c:multiLvlStrRef>
              <c:f>'[MOHANA KRISHNAN  DATA SET. EXCEL.xlsx]BAR DIAGRAM'!$B$3:$D$10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EXCEL.xlsx]BAR DIAGRAM'!$E$3:$E$10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10-A7B1-4B06-8E30-482C4136BCAB}"/>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dirty="0"/>
              <a:t>STUDENT NAME: S. R. RANJITH</a:t>
            </a:r>
          </a:p>
          <a:p>
            <a:r>
              <a:rPr lang="en-US" sz="2400" dirty="0"/>
              <a:t>REGISTER NO: 312207323</a:t>
            </a:r>
          </a:p>
          <a:p>
            <a:r>
              <a:rPr lang="en-US" sz="2400" dirty="0"/>
              <a:t>DEPARTMENT: B.COM(GENERAL)</a:t>
            </a:r>
          </a:p>
          <a:p>
            <a:r>
              <a:rPr lang="en-US" sz="2400" dirty="0"/>
              <a:t>COLLEGE: C. 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19" name="Table 18"/>
          <p:cNvGraphicFramePr/>
          <p:nvPr>
            <p:custDataLst>
              <p:tags r:id="rId1"/>
            </p:custDataLst>
          </p:nvPr>
        </p:nvGraphicFramePr>
        <p:xfrm>
          <a:off x="762000" y="1752600"/>
          <a:ext cx="4077335" cy="4706620"/>
        </p:xfrm>
        <a:graphic>
          <a:graphicData uri="http://schemas.openxmlformats.org/drawingml/2006/table">
            <a:tbl>
              <a:tblPr/>
              <a:tblGrid>
                <a:gridCol w="2592070">
                  <a:extLst>
                    <a:ext uri="{9D8B030D-6E8A-4147-A177-3AD203B41FA5}">
                      <a16:colId xmlns:a16="http://schemas.microsoft.com/office/drawing/2014/main" val="20000"/>
                    </a:ext>
                  </a:extLst>
                </a:gridCol>
                <a:gridCol w="1485265">
                  <a:extLst>
                    <a:ext uri="{9D8B030D-6E8A-4147-A177-3AD203B41FA5}">
                      <a16:colId xmlns:a16="http://schemas.microsoft.com/office/drawing/2014/main" val="20001"/>
                    </a:ext>
                  </a:extLst>
                </a:gridCol>
              </a:tblGrid>
              <a:tr h="276860">
                <a:tc>
                  <a:txBody>
                    <a:bodyPr/>
                    <a:lstStyle/>
                    <a:p>
                      <a:pPr marL="9525" indent="0" algn="l" fontAlgn="ctr"/>
                      <a:r>
                        <a:rPr sz="1100" b="1" i="0">
                          <a:solidFill>
                            <a:srgbClr val="000000"/>
                          </a:solidFill>
                          <a:latin typeface="Calibri" panose="020F0502020204030204"/>
                          <a:ea typeface="Calibri" panose="020F0502020204030204"/>
                        </a:rPr>
                        <a:t>NAME</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1100" b="1" i="0">
                          <a:solidFill>
                            <a:srgbClr val="000000"/>
                          </a:solidFill>
                          <a:latin typeface="Calibri" panose="020F0502020204030204"/>
                          <a:ea typeface="Calibri" panose="020F0502020204030204"/>
                        </a:rPr>
                        <a:t>BASIC SALARY</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00"/>
                  </a:ext>
                </a:extLst>
              </a:tr>
              <a:tr h="276860">
                <a:tc>
                  <a:txBody>
                    <a:bodyPr/>
                    <a:lstStyle/>
                    <a:p>
                      <a:pPr marL="9525" indent="0" algn="l" fontAlgn="ctr"/>
                      <a:r>
                        <a:rPr sz="1100" b="0" i="0">
                          <a:solidFill>
                            <a:srgbClr val="000000"/>
                          </a:solidFill>
                          <a:latin typeface="Calibri" panose="020F0502020204030204"/>
                          <a:ea typeface="Calibri" panose="020F0502020204030204"/>
                        </a:rPr>
                        <a:t>ALEX</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1"/>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5,00,000.00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2"/>
                  </a:ext>
                </a:extLst>
              </a:tr>
              <a:tr h="276860">
                <a:tc>
                  <a:txBody>
                    <a:bodyPr/>
                    <a:lstStyle/>
                    <a:p>
                      <a:pPr marL="9525" indent="0" algn="l" fontAlgn="ctr"/>
                      <a:r>
                        <a:rPr sz="1100" b="0" i="0">
                          <a:solidFill>
                            <a:srgbClr val="000000"/>
                          </a:solidFill>
                          <a:latin typeface="Calibri" panose="020F0502020204030204"/>
                          <a:ea typeface="Calibri" panose="020F0502020204030204"/>
                        </a:rPr>
                        <a:t>ARJUN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3"/>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90,000.00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4"/>
                  </a:ext>
                </a:extLst>
              </a:tr>
              <a:tr h="276860">
                <a:tc>
                  <a:txBody>
                    <a:bodyPr/>
                    <a:lstStyle/>
                    <a:p>
                      <a:pPr marL="9525" indent="0" algn="l" fontAlgn="ctr"/>
                      <a:r>
                        <a:rPr sz="1100" b="0" i="0">
                          <a:solidFill>
                            <a:srgbClr val="000000"/>
                          </a:solidFill>
                          <a:latin typeface="Calibri" panose="020F0502020204030204"/>
                          <a:ea typeface="Calibri" panose="020F0502020204030204"/>
                        </a:rPr>
                        <a: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5"/>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6"/>
                  </a:ext>
                </a:extLst>
              </a:tr>
              <a:tr h="276860">
                <a:tc>
                  <a:txBody>
                    <a:bodyPr/>
                    <a:lstStyle/>
                    <a:p>
                      <a:pPr marL="9525" indent="0" algn="l" fontAlgn="ctr"/>
                      <a:r>
                        <a:rPr sz="1100" b="0" i="0">
                          <a:solidFill>
                            <a:srgbClr val="000000"/>
                          </a:solidFill>
                          <a:latin typeface="Calibri" panose="020F0502020204030204"/>
                          <a:ea typeface="Calibri" panose="020F0502020204030204"/>
                        </a:rPr>
                        <a:t>JAYA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7"/>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8"/>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11,000.00</a:t>
                      </a:r>
                    </a:p>
                  </a:txBody>
                  <a:tcPr marL="9842" marR="9842" marT="9842" anchor="ctr">
                    <a:lnL>
                      <a:noFill/>
                    </a:lnL>
                    <a:lnR>
                      <a:noFill/>
                    </a:lnR>
                    <a:lnT>
                      <a:noFill/>
                    </a:lnT>
                    <a:lnB>
                      <a:noFill/>
                    </a:lnB>
                    <a:noFill/>
                  </a:tcPr>
                </a:tc>
                <a:extLst>
                  <a:ext uri="{0D108BD9-81ED-4DB2-BD59-A6C34878D82A}">
                    <a16:rowId xmlns:a16="http://schemas.microsoft.com/office/drawing/2014/main" val="10009"/>
                  </a:ext>
                </a:extLst>
              </a:tr>
              <a:tr h="276860">
                <a:tc>
                  <a:txBody>
                    <a:bodyPr/>
                    <a:lstStyle/>
                    <a:p>
                      <a:pPr marL="9525" indent="0" algn="l" fontAlgn="ctr"/>
                      <a:r>
                        <a:rPr sz="1100" b="0" i="0">
                          <a:solidFill>
                            <a:srgbClr val="000000"/>
                          </a:solidFill>
                          <a:latin typeface="Calibri" panose="020F0502020204030204"/>
                          <a:ea typeface="Calibri" panose="020F0502020204030204"/>
                        </a:rPr>
                        <a:t>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0"/>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22,000.00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1"/>
                  </a:ext>
                </a:extLst>
              </a:tr>
              <a:tr h="276860">
                <a:tc>
                  <a:txBody>
                    <a:bodyPr/>
                    <a:lstStyle/>
                    <a:p>
                      <a:pPr marL="9525" indent="0" algn="l" fontAlgn="ctr"/>
                      <a:r>
                        <a:rPr sz="1100" b="0" i="0">
                          <a:solidFill>
                            <a:srgbClr val="000000"/>
                          </a:solidFill>
                          <a:latin typeface="Calibri" panose="020F0502020204030204"/>
                          <a:ea typeface="Calibri" panose="020F0502020204030204"/>
                        </a:rPr>
                        <a:t>VARUN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2"/>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3"/>
                  </a:ext>
                </a:extLst>
              </a:tr>
              <a:tr h="276860">
                <a:tc>
                  <a:txBody>
                    <a:bodyPr/>
                    <a:lstStyle/>
                    <a:p>
                      <a:pPr marL="9525" indent="0" algn="l" fontAlgn="ctr"/>
                      <a:r>
                        <a:rPr sz="1100" b="0" i="0">
                          <a:solidFill>
                            <a:srgbClr val="000000"/>
                          </a:solidFill>
                          <a:latin typeface="Calibri" panose="020F0502020204030204"/>
                          <a:ea typeface="Calibri" panose="020F0502020204030204"/>
                        </a:rPr>
                        <a:t>VIGNESH</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4"/>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r" fontAlgn="ctr"/>
                      <a:r>
                        <a:rPr sz="1100" b="0" i="0">
                          <a:solidFill>
                            <a:srgbClr val="000000"/>
                          </a:solidFill>
                          <a:latin typeface="Calibri" panose="020F0502020204030204"/>
                          <a:ea typeface="Calibri" panose="020F0502020204030204"/>
                        </a:rPr>
                        <a:t>₹ 40,000.00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5"/>
                  </a:ext>
                </a:extLst>
              </a:tr>
              <a:tr h="276860">
                <a:tc>
                  <a:txBody>
                    <a:bodyPr/>
                    <a:lstStyle/>
                    <a:p>
                      <a:pPr marL="9525" indent="0" algn="l" fontAlgn="ctr"/>
                      <a:r>
                        <a:rPr sz="11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11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28" name="Chart 27"/>
          <p:cNvGraphicFramePr/>
          <p:nvPr/>
        </p:nvGraphicFramePr>
        <p:xfrm>
          <a:off x="381000" y="2133600"/>
          <a:ext cx="5008880" cy="3262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p:nvPr/>
        </p:nvGraphicFramePr>
        <p:xfrm>
          <a:off x="5791200" y="2057400"/>
          <a:ext cx="4826000" cy="3352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lstStyle/>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p>
          <a:p>
            <a:r>
              <a:rPr lang="en-US" sz="2000"/>
              <a:t>     Develop a structured and functional Excel workbook to Organize employee data. Analyze key metrics Automate reporting and dashboard creation.</a:t>
            </a:r>
          </a:p>
          <a:p>
            <a:endParaRPr lang="en-US" sz="2400" b="1"/>
          </a:p>
          <a:p>
            <a:r>
              <a:rPr lang="en-US" sz="2400" b="1"/>
              <a:t> Data Cleanup and Structuring:</a:t>
            </a:r>
          </a:p>
          <a:p>
            <a:r>
              <a:rPr lang="en-US" sz="2000"/>
              <a:t>     Standardize data formats (e.g., dates, numbers). Remove or correct inaccuracies and inconsistencies. Organize data into clearly defined categories (e.g., Personal Information, Job Information, Compensation).</a:t>
            </a:r>
          </a:p>
          <a:p>
            <a:endParaRPr lang="en-US" sz="2400" b="1"/>
          </a:p>
          <a:p>
            <a:r>
              <a:rPr lang="en-US" sz="2400" b="1"/>
              <a:t>Analytical Tools:</a:t>
            </a:r>
          </a:p>
          <a:p>
            <a:r>
              <a:rPr lang="en-US" sz="2000"/>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lstStyle/>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lstStyle/>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914400"/>
            <a:ext cx="9557385" cy="5521960"/>
          </a:xfrm>
          <a:prstGeom prst="rect">
            <a:avLst/>
          </a:prstGeom>
          <a:noFill/>
        </p:spPr>
        <p:txBody>
          <a:bodyPr wrap="square" rtlCol="0">
            <a:noAutofit/>
          </a:bodyPr>
          <a:lstStyle/>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21*370"/>
  <p:tag name="TABLE_ENDDRAG_RECT" val="60*138*321*3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TotalTime>
  <Words>859</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Palatino Linotype</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Ranjith S R</cp:lastModifiedBy>
  <cp:revision>21</cp:revision>
  <dcterms:created xsi:type="dcterms:W3CDTF">2024-03-29T15:07:00Z</dcterms:created>
  <dcterms:modified xsi:type="dcterms:W3CDTF">2024-08-29T15:41:08Z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7DECE803B3F14EC48AB263E5C87B6708_13</vt:lpwstr>
  </property>
  <property fmtid="{D5CDD505-2E9C-101B-9397-08002B2CF9AE}" pid="5" name="KSOProductBuildVer">
    <vt:lpwstr>1033-12.2.0.17545</vt:lpwstr>
  </property>
</Properties>
</file>