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Source Sans Pr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SourceSansPr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SourceSansPro-italic.fntdata"/><Relationship Id="rId23" Type="http://schemas.openxmlformats.org/officeDocument/2006/relationships/slide" Target="slides/slide18.xml"/><Relationship Id="rId45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SourceSansPr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4ce11c6a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4ce11c6a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693eebe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693eebe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693eebe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693eebe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693eebe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693eebe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693eebe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693eebe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52bf6b4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52bf6b4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4ce11c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4ce11c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52bf6b4f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52bf6b4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4e173b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4e173b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4ce11c6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4ce11c6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4ce11c6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4ce11c6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4ce11c6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4ce11c6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52bf6b4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52bf6b4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52bf6b4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52bf6b4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037d21a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037d21a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52bf6b4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52bf6b4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52bf6b4f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52bf6b4f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52bf6b4f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52bf6b4f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52bf6b4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52bf6b4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69f5b2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69f5b2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0309ce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0309ce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4ce11c6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4ce11c6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69f5b2f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69f5b2f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781d3e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781d3e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037d21a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037d21a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037d21a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037d21a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037d21a8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037d21a8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4ce11c6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4ce11c6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4ce11c6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4ce11c6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52bf6b4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52bf6b4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4ce11c6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4ce11c6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52bf6b4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52bf6b4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52bf6b4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52bf6b4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ongkiat.com/blog/css-margin-auto/#:~:text=This%20is%20the%20most%20common,thus%20the%20element%20gets%20centere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lad.medium.com/css-position-sticky-how-it-really-works-54cd01dc2d46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Web/CSS/z-index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HTML/Element/butt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CSS/CSS_Box_Model/Mastering_margin_collapsing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mozilla.org/en-US/docs/Web/CSS/cal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ss-tricks.com/fighting-the-space-between-inline-block-elements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mozilla.org/en-US/docs/Web/CSS/@impor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CSS/:roo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mozilla.org/en-US/docs/Web/CSS/Using_CSS_custom_properti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s-tricks.com/all-about-floa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CSS c.d.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Wyśrodkowanie elementu blokowego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margin: auto</a:t>
            </a:r>
            <a:r>
              <a:rPr lang="pl"/>
              <a:t>  - element, który ma taki styl ustawia taki </a:t>
            </a:r>
            <a:r>
              <a:rPr b="1" lang="pl"/>
              <a:t>margin </a:t>
            </a:r>
            <a:r>
              <a:rPr lang="pl"/>
              <a:t>jaką przestrzeń ma dostępną lub 0.</a:t>
            </a:r>
            <a:br>
              <a:rPr lang="pl"/>
            </a:br>
            <a:r>
              <a:rPr lang="pl"/>
              <a:t>Jeśli chcemy wyśrodkować zawartość elementu np. tekstowego stosujemy</a:t>
            </a:r>
            <a:br>
              <a:rPr lang="pl"/>
            </a:br>
            <a:r>
              <a:rPr b="1" lang="pl"/>
              <a:t>text-align: center. </a:t>
            </a:r>
            <a:r>
              <a:rPr lang="pl"/>
              <a:t>Możemy też tak środkować inne elementy HTML które znajdują się w środku elementu. Ale </a:t>
            </a:r>
            <a:r>
              <a:rPr b="1" lang="pl"/>
              <a:t>text-align: center</a:t>
            </a:r>
            <a:r>
              <a:rPr lang="pl"/>
              <a:t> zadziała tylko jeśli element w środku nie jest blokowy. Jeśli chcemy wyśrodkować element blokowy stosujemy </a:t>
            </a:r>
            <a:r>
              <a:rPr b="1" lang="pl"/>
              <a:t>margin: auto.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Element który środkujemy musi być mniejszy niż rodzic.</a:t>
            </a:r>
            <a:br>
              <a:rPr lang="pl"/>
            </a:br>
            <a:br>
              <a:rPr lang="pl"/>
            </a:br>
            <a:r>
              <a:rPr lang="pl"/>
              <a:t>Ciekawy artykuł: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https://www.hongkiat.com/blog/css-margin-auto/#:~:text=This%20is%20the%20most%20common,thus%20the%20element%20gets%20centered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margin-auto.html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Position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Dzięki </a:t>
            </a:r>
            <a:r>
              <a:rPr b="1" lang="pl"/>
              <a:t>position </a:t>
            </a:r>
            <a:r>
              <a:rPr lang="pl"/>
              <a:t>możemy pozycjonować (ustawiać) element w dokumencie HTML.</a:t>
            </a:r>
            <a:br>
              <a:rPr lang="pl"/>
            </a:br>
            <a:r>
              <a:rPr lang="pl"/>
              <a:t>Właściwości </a:t>
            </a:r>
            <a:r>
              <a:rPr b="1" lang="pl"/>
              <a:t>top, right, bottom i left</a:t>
            </a:r>
            <a:r>
              <a:rPr lang="pl"/>
              <a:t> ustalają położenie pozycjonowanego elementu.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Wartości position:</a:t>
            </a:r>
            <a:br>
              <a:rPr lang="pl"/>
            </a:br>
            <a:r>
              <a:rPr lang="pl"/>
              <a:t>- </a:t>
            </a:r>
            <a:r>
              <a:rPr b="1" lang="pl"/>
              <a:t>static </a:t>
            </a:r>
            <a:r>
              <a:rPr lang="pl"/>
              <a:t>- wartość domyślna, ustawia element w normalnym flow dokumentu</a:t>
            </a:r>
            <a:br>
              <a:rPr lang="pl"/>
            </a:br>
            <a:r>
              <a:rPr lang="pl"/>
              <a:t>- </a:t>
            </a:r>
            <a:r>
              <a:rPr b="1" lang="pl"/>
              <a:t>relative</a:t>
            </a:r>
            <a:br>
              <a:rPr lang="pl"/>
            </a:br>
            <a:r>
              <a:rPr lang="pl"/>
              <a:t>- </a:t>
            </a:r>
            <a:r>
              <a:rPr b="1" lang="pl"/>
              <a:t>absolute</a:t>
            </a:r>
            <a:br>
              <a:rPr lang="pl"/>
            </a:br>
            <a:r>
              <a:rPr lang="pl"/>
              <a:t>- </a:t>
            </a:r>
            <a:r>
              <a:rPr b="1" lang="pl"/>
              <a:t>fixed</a:t>
            </a:r>
            <a:br>
              <a:rPr lang="pl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Position - relative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Gdy ustawimy elementowi </a:t>
            </a:r>
            <a:r>
              <a:rPr b="1" lang="pl"/>
              <a:t>position: relative</a:t>
            </a:r>
            <a:r>
              <a:rPr lang="pl"/>
              <a:t>, będzie on ustawiony względem swojej krawędzi.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Przesunięcie nie wpłynie na inne elementy dokumentu.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Jego obszar przed przesunięciem pozostanie na swoim miejscu.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>
                <a:highlight>
                  <a:schemeClr val="accent6"/>
                </a:highlight>
              </a:rPr>
              <a:t>position-relative-absolute.html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Position - absolute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Gdy ustawimy elementowi </a:t>
            </a:r>
            <a:r>
              <a:rPr b="1" lang="pl"/>
              <a:t>position: absolute</a:t>
            </a:r>
            <a:r>
              <a:rPr lang="pl"/>
              <a:t>, będzie on ustawiony względem najbliższego przodka, który ma jakiś position ustawiony jeśli takowy istnieje. Jeśli nie istnieje, to względem root elementu (</a:t>
            </a:r>
            <a:r>
              <a:rPr b="1" lang="pl"/>
              <a:t>&lt;html&gt;</a:t>
            </a:r>
            <a:r>
              <a:rPr lang="pl"/>
              <a:t>).</a:t>
            </a:r>
            <a:br>
              <a:rPr lang="pl"/>
            </a:br>
            <a:r>
              <a:rPr lang="pl"/>
              <a:t>Jego obszar przed przesunięciem zostanie usunięty.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Jeśli element nie ma ustawionych rozmiarów, jego rozmiar będzie taki sam jak jego zawartość.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Ciekawy przypadek: Jeśli elementowi z </a:t>
            </a:r>
            <a:r>
              <a:rPr b="1" lang="pl"/>
              <a:t>position:absolute</a:t>
            </a:r>
            <a:r>
              <a:rPr lang="pl"/>
              <a:t> ustawimy </a:t>
            </a:r>
            <a:r>
              <a:rPr b="1" lang="pl"/>
              <a:t>top:0; bottom:0, left: 0, right: 0 i margin: auto</a:t>
            </a:r>
            <a:r>
              <a:rPr lang="pl"/>
              <a:t>. To element wyśrodkuje nam się poziomo i pionowo.</a:t>
            </a:r>
            <a:br>
              <a:rPr lang="pl"/>
            </a:br>
            <a:br>
              <a:rPr lang="pl"/>
            </a:br>
            <a:r>
              <a:rPr lang="pl">
                <a:highlight>
                  <a:schemeClr val="accent6"/>
                </a:highlight>
              </a:rPr>
              <a:t>position-absolute-center.html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Position - fixed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Gdy ustawimy elementowi </a:t>
            </a:r>
            <a:r>
              <a:rPr b="1" lang="pl"/>
              <a:t>position: fixed,</a:t>
            </a:r>
            <a:r>
              <a:rPr lang="pl"/>
              <a:t> będzie on ustawiony względem root elementu (&lt;html&gt;).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Jego obszar przed przesunięciem zostanie usunięty.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Element nie porusza się wraz ze scrollowaniem strony.</a:t>
            </a:r>
            <a:br>
              <a:rPr lang="pl"/>
            </a:br>
            <a:br>
              <a:rPr lang="pl"/>
            </a:br>
            <a:r>
              <a:rPr lang="pl"/>
              <a:t>Jeśli element nie ma ustawionych rozmiarów, jego rozmiar będzie taki sam jak jego zawartość.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>
                <a:highlight>
                  <a:schemeClr val="accent6"/>
                </a:highlight>
              </a:rPr>
              <a:t>position-fixed.html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Viewport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Obszar okna przeglądarki, w którym widoczna jest treść naszej strony HTML.</a:t>
            </a:r>
            <a:br>
              <a:rPr lang="pl"/>
            </a:br>
            <a:r>
              <a:rPr lang="pl"/>
              <a:t>Często nie jest to ten sam rozmiar, co renderowana strona, w takim przypadku przeglądarka udostępnia przewijaki (scrollbars) dla użytkownika do przewijania strony żeby dotrzeć do treści.</a:t>
            </a:r>
            <a:br>
              <a:rPr lang="pl"/>
            </a:br>
            <a:br>
              <a:rPr lang="pl"/>
            </a:br>
            <a:r>
              <a:rPr lang="pl"/>
              <a:t>Ważne pojęcie przy pracy nad responsywnością strony.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Position - sticky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Działa jak </a:t>
            </a:r>
            <a:r>
              <a:rPr b="1" lang="pl"/>
              <a:t>position: relative</a:t>
            </a:r>
            <a:r>
              <a:rPr lang="pl"/>
              <a:t> dopóki nie ustawimy </a:t>
            </a:r>
            <a:r>
              <a:rPr b="1" lang="pl"/>
              <a:t>top/bottom/left/right.</a:t>
            </a:r>
            <a:r>
              <a:rPr lang="pl"/>
              <a:t> Gdy viewport natrafi na pozycjonowany element, </a:t>
            </a:r>
            <a:r>
              <a:rPr b="1" lang="pl"/>
              <a:t>position </a:t>
            </a:r>
            <a:r>
              <a:rPr lang="pl"/>
              <a:t>zmienia się na </a:t>
            </a:r>
            <a:r>
              <a:rPr b="1" lang="pl"/>
              <a:t>fixed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Nie działa we wszystkich przeglądarkach.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Ciekawy artykuł: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https://elad.medium.com/css-position-sticky-how-it-really-works-54cd01dc2d46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l"/>
            </a:br>
            <a:r>
              <a:rPr lang="pl">
                <a:highlight>
                  <a:schemeClr val="accent6"/>
                </a:highlight>
              </a:rPr>
              <a:t>position-sticky.html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positions.html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Z-index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Ustawia z-order pozycjonowanych elementów i ich potomków. Element z wyższym z-index nachodzi na element z niższym.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https://developer.mozilla.org/en-US/docs/Web/CSS/z-index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poczytać o stacking-context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z-index.html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Pseudoklasy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Słowa dodawane do selektora, które określają specjalny stan elementu.</a:t>
            </a:r>
            <a:br>
              <a:rPr lang="pl"/>
            </a:br>
            <a:r>
              <a:rPr lang="pl"/>
              <a:t>Najsławniejszą pseudoklasą jest :hover. To stan elementu, gdy najeżdżamy na niego myszką. Po najechaniu możemy nadać specjalne style.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Żeby użyć pseudoklasy do nazwy elementu, dodajemy dwukropek:</a:t>
            </a:r>
            <a:br>
              <a:rPr lang="pl"/>
            </a:br>
            <a:r>
              <a:rPr lang="pl"/>
              <a:t>div:hover {   color: red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pseudoclasses.html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w HTML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</a:t>
            </a:r>
            <a:r>
              <a:rPr b="1" lang="pl"/>
              <a:t>&lt;table&gt; </a:t>
            </a:r>
            <a:r>
              <a:rPr lang="pl"/>
              <a:t>służy do przedstawienia danych w formie dwuwymiarowej tabeli. Tabela taka składa się z wierszy i kolumn.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&lt;table&gt; &lt;tr&gt; &lt;td&gt;</a:t>
            </a:r>
            <a:br>
              <a:rPr b="1" lang="pl"/>
            </a:br>
            <a:r>
              <a:rPr b="1" lang="pl"/>
              <a:t>&lt;th&gt;</a:t>
            </a:r>
            <a:br>
              <a:rPr b="1" lang="pl"/>
            </a:br>
            <a:r>
              <a:rPr b="1" lang="pl"/>
              <a:t>&lt;thead&gt;&lt;tbody&gt;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table1.html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2276513"/>
            <a:ext cx="38100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CSS dla linków - pseudoklasy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a:link </a:t>
            </a:r>
            <a:r>
              <a:rPr lang="pl"/>
              <a:t>- default - nieodwiedzony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a:visited</a:t>
            </a:r>
            <a:r>
              <a:rPr lang="pl"/>
              <a:t> - visited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a:hover</a:t>
            </a:r>
            <a:r>
              <a:rPr lang="pl"/>
              <a:t> - gdy kursor myszki najedzie na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a:active</a:t>
            </a:r>
            <a:r>
              <a:rPr lang="pl"/>
              <a:t> - gdy link jest kliknięty, można przytrzymać kliknięcie myszki żeby zauważyć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pseudo-classes-link.html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Pseudoelementy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Specjalne słowa dodane do selektora, które pozwalają ostylować konkretną część elementu. Najbardziej znane to </a:t>
            </a:r>
            <a:r>
              <a:rPr b="1" lang="pl"/>
              <a:t>::before </a:t>
            </a:r>
            <a:r>
              <a:rPr lang="pl"/>
              <a:t>(część elementu z przodu) i </a:t>
            </a:r>
            <a:r>
              <a:rPr b="1" lang="pl"/>
              <a:t>::after</a:t>
            </a:r>
            <a:r>
              <a:rPr lang="pl"/>
              <a:t> (część elementu z tyłu).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Inne: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::first-letter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::first-line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::marker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::selection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::placeholder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highlight>
                  <a:schemeClr val="accent6"/>
                </a:highlight>
              </a:rPr>
              <a:t>pseudo-elements.html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l">
                <a:highlight>
                  <a:schemeClr val="accent6"/>
                </a:highlight>
              </a:rPr>
              <a:t>pseudo-elements-2.html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Struktura drzewa elementu HTML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rodzic (parent)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dziecko (child)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potomek (descendant)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rodzeństwo (sibling)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600" y="1304925"/>
            <a:ext cx="4629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button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Przycisk, można używać do formularza zamiennie z &lt;input type=”submit”&gt;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https://developer.mozilla.org/en-US/docs/Web/HTML/Element/button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29212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cursor: pointer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3443700"/>
            <a:ext cx="85206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Styl do ustawiania łapki po najechaniu na element.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Selectors combinators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Czasami do tworzenia selektorów używamy specjalnych znaków: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descendant combinator</a:t>
            </a:r>
            <a:r>
              <a:rPr lang="pl"/>
              <a:t> - używamy </a:t>
            </a:r>
            <a:r>
              <a:rPr b="1" lang="pl"/>
              <a:t>spacji</a:t>
            </a:r>
            <a:r>
              <a:rPr lang="pl"/>
              <a:t>, żeby dostać się do potomka elementu, dziecka. np. ul li { … } - wybierzemy w ten sposób wszystkie elementy li znajdujące się w elemencie ul. Nieważne jak głęboko zagnieżdżone są &lt;ul&gt;, ten styl “dotknie” wszystkie elementy 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child combinator </a:t>
            </a:r>
            <a:r>
              <a:rPr lang="pl"/>
              <a:t>- używamy znaku </a:t>
            </a:r>
            <a:r>
              <a:rPr b="1" lang="pl"/>
              <a:t>&gt;</a:t>
            </a:r>
            <a:r>
              <a:rPr lang="pl"/>
              <a:t>, żeby dostać się do bezpośredniego potomka.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adjacent sibling combinator</a:t>
            </a:r>
            <a:r>
              <a:rPr lang="pl"/>
              <a:t> - używamy znaku </a:t>
            </a:r>
            <a:r>
              <a:rPr b="1" lang="pl"/>
              <a:t>+</a:t>
            </a:r>
            <a:r>
              <a:rPr lang="pl"/>
              <a:t>, żeby dostać się nie do potomka ale do rodzeństwa, najbliższego.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general sibling combinator </a:t>
            </a:r>
            <a:r>
              <a:rPr lang="pl"/>
              <a:t>- używamy znaku </a:t>
            </a:r>
            <a:r>
              <a:rPr b="1" lang="pl"/>
              <a:t>~</a:t>
            </a:r>
            <a:r>
              <a:rPr lang="pl"/>
              <a:t>, żeby dostać się 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combinators.html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Znaczek *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Jeśli chcemy nadać styl wszystkiemu w dokumencie naraz, możemy napisać:</a:t>
            </a:r>
            <a:br>
              <a:rPr lang="pl"/>
            </a:br>
            <a:br>
              <a:rPr lang="pl"/>
            </a:br>
            <a:r>
              <a:rPr lang="pl"/>
              <a:t>* {</a:t>
            </a:r>
            <a:br>
              <a:rPr lang="pl"/>
            </a:br>
            <a:r>
              <a:rPr lang="pl"/>
              <a:t>   font-family: fantasy;</a:t>
            </a:r>
            <a:br>
              <a:rPr lang="pl"/>
            </a:br>
            <a:r>
              <a:rPr lang="pl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Dzięki, temu każdy element (chyba że jest jakiś wyjątkowy element, który nie przyjmuje stylów rodzica) dostanie taki styl.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Grupowanie selektorów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Jeśli chcemy ostylować naraz kilka selektorów, możemy po przecinku je pogrupować.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div.about img, div.contact img {</a:t>
            </a:r>
            <a:br>
              <a:rPr lang="pl"/>
            </a:br>
            <a:r>
              <a:rPr lang="pl"/>
              <a:t>   width: 300px;</a:t>
            </a:r>
            <a:br>
              <a:rPr lang="pl"/>
            </a:br>
            <a:r>
              <a:rPr lang="pl"/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!important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Gdy chcemy oszukać CSS i nadpisać styl niezgodnie z zasadami CSS używamy </a:t>
            </a:r>
            <a:r>
              <a:rPr b="1" lang="pl"/>
              <a:t>!important</a:t>
            </a:r>
            <a:r>
              <a:rPr lang="pl"/>
              <a:t>.</a:t>
            </a:r>
            <a:br>
              <a:rPr lang="pl"/>
            </a:br>
            <a:r>
              <a:rPr lang="pl"/>
              <a:t>Wiemy, że </a:t>
            </a:r>
            <a:r>
              <a:rPr b="1" lang="pl"/>
              <a:t>id</a:t>
            </a:r>
            <a:r>
              <a:rPr lang="pl"/>
              <a:t> ma wyższość nad </a:t>
            </a:r>
            <a:r>
              <a:rPr b="1" lang="pl"/>
              <a:t>klasą</a:t>
            </a:r>
            <a:r>
              <a:rPr lang="pl"/>
              <a:t> podczas stylowania. Jeśli przy stylu </a:t>
            </a:r>
            <a:r>
              <a:rPr b="1" lang="pl"/>
              <a:t>klasy</a:t>
            </a:r>
            <a:r>
              <a:rPr lang="pl"/>
              <a:t> damy </a:t>
            </a:r>
            <a:r>
              <a:rPr b="1" lang="pl"/>
              <a:t>!important</a:t>
            </a:r>
            <a:r>
              <a:rPr lang="pl"/>
              <a:t>, style </a:t>
            </a:r>
            <a:r>
              <a:rPr b="1" lang="pl"/>
              <a:t>klasy</a:t>
            </a:r>
            <a:r>
              <a:rPr lang="pl"/>
              <a:t> nadpiszą </a:t>
            </a:r>
            <a:r>
              <a:rPr b="1" lang="pl"/>
              <a:t>id</a:t>
            </a:r>
            <a:r>
              <a:rPr lang="pl"/>
              <a:t>.</a:t>
            </a:r>
            <a:br>
              <a:rPr lang="pl"/>
            </a:br>
            <a:r>
              <a:rPr lang="pl"/>
              <a:t>Podobnie, gdy mamy </a:t>
            </a:r>
            <a:r>
              <a:rPr b="1" lang="pl"/>
              <a:t>styl liniowy (inline)</a:t>
            </a:r>
            <a:r>
              <a:rPr lang="pl"/>
              <a:t>, który ma większy priorytet niż </a:t>
            </a:r>
            <a:r>
              <a:rPr b="1" lang="pl"/>
              <a:t>selektor</a:t>
            </a:r>
            <a:r>
              <a:rPr lang="pl"/>
              <a:t>, jeśli przy </a:t>
            </a:r>
            <a:r>
              <a:rPr b="1" lang="pl"/>
              <a:t>selektorze </a:t>
            </a:r>
            <a:r>
              <a:rPr lang="pl"/>
              <a:t>damy </a:t>
            </a:r>
            <a:r>
              <a:rPr b="1" lang="pl"/>
              <a:t>!important</a:t>
            </a:r>
            <a:r>
              <a:rPr lang="pl"/>
              <a:t>, styl </a:t>
            </a:r>
            <a:r>
              <a:rPr b="1" lang="pl"/>
              <a:t>selektora </a:t>
            </a:r>
            <a:r>
              <a:rPr lang="pl"/>
              <a:t>wygra.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Jest to niebezpieczny mechanizm. Bardzo mylący. Nie polecam używania tego.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important.html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margin collapsing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152475"/>
            <a:ext cx="85206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Jeśli mamy dwa elementy blokowe</a:t>
            </a:r>
            <a:br>
              <a:rPr lang="pl"/>
            </a:br>
            <a:r>
              <a:rPr lang="pl"/>
              <a:t>jeden pod drugim, i pierwszy</a:t>
            </a:r>
            <a:br>
              <a:rPr lang="pl"/>
            </a:br>
            <a:r>
              <a:rPr lang="pl"/>
              <a:t>element ma </a:t>
            </a:r>
            <a:r>
              <a:rPr b="1" lang="pl"/>
              <a:t>margin </a:t>
            </a:r>
            <a:r>
              <a:rPr lang="pl"/>
              <a:t>na dole</a:t>
            </a:r>
            <a:br>
              <a:rPr lang="pl"/>
            </a:br>
            <a:r>
              <a:rPr lang="pl"/>
              <a:t>(powiedzmy 20px) a drugi </a:t>
            </a:r>
            <a:r>
              <a:rPr b="1" lang="pl"/>
              <a:t>margin</a:t>
            </a:r>
            <a:br>
              <a:rPr lang="pl"/>
            </a:br>
            <a:r>
              <a:rPr lang="pl"/>
              <a:t>na górze (20px), to </a:t>
            </a:r>
            <a:r>
              <a:rPr b="1" lang="pl"/>
              <a:t>margin</a:t>
            </a:r>
            <a:r>
              <a:rPr lang="pl"/>
              <a:t>-y się</a:t>
            </a:r>
            <a:br>
              <a:rPr lang="pl"/>
            </a:br>
            <a:r>
              <a:rPr lang="pl"/>
              <a:t>połączą i będzie jeden </a:t>
            </a:r>
            <a:r>
              <a:rPr b="1" lang="pl"/>
              <a:t>margin </a:t>
            </a:r>
            <a:r>
              <a:rPr lang="pl"/>
              <a:t>(20px).</a:t>
            </a:r>
            <a:br>
              <a:rPr lang="pl"/>
            </a:br>
            <a:r>
              <a:rPr lang="pl"/>
              <a:t>Jeśli któryś z </a:t>
            </a:r>
            <a:r>
              <a:rPr b="1" lang="pl"/>
              <a:t>margin</a:t>
            </a:r>
            <a:r>
              <a:rPr lang="pl"/>
              <a:t>-ów jest większy,</a:t>
            </a:r>
            <a:br>
              <a:rPr lang="pl"/>
            </a:br>
            <a:r>
              <a:rPr lang="pl"/>
              <a:t>to większy zostanie użyty.</a:t>
            </a:r>
            <a:br>
              <a:rPr lang="pl"/>
            </a:br>
            <a:r>
              <a:rPr lang="pl"/>
              <a:t>Ten mechanizm nazywamy </a:t>
            </a:r>
            <a:r>
              <a:rPr b="1" lang="pl"/>
              <a:t>margin</a:t>
            </a:r>
            <a:br>
              <a:rPr b="1" lang="pl"/>
            </a:br>
            <a:r>
              <a:rPr b="1" lang="pl"/>
              <a:t>collapsing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https://developer.mozilla.org/en-US/docs/Web/CSS/CSS_Box_Model/Mastering_margin_collapsing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425" y="1152475"/>
            <a:ext cx="4769025" cy="30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calc()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Pozwala wykonywać obliczenia na wartościach liczbowych. Możemy wykonywać obliczenia na różnych lub takich samych jednostkach.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Np. 100px + 100px    100% - 30px      2em*5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https://developer.mozilla.org/en-US/docs/Web/CSS/calc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caption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Dodając element </a:t>
            </a:r>
            <a:r>
              <a:rPr b="1" lang="pl"/>
              <a:t>&lt;caption&gt;</a:t>
            </a:r>
            <a:r>
              <a:rPr lang="pl"/>
              <a:t> do tabeli, opisujemy jakie dane przedstawia tabela.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Na zdjęciu poniżej, </a:t>
            </a:r>
            <a:r>
              <a:rPr b="1" lang="pl"/>
              <a:t>&lt;caption&gt; </a:t>
            </a:r>
            <a:r>
              <a:rPr lang="pl"/>
              <a:t>to napis: “Color names and values”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table2.html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938" y="2961813"/>
            <a:ext cx="43338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box sizing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22850"/>
            <a:ext cx="85206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Decyduje jak będą wyliczane rozmiary elementu.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Domyślnie wysokość i szerokość którą przypisuje się do elementu, stosuje się tylko do content box (zawartość elementu). Jeśli nadamy elementowi jakiś border lub padding, to ich wartości są dodawane do szerokości i wysokości (rozmiaru elementu).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content-box - domyślna wartość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border-box - nakazuje przeglądarce wliczać border i padding do rozmiaru elementu, dynamicznie oblicza wtedy jaki jest rozmiar elementu po dodaniu tych warstw.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box-sizing.html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display inline-block elements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Jeśli chcemy ustawić elementy obok siebie, do tej pory używaliśmy float. Możemy też użyć display: inline-block. Niestety gdy to zrobimy, elementy </a:t>
            </a:r>
            <a:r>
              <a:rPr lang="pl"/>
              <a:t>między</a:t>
            </a:r>
            <a:r>
              <a:rPr lang="pl"/>
              <a:t> sobą będą miały spacje.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Tu artykuł jak sobie z tym poradzić:</a:t>
            </a:r>
            <a:br>
              <a:rPr lang="pl"/>
            </a:br>
            <a:r>
              <a:rPr lang="pl" u="sng">
                <a:solidFill>
                  <a:schemeClr val="hlink"/>
                </a:solidFill>
                <a:hlinkClick r:id="rId3"/>
              </a:rPr>
              <a:t>https://css-tricks.com/fighting-the-space-between-inline-block-elements/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inline-block.html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css import()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Możemy do jednego pliku css zaimportować inny plik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https://developer.mozilla.org/en-US/docs/Web/CSS/@import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import.html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pseudoklasa :root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Dzięki niej możemy dobrać się do elementu root &lt;html&gt;. W dokumencie HTML :root reprezentuje element &lt;html&gt; ale ma większy specificity.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https://developer.mozilla.org/en-US/docs/Web/CSS/:root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CSS Custom properties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Zmienne w CSS. Można do nich przypisać wartości i potem wykorzystywać w kodzie.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Deklarujemy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https://developer.mozilla.org/en-US/docs/Web/CSS/Using_CSS_custom_properties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variables.css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Style dla tabeli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Żeby tabela miała ramki i odstępy warto w sekcji </a:t>
            </a:r>
            <a:r>
              <a:rPr b="1" lang="pl"/>
              <a:t>&lt;head&gt;</a:t>
            </a:r>
            <a:r>
              <a:rPr lang="pl"/>
              <a:t> dodać: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&lt;style&gt;</a:t>
            </a:r>
            <a:br>
              <a:rPr lang="pl"/>
            </a:br>
            <a:r>
              <a:rPr lang="pl"/>
              <a:t>   td, th {</a:t>
            </a:r>
            <a:br>
              <a:rPr lang="pl"/>
            </a:br>
            <a:r>
              <a:rPr lang="pl"/>
              <a:t>	border: 1px solid;</a:t>
            </a:r>
            <a:br>
              <a:rPr lang="pl"/>
            </a:br>
            <a:r>
              <a:rPr lang="pl"/>
              <a:t>          padding: 5px;</a:t>
            </a:r>
            <a:br>
              <a:rPr lang="pl"/>
            </a:br>
            <a:r>
              <a:rPr lang="pl"/>
              <a:t>   }</a:t>
            </a:r>
            <a:br>
              <a:rPr lang="pl"/>
            </a:br>
            <a:r>
              <a:rPr lang="pl"/>
              <a:t>&lt;/style&gt;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 colspan i rowspan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 atrybuty możemy zastosować to elementów: </a:t>
            </a:r>
            <a:r>
              <a:rPr b="1" lang="pl"/>
              <a:t>&lt;td&gt;</a:t>
            </a:r>
            <a:r>
              <a:rPr lang="pl"/>
              <a:t> i </a:t>
            </a:r>
            <a:r>
              <a:rPr b="1" lang="pl"/>
              <a:t>&lt;th&gt;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“Łączenie komórek”. To nie jest łączenie a bardziej zwiększanie rozpiętości komórek w pionie lub poziomie.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table2.html    table3.html    table4.html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Float elements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Możemy nadawać </a:t>
            </a:r>
            <a:r>
              <a:rPr b="1" lang="pl"/>
              <a:t>float </a:t>
            </a:r>
            <a:r>
              <a:rPr lang="pl"/>
              <a:t>innym elementom niż </a:t>
            </a:r>
            <a:r>
              <a:rPr b="1" lang="pl"/>
              <a:t>&lt;img&gt;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Musimy czyścić </a:t>
            </a:r>
            <a:r>
              <a:rPr b="1" lang="pl"/>
              <a:t>float</a:t>
            </a:r>
            <a:r>
              <a:rPr lang="pl"/>
              <a:t>-y (</a:t>
            </a:r>
            <a:r>
              <a:rPr b="1" lang="pl"/>
              <a:t>clearing floats</a:t>
            </a:r>
            <a:r>
              <a:rPr lang="pl"/>
              <a:t>). Elementy bez </a:t>
            </a:r>
            <a:r>
              <a:rPr b="1" lang="pl"/>
              <a:t>float</a:t>
            </a:r>
            <a:r>
              <a:rPr lang="pl"/>
              <a:t>-a, występujące po elementach z </a:t>
            </a:r>
            <a:r>
              <a:rPr b="1" lang="pl"/>
              <a:t>float</a:t>
            </a:r>
            <a:r>
              <a:rPr lang="pl"/>
              <a:t>. Nadal dostosowują się do </a:t>
            </a:r>
            <a:r>
              <a:rPr b="1" lang="pl"/>
              <a:t>float</a:t>
            </a:r>
            <a:r>
              <a:rPr lang="pl"/>
              <a:t>-a. Następnemu elementowi po ostatnim elemencie z </a:t>
            </a:r>
            <a:r>
              <a:rPr b="1" lang="pl"/>
              <a:t>float</a:t>
            </a:r>
            <a:r>
              <a:rPr lang="pl"/>
              <a:t>. Dajemy property: </a:t>
            </a:r>
            <a:r>
              <a:rPr b="1" lang="pl"/>
              <a:t>clear: both</a:t>
            </a:r>
            <a:r>
              <a:rPr lang="pl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https://css-tricks.com/all-about-floats/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Overflow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Overflow </a:t>
            </a:r>
            <a:r>
              <a:rPr lang="pl"/>
              <a:t>mówi przeglądarce jak radzić sobie z contentem, który nie mieści się w elemencie lub rodzicu elementu.</a:t>
            </a:r>
            <a:br>
              <a:rPr lang="pl"/>
            </a:br>
            <a:r>
              <a:rPr lang="pl"/>
              <a:t>Dzięki </a:t>
            </a:r>
            <a:r>
              <a:rPr b="1" lang="pl"/>
              <a:t>overflow: scroll </a:t>
            </a:r>
            <a:r>
              <a:rPr lang="pl"/>
              <a:t>możemy określić jakie wymiary ma mieć element, jeśli zawartości będzie więcej niż rozmiar przewiduje, dodajemy mechanizm przewijania w przeglądarce. Możemy ustawić </a:t>
            </a:r>
            <a:r>
              <a:rPr b="1" lang="pl"/>
              <a:t>overflow-x</a:t>
            </a:r>
            <a:r>
              <a:rPr lang="pl"/>
              <a:t> dla poziomu, </a:t>
            </a:r>
            <a:r>
              <a:rPr b="1" lang="pl"/>
              <a:t>overflow-y</a:t>
            </a:r>
            <a:r>
              <a:rPr lang="pl"/>
              <a:t> dla pionu. Dla poziomu potrzebujemy dodatkowo: </a:t>
            </a:r>
            <a:r>
              <a:rPr b="1" lang="pl"/>
              <a:t>white-space: nowrap.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highlight>
                  <a:schemeClr val="accent6"/>
                </a:highlight>
              </a:rPr>
              <a:t>overflow-scroll-x.html      </a:t>
            </a:r>
            <a:r>
              <a:rPr lang="pl">
                <a:highlight>
                  <a:schemeClr val="accent6"/>
                </a:highlight>
              </a:rPr>
              <a:t>overflow-scroll-y.html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Overflow hidden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overflow: hidden </a:t>
            </a:r>
            <a:r>
              <a:rPr lang="pl"/>
              <a:t>ukrywa </a:t>
            </a:r>
            <a:r>
              <a:rPr lang="pl"/>
              <a:t>niemieszczący</a:t>
            </a:r>
            <a:r>
              <a:rPr lang="pl"/>
              <a:t> się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Dzięki </a:t>
            </a:r>
            <a:r>
              <a:rPr b="1" lang="pl"/>
              <a:t>overflow: hidden </a:t>
            </a:r>
            <a:r>
              <a:rPr lang="pl"/>
              <a:t>możemy poradzić sobie z sytuacją gdy wykorzystujemy </a:t>
            </a:r>
            <a:r>
              <a:rPr b="1" lang="pl"/>
              <a:t>float</a:t>
            </a:r>
            <a:r>
              <a:rPr lang="pl"/>
              <a:t>. Gdy rodzic posiada tylko </a:t>
            </a:r>
            <a:r>
              <a:rPr b="1" lang="pl"/>
              <a:t>float</a:t>
            </a:r>
            <a:r>
              <a:rPr lang="pl"/>
              <a:t>-ujące elementy, jego wysokość i szerokość, znikają. Żeby temu zaradzić, na tym rodzicu możemy dać overflow: auto lub </a:t>
            </a:r>
            <a:r>
              <a:rPr b="1" lang="pl"/>
              <a:t>overflow: hidden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overflow-hidden.html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Border radius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Zaokrągla zewnętrzną część ramki (</a:t>
            </a:r>
            <a:r>
              <a:rPr b="1" lang="pl"/>
              <a:t>border</a:t>
            </a:r>
            <a:r>
              <a:rPr lang="pl"/>
              <a:t>) elementu.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border-radius.html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650" y="1941963"/>
            <a:ext cx="32004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