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5"/>
    <p:restoredTop sz="94650"/>
  </p:normalViewPr>
  <p:slideViewPr>
    <p:cSldViewPr snapToGrid="0">
      <p:cViewPr varScale="1">
        <p:scale>
          <a:sx n="60" d="100"/>
          <a:sy n="60" d="100"/>
        </p:scale>
        <p:origin x="208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BE551-058D-4665-A66D-C94552AE5D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BC4C08-78D3-4EA9-AF0E-41D099AC062B}">
      <dgm:prSet/>
      <dgm:spPr/>
      <dgm:t>
        <a:bodyPr/>
        <a:lstStyle/>
        <a:p>
          <a:r>
            <a:rPr lang="en-CA"/>
            <a:t>Poverty rate could be a factor that affects the availability of broadband internet in the US.</a:t>
          </a:r>
          <a:endParaRPr lang="en-US"/>
        </a:p>
      </dgm:t>
    </dgm:pt>
    <dgm:pt modelId="{90D862E4-9CCC-437B-9165-94DC99BCAFC9}" type="parTrans" cxnId="{557CA4E5-6B30-43A3-8342-01495741195D}">
      <dgm:prSet/>
      <dgm:spPr/>
      <dgm:t>
        <a:bodyPr/>
        <a:lstStyle/>
        <a:p>
          <a:endParaRPr lang="en-US"/>
        </a:p>
      </dgm:t>
    </dgm:pt>
    <dgm:pt modelId="{161B088F-BA1F-463F-98C9-628ECE4F0314}" type="sibTrans" cxnId="{557CA4E5-6B30-43A3-8342-01495741195D}">
      <dgm:prSet/>
      <dgm:spPr/>
      <dgm:t>
        <a:bodyPr/>
        <a:lstStyle/>
        <a:p>
          <a:endParaRPr lang="en-US"/>
        </a:p>
      </dgm:t>
    </dgm:pt>
    <dgm:pt modelId="{742A359C-DDE6-4AB7-81B6-70D432290542}">
      <dgm:prSet/>
      <dgm:spPr/>
      <dgm:t>
        <a:bodyPr/>
        <a:lstStyle/>
        <a:p>
          <a:r>
            <a:rPr lang="en-CA"/>
            <a:t>A positive correlation would indicate that individuals in economically disadvantaged areas face increased challenges accessing essential online services.</a:t>
          </a:r>
          <a:endParaRPr lang="en-US"/>
        </a:p>
      </dgm:t>
    </dgm:pt>
    <dgm:pt modelId="{CF57C337-D9C4-4EE1-9866-0A80A71321BB}" type="parTrans" cxnId="{DDD6247A-3C55-46C7-A4A5-85F0DF57ADC6}">
      <dgm:prSet/>
      <dgm:spPr/>
      <dgm:t>
        <a:bodyPr/>
        <a:lstStyle/>
        <a:p>
          <a:endParaRPr lang="en-US"/>
        </a:p>
      </dgm:t>
    </dgm:pt>
    <dgm:pt modelId="{3B78B2A0-BCE6-4B6E-9F40-D24E3723C7D8}" type="sibTrans" cxnId="{DDD6247A-3C55-46C7-A4A5-85F0DF57ADC6}">
      <dgm:prSet/>
      <dgm:spPr/>
      <dgm:t>
        <a:bodyPr/>
        <a:lstStyle/>
        <a:p>
          <a:endParaRPr lang="en-US"/>
        </a:p>
      </dgm:t>
    </dgm:pt>
    <dgm:pt modelId="{8521A8F1-86A4-423F-AE3E-E976FC56804C}" type="pres">
      <dgm:prSet presAssocID="{474BE551-058D-4665-A66D-C94552AE5DF9}" presName="root" presStyleCnt="0">
        <dgm:presLayoutVars>
          <dgm:dir/>
          <dgm:resizeHandles val="exact"/>
        </dgm:presLayoutVars>
      </dgm:prSet>
      <dgm:spPr/>
    </dgm:pt>
    <dgm:pt modelId="{C24CF795-B5B7-41A0-920D-C48AAF368A53}" type="pres">
      <dgm:prSet presAssocID="{27BC4C08-78D3-4EA9-AF0E-41D099AC062B}" presName="compNode" presStyleCnt="0"/>
      <dgm:spPr/>
    </dgm:pt>
    <dgm:pt modelId="{9AEB0D78-BCE4-4714-9284-0DE0ACAFFE25}" type="pres">
      <dgm:prSet presAssocID="{27BC4C08-78D3-4EA9-AF0E-41D099AC062B}" presName="bgRect" presStyleLbl="bgShp" presStyleIdx="0" presStyleCnt="2"/>
      <dgm:spPr/>
    </dgm:pt>
    <dgm:pt modelId="{B781F41F-EF03-436E-A88E-C202CD9D7F2D}" type="pres">
      <dgm:prSet presAssocID="{27BC4C08-78D3-4EA9-AF0E-41D099AC06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DE454D3-87AD-4DC0-81A9-6DE99B7EC83A}" type="pres">
      <dgm:prSet presAssocID="{27BC4C08-78D3-4EA9-AF0E-41D099AC062B}" presName="spaceRect" presStyleCnt="0"/>
      <dgm:spPr/>
    </dgm:pt>
    <dgm:pt modelId="{5C8AEEA4-01FB-4D3F-85B5-9FFA33438AD1}" type="pres">
      <dgm:prSet presAssocID="{27BC4C08-78D3-4EA9-AF0E-41D099AC062B}" presName="parTx" presStyleLbl="revTx" presStyleIdx="0" presStyleCnt="2">
        <dgm:presLayoutVars>
          <dgm:chMax val="0"/>
          <dgm:chPref val="0"/>
        </dgm:presLayoutVars>
      </dgm:prSet>
      <dgm:spPr/>
    </dgm:pt>
    <dgm:pt modelId="{8D4C7C0E-68C7-4B8C-96B5-56F4D96BF321}" type="pres">
      <dgm:prSet presAssocID="{161B088F-BA1F-463F-98C9-628ECE4F0314}" presName="sibTrans" presStyleCnt="0"/>
      <dgm:spPr/>
    </dgm:pt>
    <dgm:pt modelId="{67863F85-6A9F-4060-88CB-113013DF7C98}" type="pres">
      <dgm:prSet presAssocID="{742A359C-DDE6-4AB7-81B6-70D432290542}" presName="compNode" presStyleCnt="0"/>
      <dgm:spPr/>
    </dgm:pt>
    <dgm:pt modelId="{DBEE9C71-A6E7-4EB1-BCD1-3C4C6B481594}" type="pres">
      <dgm:prSet presAssocID="{742A359C-DDE6-4AB7-81B6-70D432290542}" presName="bgRect" presStyleLbl="bgShp" presStyleIdx="1" presStyleCnt="2"/>
      <dgm:spPr/>
    </dgm:pt>
    <dgm:pt modelId="{D7EF54FF-7AFD-47DB-8C25-A351969E1ED2}" type="pres">
      <dgm:prSet presAssocID="{742A359C-DDE6-4AB7-81B6-70D4322905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A5F59EC-ECD5-4A63-A823-A22C4705C920}" type="pres">
      <dgm:prSet presAssocID="{742A359C-DDE6-4AB7-81B6-70D432290542}" presName="spaceRect" presStyleCnt="0"/>
      <dgm:spPr/>
    </dgm:pt>
    <dgm:pt modelId="{8262A704-C76C-4237-ADB0-7A5B4D352C95}" type="pres">
      <dgm:prSet presAssocID="{742A359C-DDE6-4AB7-81B6-70D4322905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08E071A-0FCA-4147-8CDC-17E87CDB3934}" type="presOf" srcId="{27BC4C08-78D3-4EA9-AF0E-41D099AC062B}" destId="{5C8AEEA4-01FB-4D3F-85B5-9FFA33438AD1}" srcOrd="0" destOrd="0" presId="urn:microsoft.com/office/officeart/2018/2/layout/IconVerticalSolidList"/>
    <dgm:cxn modelId="{DDD6247A-3C55-46C7-A4A5-85F0DF57ADC6}" srcId="{474BE551-058D-4665-A66D-C94552AE5DF9}" destId="{742A359C-DDE6-4AB7-81B6-70D432290542}" srcOrd="1" destOrd="0" parTransId="{CF57C337-D9C4-4EE1-9866-0A80A71321BB}" sibTransId="{3B78B2A0-BCE6-4B6E-9F40-D24E3723C7D8}"/>
    <dgm:cxn modelId="{15CCB989-3930-49F7-B35A-7970845C0B94}" type="presOf" srcId="{474BE551-058D-4665-A66D-C94552AE5DF9}" destId="{8521A8F1-86A4-423F-AE3E-E976FC56804C}" srcOrd="0" destOrd="0" presId="urn:microsoft.com/office/officeart/2018/2/layout/IconVerticalSolidList"/>
    <dgm:cxn modelId="{557CA4E5-6B30-43A3-8342-01495741195D}" srcId="{474BE551-058D-4665-A66D-C94552AE5DF9}" destId="{27BC4C08-78D3-4EA9-AF0E-41D099AC062B}" srcOrd="0" destOrd="0" parTransId="{90D862E4-9CCC-437B-9165-94DC99BCAFC9}" sibTransId="{161B088F-BA1F-463F-98C9-628ECE4F0314}"/>
    <dgm:cxn modelId="{890CA7E8-091F-4AA8-BE8B-2BA210A4B676}" type="presOf" srcId="{742A359C-DDE6-4AB7-81B6-70D432290542}" destId="{8262A704-C76C-4237-ADB0-7A5B4D352C95}" srcOrd="0" destOrd="0" presId="urn:microsoft.com/office/officeart/2018/2/layout/IconVerticalSolidList"/>
    <dgm:cxn modelId="{EA67E444-0A0F-40DC-8B4D-229F4F82F69A}" type="presParOf" srcId="{8521A8F1-86A4-423F-AE3E-E976FC56804C}" destId="{C24CF795-B5B7-41A0-920D-C48AAF368A53}" srcOrd="0" destOrd="0" presId="urn:microsoft.com/office/officeart/2018/2/layout/IconVerticalSolidList"/>
    <dgm:cxn modelId="{71AE34F6-A463-4C02-99DD-9AAF94E27410}" type="presParOf" srcId="{C24CF795-B5B7-41A0-920D-C48AAF368A53}" destId="{9AEB0D78-BCE4-4714-9284-0DE0ACAFFE25}" srcOrd="0" destOrd="0" presId="urn:microsoft.com/office/officeart/2018/2/layout/IconVerticalSolidList"/>
    <dgm:cxn modelId="{7216FE2B-86C0-4D44-8EC4-E70D12482710}" type="presParOf" srcId="{C24CF795-B5B7-41A0-920D-C48AAF368A53}" destId="{B781F41F-EF03-436E-A88E-C202CD9D7F2D}" srcOrd="1" destOrd="0" presId="urn:microsoft.com/office/officeart/2018/2/layout/IconVerticalSolidList"/>
    <dgm:cxn modelId="{42513410-37AC-4F1A-90EA-0672D85E19AE}" type="presParOf" srcId="{C24CF795-B5B7-41A0-920D-C48AAF368A53}" destId="{8DE454D3-87AD-4DC0-81A9-6DE99B7EC83A}" srcOrd="2" destOrd="0" presId="urn:microsoft.com/office/officeart/2018/2/layout/IconVerticalSolidList"/>
    <dgm:cxn modelId="{75A72CEC-2361-4666-8346-3559BF5B116D}" type="presParOf" srcId="{C24CF795-B5B7-41A0-920D-C48AAF368A53}" destId="{5C8AEEA4-01FB-4D3F-85B5-9FFA33438AD1}" srcOrd="3" destOrd="0" presId="urn:microsoft.com/office/officeart/2018/2/layout/IconVerticalSolidList"/>
    <dgm:cxn modelId="{EF511B4E-E52A-4421-8013-98B2DD37BC6A}" type="presParOf" srcId="{8521A8F1-86A4-423F-AE3E-E976FC56804C}" destId="{8D4C7C0E-68C7-4B8C-96B5-56F4D96BF321}" srcOrd="1" destOrd="0" presId="urn:microsoft.com/office/officeart/2018/2/layout/IconVerticalSolidList"/>
    <dgm:cxn modelId="{D44DE22F-5218-4113-B6CE-FF02BED2EC12}" type="presParOf" srcId="{8521A8F1-86A4-423F-AE3E-E976FC56804C}" destId="{67863F85-6A9F-4060-88CB-113013DF7C98}" srcOrd="2" destOrd="0" presId="urn:microsoft.com/office/officeart/2018/2/layout/IconVerticalSolidList"/>
    <dgm:cxn modelId="{1B5127D6-C720-4DEF-8303-76E8A4C2EC32}" type="presParOf" srcId="{67863F85-6A9F-4060-88CB-113013DF7C98}" destId="{DBEE9C71-A6E7-4EB1-BCD1-3C4C6B481594}" srcOrd="0" destOrd="0" presId="urn:microsoft.com/office/officeart/2018/2/layout/IconVerticalSolidList"/>
    <dgm:cxn modelId="{CE7D9707-4853-4CBE-9EDD-BD610CE09A5F}" type="presParOf" srcId="{67863F85-6A9F-4060-88CB-113013DF7C98}" destId="{D7EF54FF-7AFD-47DB-8C25-A351969E1ED2}" srcOrd="1" destOrd="0" presId="urn:microsoft.com/office/officeart/2018/2/layout/IconVerticalSolidList"/>
    <dgm:cxn modelId="{6463C256-87C8-4A59-AE9D-744C2A0AE82C}" type="presParOf" srcId="{67863F85-6A9F-4060-88CB-113013DF7C98}" destId="{BA5F59EC-ECD5-4A63-A823-A22C4705C920}" srcOrd="2" destOrd="0" presId="urn:microsoft.com/office/officeart/2018/2/layout/IconVerticalSolidList"/>
    <dgm:cxn modelId="{04D52420-3705-454D-99A0-D4B308892D67}" type="presParOf" srcId="{67863F85-6A9F-4060-88CB-113013DF7C98}" destId="{8262A704-C76C-4237-ADB0-7A5B4D352C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B0D78-BCE4-4714-9284-0DE0ACAFFE25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1F41F-EF03-436E-A88E-C202CD9D7F2D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AEEA4-01FB-4D3F-85B5-9FFA33438AD1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Poverty rate could be a factor that affects the availability of broadband internet in the US.</a:t>
          </a:r>
          <a:endParaRPr lang="en-US" sz="2400" kern="1200"/>
        </a:p>
      </dsp:txBody>
      <dsp:txXfrm>
        <a:off x="1509882" y="708097"/>
        <a:ext cx="9005717" cy="1307257"/>
      </dsp:txXfrm>
    </dsp:sp>
    <dsp:sp modelId="{DBEE9C71-A6E7-4EB1-BCD1-3C4C6B48159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F54FF-7AFD-47DB-8C25-A351969E1ED2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2A704-C76C-4237-ADB0-7A5B4D352C95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 positive correlation would indicate that individuals in economically disadvantaged areas face increased challenges accessing essential online services.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210C-C679-0D02-41C3-41E6C7F82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5A9DC-8549-A8F0-8187-12BB3341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7EF0-F2B4-8048-EFEC-533739DA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A5F3-7CB2-4B49-DD49-70F27BA0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D782-B763-6B41-928A-B6F027FD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6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5FA5-5127-6E05-FADC-74CCF20F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2F9D0-2CA9-41B8-4A87-53C8E3D6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DF9C2-735A-2737-B0DA-92739653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7575-24A1-5858-B2E5-0BC663E8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31D6-4C88-3F0E-5CB1-ADC6EBA2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88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B9A62-69B2-D261-AFDB-36D679A95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4C5CC-BEE1-4BD8-026E-5892C29C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E893-372A-28A4-BC86-6C5A5B6A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9A268-FAA3-AF88-AB20-C99EE060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C5C0-DBDA-C966-4FE6-048BFD64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7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BC05-6C29-A2F8-C09B-1A941AC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7465-F963-CF43-C307-5570437E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ACA9-C99D-D061-5C49-DDA36512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9316-07D5-6F08-09A1-72B5C9F9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9776-F59B-7158-F534-B3C5C133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82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7D3A-C630-3273-9849-28CDB12D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FF7BA-94AC-A0EB-D7AF-F3FC0F6C4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33B8-9673-EB33-37E2-9F90545B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CD5BA-0A73-9CA2-AC7C-78C31222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732B-FD3E-5024-55AB-15E5163A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DA6F-4CE4-183E-B43C-0B968417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F782-66F4-650F-E1A8-0B219B810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A9FCF-09C5-53D1-DD28-4D4A504C7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E7400-AD66-7A3F-6136-E578C6DE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6E9CB-0FED-0981-F400-1D119D24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81F9-D090-8E99-BFDE-E8C60A67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7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D41A-F90B-4B7E-B69B-63110544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8766A-90C6-56C4-84F9-4477BDBC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FB77F-D84C-AFE5-FFB0-AAD560F8B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2E526-2BDF-1EB2-8E30-3534E8ADB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B135C-D9C9-FC55-9D79-D82A5091C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3AFFF-2C9D-8A49-C12D-B9D20A33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1C891-1FF4-32EE-BBC2-C6BD6ABA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B761F-6D9F-B0F7-D1D9-F4ABC50E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13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A671-6803-B935-278C-9077DD1D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0E0F0-24DA-7E63-FD2E-B22DD6C1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253F3-59F5-CC2A-6D62-56ED867A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0C08-2CFD-AD75-DB0C-408345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0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0F2E9-FF57-C379-8A29-FB8E422E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F2A31-9B66-816E-1D9A-770A6A30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2FB9-AB19-F610-8D2D-B845917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49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1411-E57B-1F16-0BAB-64292151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CD6C-F7A2-C459-B741-2B58F4A5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5D1DF-87AB-79FD-A9EB-60339F3C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DD488-56C6-7990-DD47-B7681F32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66F4-35E6-3E82-FD68-98439999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F6289-2C64-C22D-1702-72EA3B8B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3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F3C-8FF2-FE41-C3AC-0B18D581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AABAE-E159-79D6-9F2F-935144673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A9267-AAB5-4A54-F505-060412310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8A9A7-2AB9-9CFB-A565-2A702034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BCF7A-BACD-70B1-BCA3-3935BC72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B1B99-F5C1-F26B-64C9-69A1AC1D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36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4F82B-321B-BD27-FF66-BC8243DB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DBA5A-3EDC-114C-E577-2BF2483F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615C-CF4A-650E-CD57-4663B9D78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8A7B-038D-0F4E-9686-180C767135C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1E47-F4E9-9170-09A5-CF2B7AA4E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1A39E-59CB-81BD-FF91-35FC5370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BAF0-1794-5742-BBD3-320A7A979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67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2021/demo/saipe/2021-state-and-county.html" TargetMode="External"/><Relationship Id="rId2" Type="http://schemas.openxmlformats.org/officeDocument/2006/relationships/hyperlink" Target="https://github.com/microsoft/USBroadbandUsagePercentag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5EED5-0BDB-8245-BE2A-9BC7633F1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CA" sz="8000"/>
              <a:t>Final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C968F-E6D9-CCAC-C218-CE6B9EF89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CA"/>
              <a:t>Mackenzie Taylor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20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5B30A-6D9F-27DC-390B-DF87CCFB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CA" dirty="0"/>
              <a:t>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4EAE6A-5981-0E66-F184-520DCB994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69362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84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FCE2F-3210-F838-99B8-44A23D06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CA" sz="5400"/>
              <a:t>Hypothesis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3D16-6EEA-776E-B85F-5F91FD32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To test the correlation between poverty rate and broadband internet availability across the US.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endParaRPr lang="en-CA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06945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721D0-47AC-BF1C-AA81-76882235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CA" sz="3400" dirty="0"/>
              <a:t>Data 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70FE-DAF6-F33C-A412-DCA92B8D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663600"/>
            <a:ext cx="9413005" cy="371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United States Broadband Usage Percentages Dataset</a:t>
            </a:r>
          </a:p>
          <a:p>
            <a:pPr marL="0" indent="0">
              <a:buNone/>
            </a:pPr>
            <a:r>
              <a:rPr lang="en-CA" sz="1800" dirty="0">
                <a:hlinkClick r:id="rId2"/>
              </a:rPr>
              <a:t>https://github.com/microsoft/USBroadbandUsagePercentages</a:t>
            </a: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3200" b="0" i="0" u="none" strike="noStrike" dirty="0">
                <a:solidFill>
                  <a:srgbClr val="131313"/>
                </a:solidFill>
                <a:effectLst/>
                <a:latin typeface="Roboto" panose="020F0502020204030204" pitchFamily="34" charset="0"/>
              </a:rPr>
              <a:t>SAIPE State and County Estimates for 2021</a:t>
            </a:r>
          </a:p>
          <a:p>
            <a:pPr marL="0" indent="0">
              <a:buNone/>
            </a:pPr>
            <a:r>
              <a:rPr lang="en-CA" sz="1800" dirty="0">
                <a:hlinkClick r:id="rId3"/>
              </a:rPr>
              <a:t>https://www.census.gov/data/datasets/2021/demo/saipe/2021-state-and-county.html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53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FCE2F-3210-F838-99B8-44A23D06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endParaRPr lang="en-CA" sz="5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3D16-6EEA-776E-B85F-5F91FD32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will be a positive correlation between poverty rate and broadband internet availability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endParaRPr lang="en-CA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144031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117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Final proposal</vt:lpstr>
      <vt:lpstr>Background</vt:lpstr>
      <vt:lpstr>Hypothesis</vt:lpstr>
      <vt:lpstr>Data Sets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proposal</dc:title>
  <dc:creator>Taylor, Mackenzie</dc:creator>
  <cp:lastModifiedBy>Taylor, Mackenzie</cp:lastModifiedBy>
  <cp:revision>3</cp:revision>
  <dcterms:created xsi:type="dcterms:W3CDTF">2023-11-13T22:57:33Z</dcterms:created>
  <dcterms:modified xsi:type="dcterms:W3CDTF">2023-11-15T01:52:24Z</dcterms:modified>
</cp:coreProperties>
</file>