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BC415-1487-3044-B545-8B976E7BFC65}"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39C32-785D-2249-9E16-A8B2CE7B4EE5}" type="slidenum">
              <a:rPr lang="en-US" smtClean="0"/>
              <a:t>‹#›</a:t>
            </a:fld>
            <a:endParaRPr lang="en-US"/>
          </a:p>
        </p:txBody>
      </p:sp>
    </p:spTree>
    <p:extLst>
      <p:ext uri="{BB962C8B-B14F-4D97-AF65-F5344CB8AC3E}">
        <p14:creationId xmlns:p14="http://schemas.microsoft.com/office/powerpoint/2010/main" val="266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239C32-785D-2249-9E16-A8B2CE7B4EE5}" type="slidenum">
              <a:rPr lang="en-US" smtClean="0"/>
              <a:t>4</a:t>
            </a:fld>
            <a:endParaRPr lang="en-US"/>
          </a:p>
        </p:txBody>
      </p:sp>
    </p:spTree>
    <p:extLst>
      <p:ext uri="{BB962C8B-B14F-4D97-AF65-F5344CB8AC3E}">
        <p14:creationId xmlns:p14="http://schemas.microsoft.com/office/powerpoint/2010/main" val="231414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5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772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9990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1231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4146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1722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1261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4972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9378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8430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10/10/23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06209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825274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Graph on document with pen">
            <a:extLst>
              <a:ext uri="{FF2B5EF4-FFF2-40B4-BE49-F238E27FC236}">
                <a16:creationId xmlns:a16="http://schemas.microsoft.com/office/drawing/2014/main" id="{DB6C27DF-EDD9-DB4C-2B91-7D5204798FE0}"/>
              </a:ext>
            </a:extLst>
          </p:cNvPr>
          <p:cNvPicPr>
            <a:picLocks noChangeAspect="1"/>
          </p:cNvPicPr>
          <p:nvPr/>
        </p:nvPicPr>
        <p:blipFill rotWithShape="1">
          <a:blip r:embed="rId2">
            <a:alphaModFix amt="60000"/>
          </a:blip>
          <a:srcRect l="23409" r="9687"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1D734B03-7669-DA41-976D-7AFC2333F28D}"/>
              </a:ext>
            </a:extLst>
          </p:cNvPr>
          <p:cNvSpPr>
            <a:spLocks noGrp="1"/>
          </p:cNvSpPr>
          <p:nvPr>
            <p:ph type="ctrTitle"/>
          </p:nvPr>
        </p:nvSpPr>
        <p:spPr>
          <a:xfrm>
            <a:off x="1160891" y="1061686"/>
            <a:ext cx="7783412" cy="3238465"/>
          </a:xfrm>
        </p:spPr>
        <p:txBody>
          <a:bodyPr anchor="t">
            <a:normAutofit fontScale="90000"/>
          </a:bodyPr>
          <a:lstStyle/>
          <a:p>
            <a:r>
              <a:rPr lang="en-US" sz="6600" dirty="0"/>
              <a:t>US SWE Salaries Analysis Project</a:t>
            </a:r>
          </a:p>
        </p:txBody>
      </p:sp>
      <p:sp>
        <p:nvSpPr>
          <p:cNvPr id="3" name="Subtitle 2">
            <a:extLst>
              <a:ext uri="{FF2B5EF4-FFF2-40B4-BE49-F238E27FC236}">
                <a16:creationId xmlns:a16="http://schemas.microsoft.com/office/drawing/2014/main" id="{DD1BFF4D-F66A-7E42-A472-327F8CEBD521}"/>
              </a:ext>
            </a:extLst>
          </p:cNvPr>
          <p:cNvSpPr>
            <a:spLocks noGrp="1"/>
          </p:cNvSpPr>
          <p:nvPr>
            <p:ph type="subTitle" idx="1"/>
          </p:nvPr>
        </p:nvSpPr>
        <p:spPr>
          <a:xfrm>
            <a:off x="1143000" y="5453796"/>
            <a:ext cx="4496783" cy="732996"/>
          </a:xfrm>
        </p:spPr>
        <p:txBody>
          <a:bodyPr anchor="t">
            <a:normAutofit/>
          </a:bodyPr>
          <a:lstStyle/>
          <a:p>
            <a:r>
              <a:rPr lang="en-US" dirty="0"/>
              <a:t>Guochen Liao</a:t>
            </a:r>
          </a:p>
        </p:txBody>
      </p:sp>
      <p:cxnSp>
        <p:nvCxnSpPr>
          <p:cNvPr id="15" name="Straight Connector 14">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99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3E9D-ADBC-C240-A3C3-55DB5F07F8CE}"/>
              </a:ext>
            </a:extLst>
          </p:cNvPr>
          <p:cNvSpPr>
            <a:spLocks noGrp="1"/>
          </p:cNvSpPr>
          <p:nvPr>
            <p:ph type="title"/>
          </p:nvPr>
        </p:nvSpPr>
        <p:spPr/>
        <p:txBody>
          <a:bodyPr/>
          <a:lstStyle/>
          <a:p>
            <a:r>
              <a:rPr lang="en-US" dirty="0"/>
              <a:t>DataViz Purpose</a:t>
            </a:r>
          </a:p>
        </p:txBody>
      </p:sp>
      <p:sp>
        <p:nvSpPr>
          <p:cNvPr id="3" name="Content Placeholder 2">
            <a:extLst>
              <a:ext uri="{FF2B5EF4-FFF2-40B4-BE49-F238E27FC236}">
                <a16:creationId xmlns:a16="http://schemas.microsoft.com/office/drawing/2014/main" id="{66D727B3-FB60-C84E-A7A5-AD10F3F4581C}"/>
              </a:ext>
            </a:extLst>
          </p:cNvPr>
          <p:cNvSpPr>
            <a:spLocks noGrp="1"/>
          </p:cNvSpPr>
          <p:nvPr>
            <p:ph idx="1"/>
          </p:nvPr>
        </p:nvSpPr>
        <p:spPr/>
        <p:txBody>
          <a:bodyPr/>
          <a:lstStyle/>
          <a:p>
            <a:r>
              <a:rPr lang="en-US" dirty="0"/>
              <a:t>The project aims to analyze the economic landscape for software developers across states by examining their salaries and other financial metrics. It seeks to understand the financial advantages and disparities within the software developers compared to other careers.</a:t>
            </a:r>
          </a:p>
          <a:p>
            <a:r>
              <a:rPr lang="en-US" dirty="0"/>
              <a:t>The visualization facilitates job seekers to identify financially advantageous locations for software development careers.</a:t>
            </a:r>
          </a:p>
        </p:txBody>
      </p:sp>
    </p:spTree>
    <p:extLst>
      <p:ext uri="{BB962C8B-B14F-4D97-AF65-F5344CB8AC3E}">
        <p14:creationId xmlns:p14="http://schemas.microsoft.com/office/powerpoint/2010/main" val="164659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0495-0194-5542-8BFC-6097D6B9846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04631B3-A019-8544-A5EB-AAA545C8F917}"/>
              </a:ext>
            </a:extLst>
          </p:cNvPr>
          <p:cNvSpPr>
            <a:spLocks noGrp="1"/>
          </p:cNvSpPr>
          <p:nvPr>
            <p:ph idx="1"/>
          </p:nvPr>
        </p:nvSpPr>
        <p:spPr/>
        <p:txBody>
          <a:bodyPr/>
          <a:lstStyle/>
          <a:p>
            <a:r>
              <a:rPr lang="en-US" dirty="0"/>
              <a:t>How does the salary of SWEs compare across different states?</a:t>
            </a:r>
          </a:p>
          <a:p>
            <a:r>
              <a:rPr lang="en-US" dirty="0"/>
              <a:t>What is the percentage of salary for SWEs over other professions?</a:t>
            </a:r>
          </a:p>
          <a:p>
            <a:r>
              <a:rPr lang="en-US" dirty="0"/>
              <a:t>What is the percentage of rent over salary for SWEs compared with other professions?</a:t>
            </a:r>
          </a:p>
        </p:txBody>
      </p:sp>
    </p:spTree>
    <p:extLst>
      <p:ext uri="{BB962C8B-B14F-4D97-AF65-F5344CB8AC3E}">
        <p14:creationId xmlns:p14="http://schemas.microsoft.com/office/powerpoint/2010/main" val="124508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FB166-CC61-E64F-938F-C963535662AB}"/>
              </a:ext>
            </a:extLst>
          </p:cNvPr>
          <p:cNvSpPr>
            <a:spLocks noGrp="1"/>
          </p:cNvSpPr>
          <p:nvPr>
            <p:ph type="title"/>
          </p:nvPr>
        </p:nvSpPr>
        <p:spPr>
          <a:xfrm>
            <a:off x="6219749" y="899311"/>
            <a:ext cx="5798126" cy="1360898"/>
          </a:xfrm>
        </p:spPr>
        <p:txBody>
          <a:bodyPr>
            <a:normAutofit/>
          </a:bodyPr>
          <a:lstStyle/>
          <a:p>
            <a:r>
              <a:rPr lang="en-US" dirty="0"/>
              <a:t>Insights From Data</a:t>
            </a:r>
          </a:p>
        </p:txBody>
      </p:sp>
      <p:pic>
        <p:nvPicPr>
          <p:cNvPr id="9" name="Picture 8" descr="A map of the united states&#10;&#10;Description automatically generated">
            <a:extLst>
              <a:ext uri="{FF2B5EF4-FFF2-40B4-BE49-F238E27FC236}">
                <a16:creationId xmlns:a16="http://schemas.microsoft.com/office/drawing/2014/main" id="{DC671B1E-2204-3343-9407-CC0149CAF71D}"/>
              </a:ext>
            </a:extLst>
          </p:cNvPr>
          <p:cNvPicPr>
            <a:picLocks noChangeAspect="1"/>
          </p:cNvPicPr>
          <p:nvPr/>
        </p:nvPicPr>
        <p:blipFill>
          <a:blip r:embed="rId3"/>
          <a:stretch>
            <a:fillRect/>
          </a:stretch>
        </p:blipFill>
        <p:spPr>
          <a:xfrm>
            <a:off x="1638555" y="209281"/>
            <a:ext cx="3353574" cy="2139349"/>
          </a:xfrm>
          <a:prstGeom prst="rect">
            <a:avLst/>
          </a:prstGeom>
        </p:spPr>
      </p:pic>
      <p:pic>
        <p:nvPicPr>
          <p:cNvPr id="7" name="Picture 6" descr="A graph showing a graph of a lot of dots&#10;&#10;Description automatically generated with medium confidence">
            <a:extLst>
              <a:ext uri="{FF2B5EF4-FFF2-40B4-BE49-F238E27FC236}">
                <a16:creationId xmlns:a16="http://schemas.microsoft.com/office/drawing/2014/main" id="{722FF9DE-D36E-5046-B2A6-1FA3366ED156}"/>
              </a:ext>
            </a:extLst>
          </p:cNvPr>
          <p:cNvPicPr>
            <a:picLocks noChangeAspect="1"/>
          </p:cNvPicPr>
          <p:nvPr/>
        </p:nvPicPr>
        <p:blipFill>
          <a:blip r:embed="rId4"/>
          <a:stretch>
            <a:fillRect/>
          </a:stretch>
        </p:blipFill>
        <p:spPr>
          <a:xfrm>
            <a:off x="1587276" y="2515706"/>
            <a:ext cx="3353574" cy="2070833"/>
          </a:xfrm>
          <a:prstGeom prst="rect">
            <a:avLst/>
          </a:prstGeom>
        </p:spPr>
      </p:pic>
      <p:pic>
        <p:nvPicPr>
          <p:cNvPr id="5" name="Picture 4" descr="A graph of a number of people&#10;&#10;Description automatically generated with medium confidence">
            <a:extLst>
              <a:ext uri="{FF2B5EF4-FFF2-40B4-BE49-F238E27FC236}">
                <a16:creationId xmlns:a16="http://schemas.microsoft.com/office/drawing/2014/main" id="{FA5535E7-B492-894A-A27A-3918FC6A60F8}"/>
              </a:ext>
            </a:extLst>
          </p:cNvPr>
          <p:cNvPicPr>
            <a:picLocks noChangeAspect="1"/>
          </p:cNvPicPr>
          <p:nvPr/>
        </p:nvPicPr>
        <p:blipFill>
          <a:blip r:embed="rId5"/>
          <a:stretch>
            <a:fillRect/>
          </a:stretch>
        </p:blipFill>
        <p:spPr>
          <a:xfrm>
            <a:off x="1576682" y="4753614"/>
            <a:ext cx="3353574" cy="1961841"/>
          </a:xfrm>
          <a:prstGeom prst="rect">
            <a:avLst/>
          </a:prstGeom>
        </p:spPr>
      </p:pic>
      <p:sp>
        <p:nvSpPr>
          <p:cNvPr id="3" name="Content Placeholder 2">
            <a:extLst>
              <a:ext uri="{FF2B5EF4-FFF2-40B4-BE49-F238E27FC236}">
                <a16:creationId xmlns:a16="http://schemas.microsoft.com/office/drawing/2014/main" id="{1AADB063-8303-9844-ADB6-C02A4E50FCC3}"/>
              </a:ext>
            </a:extLst>
          </p:cNvPr>
          <p:cNvSpPr>
            <a:spLocks noGrp="1"/>
          </p:cNvSpPr>
          <p:nvPr>
            <p:ph idx="1"/>
          </p:nvPr>
        </p:nvSpPr>
        <p:spPr>
          <a:xfrm>
            <a:off x="5937325" y="2213457"/>
            <a:ext cx="6018489" cy="4046838"/>
          </a:xfrm>
        </p:spPr>
        <p:txBody>
          <a:bodyPr>
            <a:normAutofit/>
          </a:bodyPr>
          <a:lstStyle/>
          <a:p>
            <a:r>
              <a:rPr lang="en-US" dirty="0"/>
              <a:t>The rent constitutes approximately 21.4% of the total salary for a SWE, contrasting with 39.5% for average salaries across all careers.</a:t>
            </a:r>
          </a:p>
          <a:p>
            <a:r>
              <a:rPr lang="en-US" dirty="0"/>
              <a:t>There is a notable discrepancy in the salary structures between software developers and other professions, highlighting financial advantages associated with a career in software development.</a:t>
            </a:r>
          </a:p>
          <a:p>
            <a:endParaRPr lang="en-US" dirty="0"/>
          </a:p>
        </p:txBody>
      </p:sp>
    </p:spTree>
    <p:extLst>
      <p:ext uri="{BB962C8B-B14F-4D97-AF65-F5344CB8AC3E}">
        <p14:creationId xmlns:p14="http://schemas.microsoft.com/office/powerpoint/2010/main" val="3307557854"/>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159</Words>
  <Application>Microsoft Macintosh PowerPoint</Application>
  <PresentationFormat>Widescreen</PresentationFormat>
  <Paragraphs>13</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Walbaum Display</vt:lpstr>
      <vt:lpstr>RegattaVTI</vt:lpstr>
      <vt:lpstr>US SWE Salaries Analysis Project</vt:lpstr>
      <vt:lpstr>DataViz Purpose</vt:lpstr>
      <vt:lpstr>Questions</vt:lpstr>
      <vt:lpstr>Insights From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SWE Salaries Analysis Project</dc:title>
  <dc:creator>Liao, Guochen</dc:creator>
  <cp:lastModifiedBy>Liao, Guochen</cp:lastModifiedBy>
  <cp:revision>3</cp:revision>
  <dcterms:created xsi:type="dcterms:W3CDTF">2023-10-11T02:52:58Z</dcterms:created>
  <dcterms:modified xsi:type="dcterms:W3CDTF">2023-10-11T03:29:36Z</dcterms:modified>
</cp:coreProperties>
</file>