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5" roundtripDataSignature="AMtx7mj6ZvO0/G7frVuugkrV4JwrCv+S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-italic.fntdata"/><Relationship Id="rId18" Type="http://schemas.openxmlformats.org/officeDocument/2006/relationships/font" Target="fonts/Montserr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 crucial lesson from Kevin Mitnick's narrative underscores the significant influence of human behavior on cybersecurity.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this presentation, we will cover the journey of Kevin Mitnick, a name synonymous with hacking and computer security breaches.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Kevin Mitnick's fascination with technology started at an early age, setting the stage for his future in hacking.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Kevin Mitnick garnered global attention with his hacking exploits, resulting in widespread disruption and heightened awareness of cybersecurity weaknesses.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Kevin's ability to evade law enforcement for years added to his mystique as a cyber fugitive.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Following an extensive pursuit, Kevin Mitnick was apprehended, brought to trial, and subsequently sentenced to prison.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Upon his release, Kevin Mitnick underwent a remarkable transformation, redirecting his skills towards positive contributions in the realm of cybersecurity.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 his post-prison career, Kevin established himself as a respected authority in cybersecurity, offering valuable insights and solutions to the field.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3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13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3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3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2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22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2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2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2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2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2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2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2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2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2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2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2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2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2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2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2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2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1" name="Google Shape;21;p1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15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8" name="Google Shape;28;p15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5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5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5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5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5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5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5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5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5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5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5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5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5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5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5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5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15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1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1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1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9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19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9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9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9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9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9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9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9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20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20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21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21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1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forbes.com/global/1999/0419/0208024s1.html?sh=4db18ae055bd" TargetMode="External"/><Relationship Id="rId4" Type="http://schemas.openxmlformats.org/officeDocument/2006/relationships/hyperlink" Target="https://www.govinfo.gov/content/pkg/CHRG-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1999019" y="252216"/>
            <a:ext cx="6678697" cy="4259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/>
              <a:t>The Story of Kevin Mitnick, the World's Most Notorious Hacker</a:t>
            </a:r>
            <a:br>
              <a:rPr lang="en" sz="1600"/>
            </a:br>
            <a:br>
              <a:rPr lang="en" sz="1600"/>
            </a:br>
            <a:br>
              <a:rPr lang="en" sz="1600"/>
            </a:br>
            <a:br>
              <a:rPr lang="en" sz="1600"/>
            </a:br>
            <a:r>
              <a:rPr lang="en" sz="1600"/>
              <a:t>Mackenzie Wessels</a:t>
            </a:r>
            <a:br>
              <a:rPr lang="en" sz="1600"/>
            </a:br>
            <a:br>
              <a:rPr lang="en" sz="1600"/>
            </a:br>
            <a:r>
              <a:rPr lang="en" sz="1600"/>
              <a:t>Southern Charleston University</a:t>
            </a:r>
            <a:br>
              <a:rPr lang="en" sz="1600"/>
            </a:br>
            <a:br>
              <a:rPr lang="en" sz="1600"/>
            </a:br>
            <a:r>
              <a:rPr lang="en" sz="1600"/>
              <a:t>CSCI 405: Principles of Cyber Security</a:t>
            </a:r>
            <a:br>
              <a:rPr lang="en" sz="1600"/>
            </a:br>
            <a:br>
              <a:rPr lang="en" sz="1600"/>
            </a:br>
            <a:r>
              <a:rPr lang="en" sz="1600"/>
              <a:t>Professor Patrick Hill</a:t>
            </a:r>
            <a:br>
              <a:rPr lang="en" sz="1600"/>
            </a:br>
            <a:br>
              <a:rPr lang="en" sz="1600"/>
            </a:br>
            <a:r>
              <a:rPr lang="en" sz="1600"/>
              <a:t>October 3, 2023</a:t>
            </a:r>
            <a:br>
              <a:rPr lang="en" sz="1200"/>
            </a:b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92" name="Google Shape;192;p1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Kevin Mitnick died july 16, 2023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Mitnick's story emphasizes the role of social engineering in hacking.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It underscores the importance of human-centric security measures.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Cybersecurity is not just about technology; it's about understanding and countering human vulnerabilities.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/>
          <p:nvPr>
            <p:ph idx="1" type="body"/>
          </p:nvPr>
        </p:nvSpPr>
        <p:spPr>
          <a:xfrm>
            <a:off x="1085553" y="1155768"/>
            <a:ext cx="7592164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4605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References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Forbes Magazine. (2013, June). The Troubled Path of Kevin Mitnick. Forbes.     	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https://www.forbes.com/global/1999/0419/0208024s1.html?sh=4db18ae055bd</a:t>
            </a:r>
            <a:endParaRPr sz="1400"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GovInfo, U.S. Government Publishing Office. (2000, March). Cyber Attack: Is the Government 	Safe? GovInfo.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https://www.govinfo.gov/content/pkg/CHRG-</a:t>
            </a:r>
            <a:r>
              <a:rPr lang="en" sz="1400"/>
              <a:t>	106shrg63639/html/CHRG-106shrg63639.htm</a:t>
            </a:r>
            <a:endParaRPr sz="1400"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0" name="Google Shape;140;p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Char char="●"/>
            </a:pPr>
            <a:r>
              <a:rPr lang="en" sz="1500"/>
              <a:t>Kevin Mitnick is often described as "The world's most famous hacker" by media outlets.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3693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●"/>
            </a:pPr>
            <a:r>
              <a:rPr lang="en" sz="1500"/>
              <a:t>He is a central figure in the history of hacking, with a story that captivates both the cybersecurity community and the general public.</a:t>
            </a:r>
            <a:endParaRPr sz="1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3693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●"/>
            </a:pPr>
            <a:r>
              <a:rPr lang="en" sz="1500"/>
              <a:t>Mitnick's journey from a teenage hacker to a respected cybersecurity consultant is a testament to the complex and evolving nature of the digital age.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700"/>
              <a:t>Early Life</a:t>
            </a:r>
            <a:endParaRPr sz="2700"/>
          </a:p>
        </p:txBody>
      </p:sp>
      <p:sp>
        <p:nvSpPr>
          <p:cNvPr id="146" name="Google Shape;146;p3"/>
          <p:cNvSpPr txBox="1"/>
          <p:nvPr>
            <p:ph idx="1" type="body"/>
          </p:nvPr>
        </p:nvSpPr>
        <p:spPr>
          <a:xfrm>
            <a:off x="468325" y="1594450"/>
            <a:ext cx="4693500" cy="3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Kevin Mitnick was born on August 6, 1963, in Los Angeles, California.</a:t>
            </a:r>
            <a:endParaRPr sz="15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From a young age, he displayed an intense interest in technology and computers.</a:t>
            </a:r>
            <a:endParaRPr sz="15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At age 12, he had already mastered the art of phone phreaking, exploring the telephone system vulnerabilities.</a:t>
            </a:r>
            <a:endParaRPr sz="1500"/>
          </a:p>
        </p:txBody>
      </p:sp>
      <p:pic>
        <p:nvPicPr>
          <p:cNvPr id="147" name="Google Shape;14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1449" y="1423975"/>
            <a:ext cx="3322701" cy="333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Hacking Incidents</a:t>
            </a:r>
            <a:endParaRPr/>
          </a:p>
        </p:txBody>
      </p:sp>
      <p:sp>
        <p:nvSpPr>
          <p:cNvPr id="153" name="Google Shape;153;p4"/>
          <p:cNvSpPr txBox="1"/>
          <p:nvPr>
            <p:ph idx="1" type="body"/>
          </p:nvPr>
        </p:nvSpPr>
        <p:spPr>
          <a:xfrm>
            <a:off x="1629150" y="944678"/>
            <a:ext cx="6384300" cy="38545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/>
              <a:t>According to an article in Forbes Magazine, Mitnick was arrested several times for hacking.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en"/>
              <a:t>1981 - Pacific Bell, making his own copies of pacific bells computer manuals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	Probation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1982 - University of Southern California, unauthorised access to the school network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	Six months jail time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1987 - Santa Cruz Operation, copying software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	Three years probation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1988 - Second breech at DEC, copying their VMS mini computer operating system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8"/>
              <a:buNone/>
            </a:pPr>
            <a:r>
              <a:rPr lang="en"/>
              <a:t>	One year in prison and six months of counselling for computer addiction . 					(Forbes, 2013)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ct val="10810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Life on the Run</a:t>
            </a:r>
            <a:endParaRPr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1297500" y="926511"/>
            <a:ext cx="4691100" cy="3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95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Near the end of his supervised release, Mitnick was informed about being monitored and then fed information about a system that would let him do counter surveillance.</a:t>
            </a:r>
            <a:endParaRPr/>
          </a:p>
          <a:p>
            <a:pPr indent="-30495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Pacific Bell was indeed wiretapping the phone lines, but once kevin realized he had been baited it was already too late.</a:t>
            </a:r>
            <a:endParaRPr/>
          </a:p>
          <a:p>
            <a:pPr indent="-30495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FBI issued a warrant for Mitnick causing him to run away and disappear as a fugitive.</a:t>
            </a:r>
            <a:endParaRPr/>
          </a:p>
          <a:p>
            <a:pPr indent="-304958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Mitnick wiretapped phone lines, intercepted communications, and gathered intelligence to stay ahead of authorities.</a:t>
            </a:r>
            <a:endParaRPr/>
          </a:p>
        </p:txBody>
      </p:sp>
      <p:pic>
        <p:nvPicPr>
          <p:cNvPr id="160" name="Google Shape;1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2148" y="1088875"/>
            <a:ext cx="2556802" cy="357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Capture and Imprisonment</a:t>
            </a:r>
            <a:endParaRPr/>
          </a:p>
        </p:txBody>
      </p:sp>
      <p:sp>
        <p:nvSpPr>
          <p:cNvPr id="166" name="Google Shape;166;p6"/>
          <p:cNvSpPr txBox="1"/>
          <p:nvPr>
            <p:ph idx="1" type="body"/>
          </p:nvPr>
        </p:nvSpPr>
        <p:spPr>
          <a:xfrm>
            <a:off x="1255111" y="1328855"/>
            <a:ext cx="7038900" cy="23408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 was finally tracked down by Tsutomu Shimomura who had been hacked by Mitnick previously.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FBI then issued a warrant and Mitnick was arrested.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 was sentenced to four and a half years in prison and 8 months in solitary confinement.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Controversy</a:t>
            </a:r>
            <a:endParaRPr/>
          </a:p>
        </p:txBody>
      </p:sp>
      <p:sp>
        <p:nvSpPr>
          <p:cNvPr id="172" name="Google Shape;172;p7"/>
          <p:cNvSpPr txBox="1"/>
          <p:nvPr>
            <p:ph idx="1" type="body"/>
          </p:nvPr>
        </p:nvSpPr>
        <p:spPr>
          <a:xfrm>
            <a:off x="1193200" y="993123"/>
            <a:ext cx="6455100" cy="39972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84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n"/>
              <a:t>Mitnick was detained without a trial and did not have access to his lawyer.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5"/>
              <a:buNone/>
            </a:pPr>
            <a:r>
              <a:t/>
            </a:r>
            <a:endParaRPr/>
          </a:p>
          <a:p>
            <a:pPr indent="-31784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5"/>
              <a:buChar char="●"/>
            </a:pPr>
            <a:r>
              <a:rPr lang="en"/>
              <a:t>During his testimony in front of a Congressional hearing in 2000, Mitnick defended his hacking as non-malicious.  “My goal was not to cause any harm.  It was not to profit in any way” (GovInfo, 2000, p. 12).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5"/>
              <a:buNone/>
            </a:pPr>
            <a:r>
              <a:t/>
            </a:r>
            <a:endParaRPr/>
          </a:p>
          <a:p>
            <a:pPr indent="-31784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5"/>
              <a:buChar char="●"/>
            </a:pPr>
            <a:r>
              <a:rPr lang="en"/>
              <a:t>Theft and fraud guidelines punish based on value of property taken, damaged, or destroyed. Mitnick did not deprive these companies of their software.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5"/>
              <a:buNone/>
            </a:pPr>
            <a:r>
              <a:t/>
            </a:r>
            <a:endParaRPr/>
          </a:p>
          <a:p>
            <a:pPr indent="-31784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5"/>
              <a:buChar char="●"/>
            </a:pPr>
            <a:r>
              <a:rPr lang="en"/>
              <a:t>The prosecution asserted that the value of his copied source code was essentially the what the company had invested in research and development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The Release</a:t>
            </a:r>
            <a:endParaRPr/>
          </a:p>
        </p:txBody>
      </p:sp>
      <p:sp>
        <p:nvSpPr>
          <p:cNvPr id="178" name="Google Shape;178;p8"/>
          <p:cNvSpPr txBox="1"/>
          <p:nvPr>
            <p:ph idx="1" type="body"/>
          </p:nvPr>
        </p:nvSpPr>
        <p:spPr>
          <a:xfrm>
            <a:off x="391050" y="1599350"/>
            <a:ext cx="4975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While in prison kevin received a huge amount of support from the public, the free kevin movement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Protesters also tried to stop Miramax from producing a movie that paints Kevin Mitnick in a negative light. Takedown (2000)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January 21 2000 kevin was released from prison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9" name="Google Shape;1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3550" y="1794225"/>
            <a:ext cx="3498300" cy="261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Mitnick's Contributions</a:t>
            </a:r>
            <a:endParaRPr/>
          </a:p>
        </p:txBody>
      </p:sp>
      <p:sp>
        <p:nvSpPr>
          <p:cNvPr id="185" name="Google Shape;185;p9"/>
          <p:cNvSpPr txBox="1"/>
          <p:nvPr>
            <p:ph idx="1" type="body"/>
          </p:nvPr>
        </p:nvSpPr>
        <p:spPr>
          <a:xfrm>
            <a:off x="1167075" y="1568350"/>
            <a:ext cx="3837900" cy="30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Kevin Mitnick's post-prison career saw him becoming a respected figure in cybersecurity.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 founded Mitnick Security, a consulting firm specializing in cybersecurity.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Mitnick became a sought-after public speaker. Often focusing on the human element</a:t>
            </a:r>
            <a:endParaRPr/>
          </a:p>
        </p:txBody>
      </p:sp>
      <p:pic>
        <p:nvPicPr>
          <p:cNvPr id="186" name="Google Shape;1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3100" y="1568350"/>
            <a:ext cx="3749000" cy="266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Wessels</dc:creator>
</cp:coreProperties>
</file>