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0" r:id="rId3"/>
    <p:sldId id="280" r:id="rId4"/>
    <p:sldId id="268" r:id="rId5"/>
    <p:sldId id="267" r:id="rId6"/>
    <p:sldId id="271" r:id="rId7"/>
    <p:sldId id="275" r:id="rId8"/>
    <p:sldId id="277" r:id="rId9"/>
    <p:sldId id="281" r:id="rId10"/>
    <p:sldId id="282" r:id="rId11"/>
    <p:sldId id="273" r:id="rId12"/>
    <p:sldId id="257" r:id="rId1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 autoAdjust="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D6534-C742-354C-BB66-68810E77E9F5}" type="datetimeFigureOut">
              <a:t>4/11/2020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78923-9E01-0C4E-A74A-18EDFE58FF23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98755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05298-8F91-C746-AB8F-A91C855DEE53}" type="datetimeFigureOut">
              <a:t>4/11/2020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51E6A-0975-C048-85C4-E4638132C5DA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826733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600" y="1555290"/>
            <a:ext cx="8902700" cy="558310"/>
          </a:xfrm>
        </p:spPr>
        <p:txBody>
          <a:bodyPr/>
          <a:lstStyle>
            <a:lvl1pPr algn="l">
              <a:defRPr sz="34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474B-3F58-9C40-A6B3-4A73416EC76F}" type="datetime3">
              <a:t>4.11.20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rPr lang="es-ES_tradnl"/>
              <a:pPr/>
              <a:t>‹Nº›</a:t>
            </a:fld>
            <a:endParaRPr lang="es-ES_tradnl"/>
          </a:p>
        </p:txBody>
      </p:sp>
      <p:pic>
        <p:nvPicPr>
          <p:cNvPr id="6" name="Imagen 5" descr="Diapositiva logo principa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705947"/>
            <a:ext cx="2941320" cy="3474720"/>
          </a:xfrm>
          <a:prstGeom prst="rect">
            <a:avLst/>
          </a:prstGeom>
        </p:spPr>
      </p:pic>
      <p:sp>
        <p:nvSpPr>
          <p:cNvPr id="7" name="CuadroTexto 6"/>
          <p:cNvSpPr txBox="1"/>
          <p:nvPr userDrawn="1"/>
        </p:nvSpPr>
        <p:spPr>
          <a:xfrm>
            <a:off x="2271889" y="6180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/>
          </a:p>
        </p:txBody>
      </p:sp>
      <p:pic>
        <p:nvPicPr>
          <p:cNvPr id="8" name="Imagen 7" descr="Diapositiva ingsistema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66" y="5350263"/>
            <a:ext cx="3990509" cy="812059"/>
          </a:xfrm>
          <a:prstGeom prst="rect">
            <a:avLst/>
          </a:prstGeom>
        </p:spPr>
      </p:pic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101600" y="2426758"/>
            <a:ext cx="4953530" cy="914400"/>
          </a:xfrm>
        </p:spPr>
        <p:txBody>
          <a:bodyPr/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es-ES_tradnl"/>
              <a:t>Autor</a:t>
            </a:r>
          </a:p>
          <a:p>
            <a:pPr lvl="0"/>
            <a:r>
              <a:rPr lang="es-ES_tradnl"/>
              <a:t>Cargos, estudios u otra información 1</a:t>
            </a:r>
          </a:p>
          <a:p>
            <a:pPr lvl="0"/>
            <a:r>
              <a:rPr lang="es-ES_tradnl"/>
              <a:t>Cargos, estudios u otra información 2</a:t>
            </a:r>
          </a:p>
        </p:txBody>
      </p:sp>
    </p:spTree>
    <p:extLst>
      <p:ext uri="{BB962C8B-B14F-4D97-AF65-F5344CB8AC3E}">
        <p14:creationId xmlns:p14="http://schemas.microsoft.com/office/powerpoint/2010/main" val="156932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917221"/>
            <a:ext cx="5486400" cy="38103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8907-2BAF-DD49-AEA9-4871CF3394D0}" type="datetime3">
              <a:t>4.11.20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7712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474B-3F58-9C40-A6B3-4A73416EC76F}" type="datetime3">
              <a:t>4.11.20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rPr lang="es-ES_tradnl"/>
              <a:pPr/>
              <a:t>‹Nº›</a:t>
            </a:fld>
            <a:endParaRPr lang="es-ES_tradnl"/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101600" y="2907380"/>
            <a:ext cx="8902700" cy="445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1" kern="1200" cap="all">
                <a:solidFill>
                  <a:srgbClr val="C0001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600"/>
              <a:t>GRACIAS</a:t>
            </a:r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101600" y="3542421"/>
            <a:ext cx="8902699" cy="422801"/>
          </a:xfrm>
        </p:spPr>
        <p:txBody>
          <a:bodyPr/>
          <a:lstStyle>
            <a:lvl1pPr marL="0" indent="0" algn="ctr">
              <a:buNone/>
              <a:defRPr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_tradnl"/>
              <a:t>NOMBRE AUTOR</a:t>
            </a: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4" hasCustomPrompt="1"/>
          </p:nvPr>
        </p:nvSpPr>
        <p:spPr>
          <a:xfrm>
            <a:off x="101601" y="3965575"/>
            <a:ext cx="8902698" cy="366536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s-ES_tradnl"/>
              <a:t>Email autor</a:t>
            </a:r>
          </a:p>
        </p:txBody>
      </p:sp>
    </p:spTree>
    <p:extLst>
      <p:ext uri="{BB962C8B-B14F-4D97-AF65-F5344CB8AC3E}">
        <p14:creationId xmlns:p14="http://schemas.microsoft.com/office/powerpoint/2010/main" val="350125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3B66-1C04-AC46-930F-FBBE61D032B0}" type="datetime3">
              <a:t>4.11.20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9600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t>4.11.20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3308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FDE8-7EB4-6646-BACE-4A157103812E}" type="datetime3">
              <a:t>4.11.20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960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1600" y="1600200"/>
            <a:ext cx="4286956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561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4522-085F-BA4F-891F-B1D61EE1B27D}" type="datetime3">
              <a:t>4.11.20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900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1600" y="1535113"/>
            <a:ext cx="4395788" cy="639762"/>
          </a:xfrm>
        </p:spPr>
        <p:txBody>
          <a:bodyPr anchor="b"/>
          <a:lstStyle>
            <a:lvl1pPr marL="0" indent="0">
              <a:buNone/>
              <a:defRPr sz="2200" b="0">
                <a:solidFill>
                  <a:srgbClr val="C0001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1600" y="2174875"/>
            <a:ext cx="43957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59275" cy="639762"/>
          </a:xfrm>
        </p:spPr>
        <p:txBody>
          <a:bodyPr anchor="b"/>
          <a:lstStyle>
            <a:lvl1pPr marL="0" indent="0">
              <a:buNone/>
              <a:defRPr sz="2200" b="0">
                <a:solidFill>
                  <a:srgbClr val="C0001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592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A6E6-4DF2-DC44-9EB7-2753A1C16D2C}" type="datetime3">
              <a:t>4.11.20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1117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B749-8A09-CE4E-A4F9-D8371D66B945}" type="datetime3">
              <a:t>4.11.20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7523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747F-1220-114D-B2D7-A4C19409BDD4}" type="datetime3">
              <a:t>4.11.20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5717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600" y="860778"/>
            <a:ext cx="3363913" cy="5743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860778"/>
            <a:ext cx="5111750" cy="526538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1600" y="1435100"/>
            <a:ext cx="33639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C525-4F4B-E94D-BC44-B8040DFED965}" type="datetime3">
              <a:t>4.11.20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148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Diapositiva Pie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6418597"/>
            <a:ext cx="9180000" cy="453255"/>
          </a:xfrm>
          <a:prstGeom prst="rect">
            <a:avLst/>
          </a:prstGeom>
        </p:spPr>
      </p:pic>
      <p:pic>
        <p:nvPicPr>
          <p:cNvPr id="9" name="Imagen 8" descr="Diapositivas Logo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" y="5024256"/>
            <a:ext cx="2663952" cy="1834896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1600" y="1444979"/>
            <a:ext cx="89027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01600" y="6496050"/>
            <a:ext cx="138006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56E474B-3F58-9C40-A6B3-4A73416EC76F}" type="datetime3">
              <a:t>4.11.20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4706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191500" y="6491437"/>
            <a:ext cx="812800" cy="287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47E163D4-D484-AC4B-B1E7-22F25D50FAE6}" type="slidenum">
              <a:rPr lang="es-ES_tradnl"/>
              <a:pPr/>
              <a:t>‹Nº›</a:t>
            </a:fld>
            <a:endParaRPr lang="es-ES_tradnl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1600" y="810468"/>
            <a:ext cx="8902700" cy="445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/>
              <a:t>Clic para editar título</a:t>
            </a:r>
          </a:p>
        </p:txBody>
      </p:sp>
      <p:pic>
        <p:nvPicPr>
          <p:cNvPr id="7" name="Imagen 6" descr="Diapositiva Titulo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81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3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84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2400" b="1" kern="1200" cap="all">
          <a:solidFill>
            <a:srgbClr val="C0001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ts val="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MATEMÁTICAS BÁSICAS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101600" y="2129667"/>
            <a:ext cx="7310582" cy="914400"/>
          </a:xfrm>
        </p:spPr>
        <p:txBody>
          <a:bodyPr/>
          <a:lstStyle/>
          <a:p>
            <a:r>
              <a:rPr lang="es-CO" dirty="0" smtClean="0"/>
              <a:t>Programación </a:t>
            </a:r>
            <a:r>
              <a:rPr lang="es-CO" dirty="0"/>
              <a:t>competitiva UFPS </a:t>
            </a:r>
            <a:endParaRPr lang="es-CO" dirty="0" smtClean="0"/>
          </a:p>
          <a:p>
            <a:r>
              <a:rPr lang="es-CO" dirty="0" smtClean="0"/>
              <a:t>Semillero </a:t>
            </a:r>
            <a:r>
              <a:rPr lang="es-CO" dirty="0"/>
              <a:t>de Investigación en Linux y Desarrollo de Software Libre </a:t>
            </a:r>
            <a:r>
              <a:rPr lang="es-CO" dirty="0"/>
              <a:t>(</a:t>
            </a:r>
            <a:r>
              <a:rPr lang="es-CO" dirty="0" smtClean="0"/>
              <a:t>SILUX)</a:t>
            </a:r>
          </a:p>
        </p:txBody>
      </p:sp>
    </p:spTree>
    <p:extLst>
      <p:ext uri="{BB962C8B-B14F-4D97-AF65-F5344CB8AC3E}">
        <p14:creationId xmlns:p14="http://schemas.microsoft.com/office/powerpoint/2010/main" val="568248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Arial" panose="020B0604020202020204" pitchFamily="34" charset="0"/>
                <a:cs typeface="Arial" panose="020B0604020202020204" pitchFamily="34" charset="0"/>
              </a:rPr>
              <a:t>CRIBA DE ERATóSTENES</a:t>
            </a:r>
            <a:endParaRPr lang="es-ES_trad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600" y="1259995"/>
            <a:ext cx="8902700" cy="496697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s-419" sz="2400" b="1" cap="all" dirty="0" smtClean="0">
                <a:solidFill>
                  <a:srgbClr val="C000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DEMOSTRACIÓN</a:t>
            </a:r>
          </a:p>
          <a:p>
            <a:pPr marL="0" indent="0">
              <a:lnSpc>
                <a:spcPct val="150000"/>
              </a:lnSpc>
              <a:buNone/>
            </a:pPr>
            <a:endParaRPr lang="es-ES" sz="2400" dirty="0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t>4.11.20</a:t>
            </a:fld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10</a:t>
            </a:fld>
            <a:endParaRPr lang="es-ES_tradnl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23" y="1803325"/>
            <a:ext cx="5347853" cy="443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7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Arial" panose="020B0604020202020204" pitchFamily="34" charset="0"/>
                <a:cs typeface="Arial" panose="020B0604020202020204" pitchFamily="34" charset="0"/>
              </a:rPr>
              <a:t>UTILIDADES</a:t>
            </a:r>
            <a:endParaRPr lang="es-ES_trad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1600" y="1444979"/>
                <a:ext cx="8902700" cy="496697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s-ES_tradnl" sz="1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Ecuación cuadrática (por lo general se toma la parte positiva):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s-C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s-C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s-CO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C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s-CO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s-CO" sz="1600" i="1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s-ES_tradnl" sz="1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División con ceil </a:t>
                </a:r>
                <a:r>
                  <a:rPr lang="es-ES_tradnl" sz="1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 techo </a:t>
                </a:r>
                <a:r>
                  <a:rPr lang="es-ES_tradnl" sz="1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s-CO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num>
                      <m:den>
                        <m:r>
                          <a:rPr lang="es-CO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s-ES_tradnl" sz="2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ES_tradnl" sz="1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sin perder </a:t>
                </a:r>
                <a:r>
                  <a:rPr lang="es-ES_tradnl" sz="1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precisión</a:t>
                </a:r>
                <a:r>
                  <a:rPr lang="es-ES_tradnl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ES_tradnl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s-CO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s-ES_tradnl" sz="1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Evitar en lo posible utilizar la clase BigInteger de Java, pero tenerla en cuenta como último recurso.</a:t>
                </a:r>
              </a:p>
              <a:p>
                <a:pPr>
                  <a:lnSpc>
                    <a:spcPct val="150000"/>
                  </a:lnSpc>
                </a:pPr>
                <a:r>
                  <a:rPr lang="es-CO" sz="1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Máximo común divisor </a:t>
                </a:r>
                <a:r>
                  <a:rPr lang="es-CO" sz="1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entre A y B en </a:t>
                </a:r>
                <a:r>
                  <a:rPr lang="es-CO" sz="1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C++:</a:t>
                </a:r>
                <a:r>
                  <a:rPr lang="es-CO" sz="1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s-419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__</m:t>
                    </m:r>
                    <m:r>
                      <m:rPr>
                        <m:sty m:val="p"/>
                      </m:rPr>
                      <a:rPr lang="es-CO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gcd</m:t>
                    </m:r>
                    <m:r>
                      <a:rPr lang="es-C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C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C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O" dirty="0" smtClean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s-CO" sz="1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Mínimo común múltiplo </a:t>
                </a:r>
                <a:r>
                  <a:rPr lang="es-CO" sz="1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entre A y B:</a:t>
                </a:r>
                <a:endParaRPr lang="es-CO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𝑙𝑐𝑚</m:t>
                      </m:r>
                      <m:d>
                        <m:dPr>
                          <m:ctrlPr>
                            <a:rPr lang="es-C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C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C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419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C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s-CO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__</m:t>
                          </m:r>
                          <m:r>
                            <m:rPr>
                              <m:sty m:val="p"/>
                            </m:rPr>
                            <a:rPr lang="es-CO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gcd</m:t>
                          </m:r>
                          <m:r>
                            <a:rPr lang="es-C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C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C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419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s-CO">
                              <a:latin typeface="Cambria Math" panose="02040503050406030204" pitchFamily="18" charset="0"/>
                            </a:rPr>
                            <m:t>__</m:t>
                          </m:r>
                          <m:r>
                            <m:rPr>
                              <m:sty m:val="p"/>
                            </m:rPr>
                            <a:rPr lang="es-CO">
                              <a:latin typeface="Cambria Math" panose="02040503050406030204" pitchFamily="18" charset="0"/>
                            </a:rPr>
                            <m:t>gcd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ES_tradnl" sz="16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s-ES_tradnl" sz="1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Para comparar dos números flotantes utilizar un error pequeño y hacer lo siguiente: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s-ES_tradnl" sz="1600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abs</a:t>
                </a:r>
                <a:r>
                  <a:rPr lang="es-ES_tradnl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(a-b) &lt; </a:t>
                </a:r>
                <a:r>
                  <a:rPr lang="es-ES_tradnl" sz="1600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cota_error</a:t>
                </a:r>
                <a:r>
                  <a:rPr lang="es-ES_tradnl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ES_tradnl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 ”</a:t>
                </a:r>
                <a:r>
                  <a:rPr lang="es-ES_tradnl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s-ES_tradnl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guales” : ”</a:t>
                </a:r>
                <a:r>
                  <a:rPr lang="es-ES_tradnl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s-ES_tradnl" sz="1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iferentes”</a:t>
                </a:r>
                <a:endParaRPr lang="es-CO" sz="1050" dirty="0">
                  <a:solidFill>
                    <a:schemeClr val="tx1"/>
                  </a:solidFill>
                </a:endParaRPr>
              </a:p>
              <a:p>
                <a:endParaRPr lang="es-ES_tradnl" sz="1600" b="1" dirty="0">
                  <a:solidFill>
                    <a:srgbClr val="C0001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s-CO" sz="1600" i="1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600" y="1444979"/>
                <a:ext cx="8902700" cy="4966972"/>
              </a:xfrm>
              <a:blipFill>
                <a:blip r:embed="rId2"/>
                <a:stretch>
                  <a:fillRect l="-27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t>4.11.20</a:t>
            </a:fld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9638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474B-3F58-9C40-A6B3-4A73416EC76F}" type="datetime3">
              <a:t>4.11.20</a:t>
            </a:fld>
            <a:endParaRPr lang="es-ES_tradnl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rPr lang="es-ES_tradnl"/>
              <a:pPr/>
              <a:t>12</a:t>
            </a:fld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CO" dirty="0"/>
              <a:t>Programación competitiva UFPS</a:t>
            </a:r>
            <a:endParaRPr lang="es-ES_tradnl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CO" dirty="0"/>
              <a:t>Matemáticas básicas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2046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PROPIEDADES Y TEOREMAS DE LOS TRIÁNGULOS</a:t>
            </a:r>
            <a:endParaRPr lang="es-ES_trad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600" y="1444979"/>
            <a:ext cx="8902700" cy="4966972"/>
          </a:xfrm>
        </p:spPr>
        <p:txBody>
          <a:bodyPr/>
          <a:lstStyle/>
          <a:p>
            <a:pPr marL="0" indent="0">
              <a:buNone/>
            </a:pPr>
            <a:r>
              <a:rPr lang="es-ES_tradnl" b="1" cap="all" dirty="0" smtClean="0">
                <a:solidFill>
                  <a:srgbClr val="C0001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Algunas Propiedades:</a:t>
            </a:r>
            <a:endParaRPr lang="es-ES_tradnl" b="1" cap="all" dirty="0">
              <a:solidFill>
                <a:srgbClr val="C0001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s-ES_tradnl" dirty="0" smtClean="0">
                <a:latin typeface="Arial" panose="020B0604020202020204" pitchFamily="34" charset="0"/>
                <a:cs typeface="Arial" panose="020B0604020202020204" pitchFamily="34" charset="0"/>
              </a:rPr>
              <a:t>En todo triángulo la suma de los ángulos interiores es 180°.</a:t>
            </a:r>
          </a:p>
          <a:p>
            <a:r>
              <a:rPr lang="es-ES_tradnl" dirty="0" smtClean="0">
                <a:latin typeface="Arial" panose="020B0604020202020204" pitchFamily="34" charset="0"/>
                <a:cs typeface="Arial" panose="020B0604020202020204" pitchFamily="34" charset="0"/>
              </a:rPr>
              <a:t>En todo triángulo la suma de dos de sus lados es mayor </a:t>
            </a:r>
            <a:r>
              <a:rPr lang="es-ES_tradnl" dirty="0" smtClean="0">
                <a:latin typeface="Arial" panose="020B0604020202020204" pitchFamily="34" charset="0"/>
                <a:cs typeface="Arial" panose="020B0604020202020204" pitchFamily="34" charset="0"/>
              </a:rPr>
              <a:t>que el tercero.</a:t>
            </a:r>
          </a:p>
          <a:p>
            <a:pPr marL="0" indent="0" algn="ctr">
              <a:buNone/>
            </a:pPr>
            <a:r>
              <a:rPr lang="es-ES_tradnl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ES_tradnl" dirty="0" smtClean="0">
                <a:latin typeface="Arial" panose="020B0604020202020204" pitchFamily="34" charset="0"/>
                <a:cs typeface="Arial" panose="020B0604020202020204" pitchFamily="34" charset="0"/>
              </a:rPr>
              <a:t>+ b </a:t>
            </a:r>
            <a:r>
              <a:rPr lang="es-ES_tradnl" dirty="0" smtClean="0">
                <a:latin typeface="Arial" panose="020B0604020202020204" pitchFamily="34" charset="0"/>
                <a:cs typeface="Arial" panose="020B0604020202020204" pitchFamily="34" charset="0"/>
              </a:rPr>
              <a:t>&gt; c.</a:t>
            </a:r>
            <a:endParaRPr lang="es-ES_trad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/>
              <a:buNone/>
            </a:pPr>
            <a:r>
              <a:rPr lang="es-ES_tradnl" b="1" cap="all" dirty="0">
                <a:solidFill>
                  <a:srgbClr val="C0001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Teorema de </a:t>
            </a:r>
            <a:r>
              <a:rPr lang="es-ES_tradnl" b="1" cap="all" dirty="0" smtClean="0">
                <a:solidFill>
                  <a:srgbClr val="C0001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Pitágoras: 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suma de los cuadrados de los catetos de un triángulo es igual al cuadrado de su 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hipotenusa.</a:t>
            </a:r>
          </a:p>
          <a:p>
            <a:pPr marL="0" indent="0">
              <a:buNone/>
            </a:pPr>
            <a:endParaRPr lang="es-ES_tradnl" dirty="0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t>4.11.20</a:t>
            </a:fld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2</a:t>
            </a:fld>
            <a:endParaRPr lang="es-ES_tradnl"/>
          </a:p>
        </p:txBody>
      </p:sp>
      <p:pic>
        <p:nvPicPr>
          <p:cNvPr id="1028" name="Picture 4" descr="Resultado de imagen para teorema de pitagor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653" y="3609538"/>
            <a:ext cx="5330593" cy="252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220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FÓRMULAS Y TEOREMAS</a:t>
            </a:r>
            <a:endParaRPr lang="es-ES_trad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600" y="1444979"/>
            <a:ext cx="8902700" cy="4966972"/>
          </a:xfrm>
        </p:spPr>
        <p:txBody>
          <a:bodyPr/>
          <a:lstStyle/>
          <a:p>
            <a:pPr marL="0" indent="0">
              <a:buNone/>
            </a:pPr>
            <a:r>
              <a:rPr lang="es-ES_tradnl" b="1" cap="all" dirty="0" smtClean="0">
                <a:solidFill>
                  <a:srgbClr val="C000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Fórmula de Herón</a:t>
            </a:r>
            <a:r>
              <a:rPr lang="es-ES_tradnl" b="1" cap="all" dirty="0" smtClean="0">
                <a:solidFill>
                  <a:srgbClr val="C000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área de un triángulo </a:t>
            </a:r>
            <a:endParaRPr lang="es-ES_tradnl" dirty="0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t>4.11.20</a:t>
            </a:fld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368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SUMATORIAS</a:t>
            </a:r>
            <a:endParaRPr lang="es-ES_tradn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1600" y="1444979"/>
                <a:ext cx="8902700" cy="4966972"/>
              </a:xfrm>
            </p:spPr>
            <p:txBody>
              <a:bodyPr/>
              <a:lstStyle/>
              <a:p>
                <a:r>
                  <a:rPr lang="es-CO" sz="2400" b="1" cap="all" dirty="0" smtClean="0">
                    <a:solidFill>
                      <a:srgbClr val="C0001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Algunas sumatorias comunes</a:t>
                </a:r>
                <a:r>
                  <a:rPr lang="es-CO" sz="2400" b="1" cap="all" dirty="0" smtClean="0">
                    <a:solidFill>
                      <a:srgbClr val="C0001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:</a:t>
                </a:r>
                <a:endParaRPr lang="es-CO" sz="2800" b="1" cap="all" dirty="0" smtClean="0">
                  <a:solidFill>
                    <a:srgbClr val="C0001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s-CO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CO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O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CO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s-CO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O" sz="3200" i="1">
                            <a:latin typeface="Cambria Math" panose="02040503050406030204" pitchFamily="18" charset="0"/>
                          </a:rPr>
                          <m:t>=1+2+3…+</m:t>
                        </m:r>
                        <m:r>
                          <a:rPr lang="es-CO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O" sz="32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CO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CO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CO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CO" sz="32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num>
                          <m:den>
                            <m:r>
                              <a:rPr lang="es-CO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s-CO" sz="32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s-CO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CO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O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CO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s-CO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s-CO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CO" sz="3200" i="1">
                            <a:latin typeface="Cambria Math" panose="02040503050406030204" pitchFamily="18" charset="0"/>
                          </a:rPr>
                          <m:t>=1+4+9…+</m:t>
                        </m:r>
                        <m:sSup>
                          <m:sSupPr>
                            <m:ctrlPr>
                              <a:rPr lang="es-CO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O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CO" sz="32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CO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CO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CO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CO" sz="3200" i="1">
                                <a:latin typeface="Cambria Math" panose="02040503050406030204" pitchFamily="18" charset="0"/>
                              </a:rPr>
                              <m:t>+1)(2</m:t>
                            </m:r>
                            <m:r>
                              <a:rPr lang="es-CO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CO" sz="32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num>
                          <m:den>
                            <m:r>
                              <a:rPr lang="es-CO" sz="32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nary>
                  </m:oMath>
                </a14:m>
                <a:endParaRPr lang="es-CO" sz="3200" i="1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s-CO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CO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O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CO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s-CO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s-CO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s-CO" sz="3200" i="1">
                            <a:latin typeface="Cambria Math" panose="02040503050406030204" pitchFamily="18" charset="0"/>
                          </a:rPr>
                          <m:t>=1+8+27…+</m:t>
                        </m:r>
                        <m:sSup>
                          <m:sSupPr>
                            <m:ctrlPr>
                              <a:rPr lang="es-CO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O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s-CO" sz="3200" i="1"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s-CO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CO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s-CO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d>
                                      <m:dPr>
                                        <m:ctrlPr>
                                          <a:rPr lang="es-CO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CO" sz="3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s-CO" sz="32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s-CO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s-CO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s-CO" sz="32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s-CO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CO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O" sz="3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CO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s-CO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CO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s-CO" sz="32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s-CO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s-CO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s-CO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s-CO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CO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CO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s-CO" sz="3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CO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CO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CO" sz="3200" i="1">
                            <a:latin typeface="Cambria Math" panose="02040503050406030204" pitchFamily="18" charset="0"/>
                          </a:rPr>
                          <m:t>…+</m:t>
                        </m:r>
                        <m:sSup>
                          <m:sSupPr>
                            <m:ctrlPr>
                              <a:rPr lang="es-CO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CO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s-CO" sz="3200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s-CO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CO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s-CO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O" sz="32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s-CO" sz="3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s-CO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s-CO" sz="3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nary>
                  </m:oMath>
                </a14:m>
                <a:endParaRPr lang="es-CO" sz="3200" i="1" dirty="0"/>
              </a:p>
              <a:p>
                <a:endParaRPr lang="es-CO" b="1" cap="all" dirty="0">
                  <a:solidFill>
                    <a:srgbClr val="C0001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s-ES_tradnl" dirty="0" smtClean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600" y="1444979"/>
                <a:ext cx="8902700" cy="4966972"/>
              </a:xfrm>
              <a:blipFill>
                <a:blip r:embed="rId2"/>
                <a:stretch>
                  <a:fillRect l="-959" t="-85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t>4.11.20</a:t>
            </a:fld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245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Arial" panose="020B0604020202020204" pitchFamily="34" charset="0"/>
                <a:cs typeface="Arial" panose="020B0604020202020204" pitchFamily="34" charset="0"/>
              </a:rPr>
              <a:t>LOGARITMOS</a:t>
            </a:r>
            <a:endParaRPr lang="es-ES_trad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1600" y="1444979"/>
                <a:ext cx="8902700" cy="4966972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s-ES_tradnl" dirty="0" smtClean="0"/>
                  <a:t>El logaritmo es el exponente al que hay que elevar la base para obtener un número determinado. Por lo tanto, guarda relación con la potencia:</a:t>
                </a:r>
                <a:endParaRPr lang="es-ES_tradnl" sz="16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𝑜𝑔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 →</m:t>
                      </m:r>
                      <m:sSup>
                        <m:sSup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ES_tradnl" sz="1600" b="1" cap="all" dirty="0" smtClean="0">
                  <a:solidFill>
                    <a:srgbClr val="C0001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s-ES_tradnl" sz="1600" b="1" cap="all" dirty="0" smtClean="0">
                    <a:solidFill>
                      <a:srgbClr val="C0001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Algunas </a:t>
                </a:r>
                <a:r>
                  <a:rPr lang="es-ES_tradnl" sz="1600" b="1" cap="all" dirty="0">
                    <a:solidFill>
                      <a:srgbClr val="C0001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propiedades </a:t>
                </a:r>
                <a:r>
                  <a:rPr lang="es-ES_tradnl" sz="1600" b="1" cap="all" dirty="0" smtClean="0">
                    <a:solidFill>
                      <a:srgbClr val="C0001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fundamentales</a:t>
                </a:r>
                <a:endParaRPr lang="es-ES_tradnl" sz="1600" b="1" cap="all" dirty="0" smtClean="0">
                  <a:solidFill>
                    <a:srgbClr val="C0001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s-CO" sz="2400" b="0" i="1">
                            <a:latin typeface="Cambria Math" panose="02040503050406030204" pitchFamily="18" charset="0"/>
                          </a:rPr>
                          <m:t>𝑜𝑔</m:t>
                        </m:r>
                      </m:e>
                      <m:sub>
                        <m:r>
                          <a:rPr lang="es-CO" sz="2400" b="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s-CO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s-CO" sz="24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s-CO" sz="2400" b="0" i="1">
                            <a:latin typeface="Cambria Math" panose="02040503050406030204" pitchFamily="18" charset="0"/>
                          </a:rPr>
                          <m:t>𝑜𝑔</m:t>
                        </m:r>
                      </m:e>
                      <m:sub>
                        <m:r>
                          <a:rPr lang="es-CO" sz="2400" b="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s-CO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CO" sz="24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s-CO" sz="2400" b="0" i="1">
                            <a:latin typeface="Cambria Math" panose="02040503050406030204" pitchFamily="18" charset="0"/>
                          </a:rPr>
                          <m:t>𝑜𝑔</m:t>
                        </m:r>
                      </m:e>
                      <m:sub>
                        <m:r>
                          <a:rPr lang="es-CO" sz="2400" b="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s-CO" sz="24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CO" sz="24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O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s-CO" sz="2400" b="0" i="1">
                            <a:latin typeface="Cambria Math" panose="02040503050406030204" pitchFamily="18" charset="0"/>
                          </a:rPr>
                          <m:t>𝑜𝑔</m:t>
                        </m:r>
                      </m:e>
                      <m:sub>
                        <m:r>
                          <a:rPr lang="es-CO" sz="2400" b="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s-CO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O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24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CO" sz="24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s-CO" sz="24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O" sz="2400" b="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419" sz="2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s-CO" sz="2400" b="0" i="1">
                            <a:latin typeface="Cambria Math" panose="02040503050406030204" pitchFamily="18" charset="0"/>
                          </a:rPr>
                          <m:t>𝑜𝑔</m:t>
                        </m:r>
                      </m:e>
                      <m:sub>
                        <m:r>
                          <a:rPr lang="es-CO" sz="2400" b="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s-CO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s-CO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s-CO" sz="2400" b="0" i="1">
                            <a:latin typeface="Cambria Math" panose="02040503050406030204" pitchFamily="18" charset="0"/>
                          </a:rPr>
                          <m:t>𝑜𝑔</m:t>
                        </m:r>
                      </m:e>
                      <m:sub>
                        <m:r>
                          <a:rPr lang="es-CO" sz="2400" b="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s-CO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O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s-CO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s-CO" sz="24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s-CO" sz="2400" b="0" i="1">
                            <a:latin typeface="Cambria Math" panose="02040503050406030204" pitchFamily="18" charset="0"/>
                          </a:rPr>
                          <m:t>𝑜𝑔</m:t>
                        </m:r>
                      </m:e>
                      <m:sub>
                        <m:r>
                          <a:rPr lang="es-CO" sz="2400" b="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s-CO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CO" sz="2400" b="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C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s-CO" sz="2400" b="0" i="1">
                            <a:latin typeface="Cambria Math" panose="02040503050406030204" pitchFamily="18" charset="0"/>
                          </a:rPr>
                          <m:t>𝑜𝑔</m:t>
                        </m:r>
                      </m:e>
                      <m:sub>
                        <m:r>
                          <a:rPr lang="es-CO" sz="2400" b="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s-CO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s-ES_tradnl" sz="2400" cap="all" dirty="0" smtClean="0">
                  <a:solidFill>
                    <a:srgbClr val="C0001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8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s-CO" sz="2800" b="0" i="1">
                            <a:latin typeface="Cambria Math" panose="02040503050406030204" pitchFamily="18" charset="0"/>
                          </a:rPr>
                          <m:t>𝑜𝑔</m:t>
                        </m:r>
                      </m:e>
                      <m:sub>
                        <m:r>
                          <a:rPr lang="es-CO" sz="28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CO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sz="2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s-CO" sz="2800" b="0" i="1">
                                <a:latin typeface="Cambria Math" panose="02040503050406030204" pitchFamily="18" charset="0"/>
                              </a:rPr>
                              <m:t>𝑜𝑔</m:t>
                            </m:r>
                          </m:e>
                          <m:sub>
                            <m:r>
                              <a:rPr lang="es-CO" sz="2800" b="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2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sz="2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s-CO" sz="2800" b="0" i="1">
                                <a:latin typeface="Cambria Math" panose="02040503050406030204" pitchFamily="18" charset="0"/>
                              </a:rPr>
                              <m:t>𝑜𝑔</m:t>
                            </m:r>
                          </m:e>
                          <m:sub>
                            <m:r>
                              <a:rPr lang="es-CO" sz="2800" b="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s-CO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28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den>
                    </m:f>
                  </m:oMath>
                </a14:m>
                <a:endParaRPr lang="es-CO" sz="2400" dirty="0"/>
              </a:p>
              <a:p>
                <a:pPr marL="0" indent="0">
                  <a:buNone/>
                </a:pPr>
                <a:endParaRPr lang="es-ES_tradnl" b="1" cap="all" dirty="0">
                  <a:solidFill>
                    <a:srgbClr val="C0001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600" y="1444979"/>
                <a:ext cx="8902700" cy="4966972"/>
              </a:xfrm>
              <a:blipFill>
                <a:blip r:embed="rId2"/>
                <a:stretch>
                  <a:fillRect l="-95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t>4.11.20</a:t>
            </a:fld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258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Arial" panose="020B0604020202020204" pitchFamily="34" charset="0"/>
                <a:cs typeface="Arial" panose="020B0604020202020204" pitchFamily="34" charset="0"/>
              </a:rPr>
              <a:t>LOGARITMOS</a:t>
            </a:r>
            <a:endParaRPr lang="es-ES_trad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1600" y="1444979"/>
                <a:ext cx="8902700" cy="4966972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s-CO" sz="2800" dirty="0" smtClean="0"/>
                  <a:t>Podemos aprovechar 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CO" sz="2800" dirty="0" smtClean="0"/>
                  <a:t> para contar cantidad de dígitos de x.</a:t>
                </a:r>
              </a:p>
              <a:p>
                <a:pPr>
                  <a:lnSpc>
                    <a:spcPct val="150000"/>
                  </a:lnSpc>
                </a:pPr>
                <a:r>
                  <a:rPr lang="es-CO" sz="2800" i="1" dirty="0" smtClean="0">
                    <a:latin typeface="Cambria Math" panose="02040503050406030204" pitchFamily="18" charset="0"/>
                  </a:rPr>
                  <a:t>Cantidad </a:t>
                </a:r>
                <a:r>
                  <a:rPr lang="es-CO" sz="2800" i="1" dirty="0">
                    <a:latin typeface="Cambria Math" panose="02040503050406030204" pitchFamily="18" charset="0"/>
                  </a:rPr>
                  <a:t>de dígitos = 1 + floor(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O" sz="28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e>
                    </m:d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=3=4 </m:t>
                    </m:r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𝑑𝑖𝑔𝑖𝑡𝑜𝑠</m:t>
                    </m:r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CO" sz="28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1430</m:t>
                        </m:r>
                      </m:e>
                    </m:d>
                    <m:r>
                      <a:rPr lang="es-CO" sz="2800" b="0" i="0" smtClean="0">
                        <a:latin typeface="Cambria Math" panose="02040503050406030204" pitchFamily="18" charset="0"/>
                      </a:rPr>
                      <m:t>=3.15=</m:t>
                    </m:r>
                    <m:r>
                      <m:rPr>
                        <m:nor/>
                      </m:rPr>
                      <a:rPr lang="es-CO" sz="2800" dirty="0"/>
                      <m:t>4 </m:t>
                    </m:r>
                    <m:r>
                      <m:rPr>
                        <m:nor/>
                      </m:rPr>
                      <a:rPr lang="es-CO" sz="2800" dirty="0"/>
                      <m:t>d</m:t>
                    </m:r>
                    <m:r>
                      <m:rPr>
                        <m:nor/>
                      </m:rPr>
                      <a:rPr lang="es-CO" sz="2800" dirty="0"/>
                      <m:t>í</m:t>
                    </m:r>
                    <m:r>
                      <m:rPr>
                        <m:nor/>
                      </m:rPr>
                      <a:rPr lang="es-CO" sz="2800" dirty="0"/>
                      <m:t>gitos</m:t>
                    </m:r>
                    <m:r>
                      <m:rPr>
                        <m:nor/>
                      </m:rPr>
                      <a:rPr lang="es-CO" sz="2800" dirty="0"/>
                      <m:t>.</m:t>
                    </m:r>
                  </m:oMath>
                </a14:m>
                <a:endParaRPr lang="es-CO" sz="28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s-CO" sz="28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s-C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9999</m:t>
                        </m:r>
                      </m:e>
                    </m:d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=3.99=4 </m:t>
                    </m:r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𝑑𝑖𝑔𝑖𝑡𝑜𝑠</m:t>
                    </m:r>
                  </m:oMath>
                </a14:m>
                <a:endParaRPr lang="es-CO" sz="2800" i="1" dirty="0" smtClean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600" y="1444979"/>
                <a:ext cx="8902700" cy="4966972"/>
              </a:xfrm>
              <a:blipFill>
                <a:blip r:embed="rId2"/>
                <a:stretch>
                  <a:fillRect l="-143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t>4.11.20</a:t>
            </a:fld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7911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Aritmética modular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1600" y="1444979"/>
                <a:ext cx="8902700" cy="49669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CO" dirty="0" smtClean="0"/>
                  <a:t>El módulo </a:t>
                </a:r>
                <a:r>
                  <a:rPr lang="es-CO" dirty="0" smtClean="0"/>
                  <a:t>m </a:t>
                </a:r>
                <a:r>
                  <a:rPr lang="es-CO" dirty="0"/>
                  <a:t>de un número </a:t>
                </a:r>
                <a:r>
                  <a:rPr lang="es-CO" dirty="0" smtClean="0"/>
                  <a:t>n </a:t>
                </a:r>
                <a:r>
                  <a:rPr lang="es-CO" dirty="0"/>
                  <a:t>representa el residuo de la división </a:t>
                </a:r>
                <a:r>
                  <a:rPr lang="es-CO" dirty="0" smtClean="0"/>
                  <a:t>n/m. </a:t>
                </a:r>
                <a:r>
                  <a:rPr lang="es-CO" dirty="0"/>
                  <a:t>Se representa como </a:t>
                </a:r>
                <a:r>
                  <a:rPr lang="es-CO" dirty="0" smtClean="0"/>
                  <a:t>n % m</a:t>
                </a:r>
                <a:r>
                  <a:rPr lang="es-CO" dirty="0" smtClean="0"/>
                  <a:t>. </a:t>
                </a:r>
                <a:r>
                  <a:rPr lang="es-CO" dirty="0"/>
                  <a:t>Ejemplo: 10%3 = </a:t>
                </a:r>
                <a:r>
                  <a:rPr lang="es-CO" dirty="0" smtClean="0"/>
                  <a:t>1.</a:t>
                </a:r>
              </a:p>
              <a:p>
                <a:pPr marL="0" indent="0">
                  <a:buNone/>
                </a:pPr>
                <a:endParaRPr lang="es-CO" sz="2400" b="1" cap="all" dirty="0">
                  <a:solidFill>
                    <a:srgbClr val="C0001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s-CO" b="1" cap="all" dirty="0" smtClean="0">
                    <a:solidFill>
                      <a:srgbClr val="C0001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Propiedades </a:t>
                </a:r>
                <a:r>
                  <a:rPr lang="es-CO" b="1" cap="all" dirty="0">
                    <a:solidFill>
                      <a:srgbClr val="C0001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básicas</a:t>
                </a:r>
                <a:r>
                  <a:rPr lang="es-CO" b="1" cap="all" dirty="0" smtClean="0">
                    <a:solidFill>
                      <a:srgbClr val="C0001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s-CO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CO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s-CO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s-CO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CO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s-CO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s-CO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CO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s-CO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s-CO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O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CO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CO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O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s-419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O" sz="2400" i="1">
                                <a:latin typeface="Cambria Math" panose="02040503050406030204" pitchFamily="18" charset="0"/>
                              </a:rPr>
                              <m:t>%</m:t>
                            </m:r>
                            <m:r>
                              <a:rPr lang="es-419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O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s-CO" sz="24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s-CO" sz="24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s-419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s-419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419" sz="2400" b="0" i="1" smtClean="0">
                        <a:latin typeface="Cambria Math" panose="02040503050406030204" pitchFamily="18" charset="0"/>
                      </a:rPr>
                      <m:t>= ? </m:t>
                    </m:r>
                  </m:oMath>
                </a14:m>
                <a:endParaRPr lang="es-CO" dirty="0"/>
              </a:p>
              <a:p>
                <a:pPr marL="0" indent="0">
                  <a:buNone/>
                </a:pPr>
                <a:endParaRPr lang="es-CO" b="1" cap="all" dirty="0">
                  <a:solidFill>
                    <a:srgbClr val="C0001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  <a:p>
                <a:pPr marL="0" indent="0" algn="ctr">
                  <a:spcBef>
                    <a:spcPct val="0"/>
                  </a:spcBef>
                  <a:buNone/>
                </a:pPr>
                <a:endParaRPr lang="es-CO" sz="2400" b="1" cap="all" dirty="0">
                  <a:solidFill>
                    <a:srgbClr val="C0001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600" y="1444979"/>
                <a:ext cx="8902700" cy="4966972"/>
              </a:xfrm>
              <a:blipFill>
                <a:blip r:embed="rId2"/>
                <a:stretch>
                  <a:fillRect l="-959" t="-613" r="-102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t>4.11.20</a:t>
            </a:fld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9595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Arial" panose="020B0604020202020204" pitchFamily="34" charset="0"/>
                <a:cs typeface="Arial" panose="020B0604020202020204" pitchFamily="34" charset="0"/>
              </a:rPr>
              <a:t>Aritmética modular</a:t>
            </a:r>
            <a:endParaRPr lang="es-ES_trad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1600" y="1444979"/>
                <a:ext cx="8902700" cy="49669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CO" b="1" cap="all" dirty="0" smtClean="0">
                    <a:solidFill>
                      <a:srgbClr val="C0001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LA ARITMÉTICA MODULAR TIENE MUCHAS APLICACIONES:</a:t>
                </a:r>
                <a:endParaRPr lang="es-CO" b="1" cap="all" dirty="0" smtClean="0">
                  <a:solidFill>
                    <a:srgbClr val="C0001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s-ES_tradnl" sz="2400" dirty="0" smtClean="0">
                    <a:latin typeface="+mj-lt"/>
                    <a:cs typeface="Arial" panose="020B0604020202020204" pitchFamily="34" charset="0"/>
                  </a:rPr>
                  <a:t>Se puede usar para trabajar con números muy grandes.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sz="2400" dirty="0" smtClean="0">
                    <a:latin typeface="+mj-lt"/>
                    <a:cs typeface="Arial" panose="020B0604020202020204" pitchFamily="34" charset="0"/>
                  </a:rPr>
                  <a:t>Si una máquina genera números en cada paso que siguen un patrón como 5, 2, 7 ,1, 5, 2, 7, 1, 5, 2…¿Cuál será el dígito en el paso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2400" i="1">
                            <a:latin typeface="+mj-lt"/>
                          </a:rPr>
                        </m:ctrlPr>
                      </m:sSupPr>
                      <m:e>
                        <m:r>
                          <a:rPr lang="es-CO" sz="2400" i="1">
                            <a:latin typeface="+mj-lt"/>
                          </a:rPr>
                          <m:t>10</m:t>
                        </m:r>
                      </m:e>
                      <m:sup>
                        <m:r>
                          <a:rPr lang="es-CO" sz="2400" i="1">
                            <a:latin typeface="+mj-lt"/>
                          </a:rPr>
                          <m:t>1</m:t>
                        </m:r>
                        <m:r>
                          <a:rPr lang="es-CO" sz="2400" b="0" i="1" smtClean="0">
                            <a:latin typeface="+mj-lt"/>
                          </a:rPr>
                          <m:t>8</m:t>
                        </m:r>
                      </m:sup>
                    </m:sSup>
                  </m:oMath>
                </a14:m>
                <a:r>
                  <a:rPr lang="es-ES_tradnl" sz="2400" dirty="0" smtClean="0">
                    <a:latin typeface="+mj-lt"/>
                    <a:cs typeface="Arial" panose="020B0604020202020204" pitchFamily="34" charset="0"/>
                  </a:rPr>
                  <a:t>? </a:t>
                </a:r>
              </a:p>
              <a:p>
                <a:pPr lvl="1" indent="-342900">
                  <a:lnSpc>
                    <a:spcPct val="150000"/>
                  </a:lnSpc>
                </a:pPr>
                <a:r>
                  <a:rPr lang="es-ES_tradnl" sz="2400" dirty="0" smtClean="0">
                    <a:latin typeface="+mj-lt"/>
                    <a:cs typeface="Arial" panose="020B0604020202020204" pitchFamily="34" charset="0"/>
                  </a:rPr>
                  <a:t>patrón = {5,2,7,1};</a:t>
                </a:r>
              </a:p>
              <a:p>
                <a:pPr lvl="1" indent="-342900">
                  <a:lnSpc>
                    <a:spcPct val="150000"/>
                  </a:lnSpc>
                </a:pPr>
                <a:r>
                  <a:rPr lang="es-ES_tradnl" sz="2400" dirty="0" smtClean="0">
                    <a:latin typeface="+mj-lt"/>
                    <a:cs typeface="Arial" panose="020B0604020202020204" pitchFamily="34" charset="0"/>
                  </a:rPr>
                  <a:t>patrón[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2400" i="1" smtClean="0">
                            <a:latin typeface="+mj-lt"/>
                          </a:rPr>
                        </m:ctrlPr>
                      </m:sSupPr>
                      <m:e>
                        <m:r>
                          <a:rPr lang="es-CO" sz="2400" i="1">
                            <a:latin typeface="+mj-lt"/>
                          </a:rPr>
                          <m:t>10</m:t>
                        </m:r>
                      </m:e>
                      <m:sup>
                        <m:r>
                          <a:rPr lang="es-CO" sz="2400" i="1">
                            <a:latin typeface="+mj-lt"/>
                          </a:rPr>
                          <m:t>18</m:t>
                        </m:r>
                      </m:sup>
                    </m:sSup>
                  </m:oMath>
                </a14:m>
                <a:r>
                  <a:rPr lang="es-ES_tradnl" sz="2400" dirty="0" smtClean="0">
                    <a:latin typeface="+mj-lt"/>
                    <a:cs typeface="Arial" panose="020B0604020202020204" pitchFamily="34" charset="0"/>
                  </a:rPr>
                  <a:t> % 5] </a:t>
                </a:r>
              </a:p>
              <a:p>
                <a:pPr marL="400050" lvl="1" indent="0">
                  <a:lnSpc>
                    <a:spcPct val="150000"/>
                  </a:lnSpc>
                  <a:buNone/>
                </a:pPr>
                <a:r>
                  <a:rPr lang="es-ES_tradnl" sz="2400" dirty="0" smtClean="0">
                    <a:latin typeface="+mj-lt"/>
                    <a:cs typeface="Arial" panose="020B0604020202020204" pitchFamily="34" charset="0"/>
                  </a:rPr>
                  <a:t>De esta manera eliminamos todos los ciclos.</a:t>
                </a:r>
                <a:endParaRPr lang="es-ES_tradnl" sz="2400" dirty="0">
                  <a:latin typeface="+mj-lt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s-ES_tradnl" sz="2400" dirty="0" smtClean="0">
                    <a:latin typeface="+mj-lt"/>
                    <a:cs typeface="Arial" panose="020B0604020202020204" pitchFamily="34" charset="0"/>
                  </a:rPr>
                  <a:t>¿Cuáles son los últimos 3 dígitos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2400" i="1">
                            <a:latin typeface="+mj-lt"/>
                          </a:rPr>
                        </m:ctrlPr>
                      </m:sSupPr>
                      <m:e>
                        <m:r>
                          <a:rPr lang="es-CO" sz="2400" b="0" i="1" smtClean="0">
                            <a:latin typeface="+mj-lt"/>
                          </a:rPr>
                          <m:t>2</m:t>
                        </m:r>
                      </m:e>
                      <m:sup>
                        <m:r>
                          <a:rPr lang="es-419" sz="2400" b="0" i="1" smtClean="0">
                            <a:latin typeface="+mj-lt"/>
                          </a:rPr>
                          <m:t>1000</m:t>
                        </m:r>
                      </m:sup>
                    </m:sSup>
                    <m:r>
                      <a:rPr lang="es-CO" sz="2400" b="0" i="1" smtClean="0">
                        <a:latin typeface="+mj-lt"/>
                      </a:rPr>
                      <m:t>?</m:t>
                    </m:r>
                  </m:oMath>
                </a14:m>
                <a:r>
                  <a:rPr lang="es-CO" sz="2400" b="1" cap="all" dirty="0" smtClean="0">
                    <a:solidFill>
                      <a:srgbClr val="C00011"/>
                    </a:solidFill>
                    <a:latin typeface="+mj-lt"/>
                    <a:ea typeface="+mj-ea"/>
                    <a:cs typeface="Arial" panose="020B0604020202020204" pitchFamily="34" charset="0"/>
                  </a:rPr>
                  <a:t> </a:t>
                </a:r>
                <a:endParaRPr lang="es-CO" sz="2400" b="1" cap="all" dirty="0" smtClean="0">
                  <a:solidFill>
                    <a:srgbClr val="C00011"/>
                  </a:solidFill>
                  <a:latin typeface="+mj-lt"/>
                  <a:ea typeface="+mj-ea"/>
                  <a:cs typeface="Arial" panose="020B0604020202020204" pitchFamily="34" charset="0"/>
                </a:endParaRPr>
              </a:p>
              <a:p>
                <a:endParaRPr lang="es-CO" b="1" cap="all" dirty="0">
                  <a:solidFill>
                    <a:srgbClr val="C0001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600" y="1444979"/>
                <a:ext cx="8902700" cy="4966972"/>
              </a:xfrm>
              <a:blipFill>
                <a:blip r:embed="rId2"/>
                <a:stretch>
                  <a:fillRect l="-959" t="-491" r="-164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t>4.11.20</a:t>
            </a:fld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8999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Arial" panose="020B0604020202020204" pitchFamily="34" charset="0"/>
                <a:cs typeface="Arial" panose="020B0604020202020204" pitchFamily="34" charset="0"/>
              </a:rPr>
              <a:t>CRIBA DE ERATóSTENES</a:t>
            </a:r>
            <a:endParaRPr lang="es-ES_trad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600" y="1259995"/>
            <a:ext cx="8902700" cy="496697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s-ES" sz="2400" dirty="0" smtClean="0"/>
              <a:t>Calcular los números primos menores que N.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419" sz="2400" b="1" cap="all" dirty="0" smtClean="0">
                <a:solidFill>
                  <a:srgbClr val="C000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</a:t>
            </a:r>
            <a:r>
              <a:rPr lang="es-CO" sz="2400" b="1" cap="all" dirty="0">
                <a:solidFill>
                  <a:srgbClr val="C000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ES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2400" dirty="0" smtClean="0"/>
              <a:t>Creamos </a:t>
            </a:r>
            <a:r>
              <a:rPr lang="es-ES" sz="2400" dirty="0"/>
              <a:t>un arreglo con los números de 1 a N. </a:t>
            </a:r>
            <a:endParaRPr lang="es-ES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2400" dirty="0" smtClean="0"/>
              <a:t>Inicialmente </a:t>
            </a:r>
            <a:r>
              <a:rPr lang="es-ES" sz="2400" dirty="0"/>
              <a:t>todos son primos menos el 1. </a:t>
            </a:r>
            <a:endParaRPr lang="es-ES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2400" dirty="0" smtClean="0"/>
              <a:t>Recorremos </a:t>
            </a:r>
            <a:r>
              <a:rPr lang="es-ES" sz="2400" dirty="0"/>
              <a:t>los números en orden creciente desde el 2. </a:t>
            </a:r>
            <a:endParaRPr lang="es-ES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2400" dirty="0" smtClean="0"/>
              <a:t>Para </a:t>
            </a:r>
            <a:r>
              <a:rPr lang="es-ES" sz="2400" dirty="0"/>
              <a:t>cada número que sea primo marcamos todos sus múltiplos como no primos. </a:t>
            </a:r>
            <a:endParaRPr lang="es-E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s-ES" sz="2400" dirty="0" smtClean="0"/>
              <a:t>Con </a:t>
            </a:r>
            <a:r>
              <a:rPr lang="es-ES" sz="2400" dirty="0"/>
              <a:t>esto encontramos todos los primos entre 1 y N en </a:t>
            </a:r>
            <a:r>
              <a:rPr lang="es-ES" sz="2400" dirty="0" smtClean="0"/>
              <a:t>O(</a:t>
            </a:r>
            <a:r>
              <a:rPr lang="es-ES" sz="2400" dirty="0" err="1" smtClean="0"/>
              <a:t>NLog</a:t>
            </a:r>
            <a:r>
              <a:rPr lang="es-ES" sz="2400" dirty="0" smtClean="0"/>
              <a:t>(N</a:t>
            </a:r>
            <a:r>
              <a:rPr lang="es-ES" sz="2400" dirty="0"/>
              <a:t>)).</a:t>
            </a:r>
            <a:endParaRPr lang="es-CO" sz="2400" b="1" cap="all" dirty="0">
              <a:solidFill>
                <a:srgbClr val="C0001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t>4.11.20</a:t>
            </a:fld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0002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</TotalTime>
  <Words>338</Words>
  <Application>Microsoft Office PowerPoint</Application>
  <PresentationFormat>Presentación en pantalla (4:3)</PresentationFormat>
  <Paragraphs>91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Tema de Office</vt:lpstr>
      <vt:lpstr>MATEMÁTICAS BÁSICAS</vt:lpstr>
      <vt:lpstr>PROPIEDADES Y TEOREMAS DE LOS TRIÁNGULOS</vt:lpstr>
      <vt:lpstr>FÓRMULAS Y TEOREMAS</vt:lpstr>
      <vt:lpstr>SUMATORIAS</vt:lpstr>
      <vt:lpstr>LOGARITMOS</vt:lpstr>
      <vt:lpstr>LOGARITMOS</vt:lpstr>
      <vt:lpstr>Aritmética modular</vt:lpstr>
      <vt:lpstr>Aritmética modular</vt:lpstr>
      <vt:lpstr>CRIBA DE ERATóSTENES</vt:lpstr>
      <vt:lpstr>CRIBA DE ERATóSTENES</vt:lpstr>
      <vt:lpstr>UTILIDADES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Boris Perez</dc:creator>
  <cp:lastModifiedBy>Anonymous People</cp:lastModifiedBy>
  <cp:revision>65</cp:revision>
  <dcterms:created xsi:type="dcterms:W3CDTF">2014-08-04T20:02:07Z</dcterms:created>
  <dcterms:modified xsi:type="dcterms:W3CDTF">2020-11-05T04:02:06Z</dcterms:modified>
</cp:coreProperties>
</file>