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9F8A2-66AB-4208-964B-97F353B5B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Bank Marketing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A7CDB7-8B3B-4A7D-869F-FA5D51FF2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Aluno: </a:t>
            </a:r>
            <a:r>
              <a:rPr lang="pt-BR" dirty="0" err="1"/>
              <a:t>Elke</a:t>
            </a:r>
            <a:r>
              <a:rPr lang="pt-BR" dirty="0"/>
              <a:t> Maclaine</a:t>
            </a:r>
          </a:p>
        </p:txBody>
      </p:sp>
    </p:spTree>
    <p:extLst>
      <p:ext uri="{BB962C8B-B14F-4D97-AF65-F5344CB8AC3E}">
        <p14:creationId xmlns:p14="http://schemas.microsoft.com/office/powerpoint/2010/main" val="337607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0D61C-80B8-4A39-8905-74B88ED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 da matriz de confusão gerado com </a:t>
            </a:r>
            <a:r>
              <a:rPr lang="pt-BR" dirty="0" err="1">
                <a:solidFill>
                  <a:srgbClr val="FFFF00"/>
                </a:solidFill>
              </a:rPr>
              <a:t>Matplot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DB3E698-0D2F-4560-AD92-E594030DA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855" y="1731963"/>
            <a:ext cx="525476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2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3407F-E540-4537-B095-43E6CC5B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analisando quem depositou com a variável </a:t>
            </a:r>
            <a:r>
              <a:rPr lang="pt-BR" dirty="0" err="1">
                <a:solidFill>
                  <a:srgbClr val="FFFF00"/>
                </a:solidFill>
              </a:rPr>
              <a:t>class_saldo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43E199-51CB-4FA7-990F-21EAAD25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F8B4BE-3531-4FC5-BF3B-BB04169B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58" y="1732449"/>
            <a:ext cx="6355867" cy="46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A5512-F6FE-4576-BEA0-30D5B17F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2278"/>
            <a:ext cx="10353762" cy="140777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analisando os clientes que fizeram o depósito com a variável empréstimo</a:t>
            </a:r>
            <a:br>
              <a:rPr lang="pt-BR" b="1" i="1" dirty="0">
                <a:effectLst/>
              </a:rPr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A1D54C8-7413-4D43-99D5-A4ACA54D9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96" y="1211659"/>
            <a:ext cx="6607923" cy="45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1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70829-2F8F-4E42-BF82-AE2CD749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analisando clientes que depositaram e a variável tempo de ligação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9840AF5-74FF-467B-A529-AE1998890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7" y="1731963"/>
            <a:ext cx="7620000" cy="48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8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16BC6-6220-4830-9469-126C8FD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analisando clientes que depositaram e a variável </a:t>
            </a:r>
            <a:r>
              <a:rPr lang="pt-BR" dirty="0" err="1">
                <a:solidFill>
                  <a:srgbClr val="FFFF00"/>
                </a:solidFill>
              </a:rPr>
              <a:t>campaign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C425C9E-21E2-4F2A-8A09-D29EEA291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7" y="1804194"/>
            <a:ext cx="7914033" cy="45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3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4AF77-51CB-4759-9804-4D173256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Execução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708FC-4EDF-4E81-B014-6B9A327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MultinomialNB</a:t>
            </a:r>
            <a:endParaRPr lang="pt-BR" dirty="0"/>
          </a:p>
          <a:p>
            <a:r>
              <a:rPr lang="pt-BR" dirty="0" err="1"/>
              <a:t>AdaBoost</a:t>
            </a:r>
            <a:endParaRPr lang="pt-BR" dirty="0"/>
          </a:p>
          <a:p>
            <a:r>
              <a:rPr lang="pt-BR" dirty="0" err="1"/>
              <a:t>OneVsRest</a:t>
            </a:r>
            <a:endParaRPr lang="pt-BR" dirty="0"/>
          </a:p>
          <a:p>
            <a:r>
              <a:rPr lang="pt-BR" dirty="0" err="1"/>
              <a:t>OneVsOne</a:t>
            </a:r>
            <a:endParaRPr lang="pt-BR" dirty="0"/>
          </a:p>
          <a:p>
            <a:r>
              <a:rPr lang="pt-BR" dirty="0" err="1"/>
              <a:t>RandomForest</a:t>
            </a:r>
            <a:endParaRPr lang="pt-BR" dirty="0"/>
          </a:p>
          <a:p>
            <a:r>
              <a:rPr lang="pt-BR" dirty="0" err="1"/>
              <a:t>GradientBoostingClassifier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90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4751A-543E-45FC-8CBD-F3AE0754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Resultado dos testes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006A5C-0A7D-4535-A9E6-0242593F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B45814-36F9-404B-8F57-6CD2EB79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66" y="1881809"/>
            <a:ext cx="9118029" cy="37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AE52411-A89F-4667-B253-D8D3A0F3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7" y="874644"/>
            <a:ext cx="9938943" cy="466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9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86678-6688-4B54-A946-348F4C47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Algoritmos que não se aplicaram ao </a:t>
            </a:r>
            <a:r>
              <a:rPr lang="pt-BR" dirty="0" err="1">
                <a:solidFill>
                  <a:srgbClr val="FFFF00"/>
                </a:solidFill>
              </a:rPr>
              <a:t>dataset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D0E4E-D5B7-46A0-B7B6-55C16142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solidFill>
                  <a:srgbClr val="FFFFFF"/>
                </a:solidFill>
              </a:rPr>
              <a:t>linear_model.LinearRegression</a:t>
            </a:r>
            <a:r>
              <a:rPr lang="pt-BR" sz="2400" dirty="0">
                <a:solidFill>
                  <a:srgbClr val="FFFFFF"/>
                </a:solidFill>
              </a:rPr>
              <a:t>() não se aplica, pois é  utilizada para estimar valores reais (custo de residências, número de chamadas, vendas totais, </a:t>
            </a:r>
            <a:r>
              <a:rPr lang="pt-BR" sz="2400" dirty="0" err="1">
                <a:solidFill>
                  <a:srgbClr val="FFFFFF"/>
                </a:solidFill>
              </a:rPr>
              <a:t>etc</a:t>
            </a:r>
            <a:r>
              <a:rPr lang="pt-BR" sz="2400" dirty="0">
                <a:solidFill>
                  <a:srgbClr val="FFFFFF"/>
                </a:solidFill>
              </a:rPr>
              <a:t>) baseado em variáveis contínuas. É  uma relação entre variáveis dependentes e independentes ajustando a melhor linha. A acurácia foi 0%</a:t>
            </a:r>
          </a:p>
          <a:p>
            <a:r>
              <a:rPr lang="pt-BR" sz="2400" dirty="0" err="1">
                <a:solidFill>
                  <a:srgbClr val="FFFFFF"/>
                </a:solidFill>
              </a:rPr>
              <a:t>KMeans</a:t>
            </a:r>
            <a:r>
              <a:rPr lang="pt-BR" sz="2400" dirty="0">
                <a:solidFill>
                  <a:srgbClr val="FFFFFF"/>
                </a:solidFill>
              </a:rPr>
              <a:t> também não seria muito recomendado, sua acurácia ficou muito inferior em relação as outras acima que tiveram valores próximos. </a:t>
            </a:r>
            <a:r>
              <a:rPr lang="pt-BR" sz="2400" dirty="0" err="1">
                <a:solidFill>
                  <a:srgbClr val="FFFFFF"/>
                </a:solidFill>
              </a:rPr>
              <a:t>KMeans</a:t>
            </a:r>
            <a:r>
              <a:rPr lang="pt-BR" sz="2400" dirty="0">
                <a:solidFill>
                  <a:srgbClr val="FFFFFF"/>
                </a:solidFill>
              </a:rPr>
              <a:t> é muito usado em aprendizagem não supervisionada talvez por essa finalidade não tenha tido um bom resultado. acurácia foi 7.83%, variando de acordo com a configuração do número de </a:t>
            </a:r>
            <a:r>
              <a:rPr lang="pt-BR" sz="2400" dirty="0" err="1">
                <a:solidFill>
                  <a:srgbClr val="FFFFFF"/>
                </a:solidFill>
              </a:rPr>
              <a:t>clústers</a:t>
            </a:r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3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63E6F-E723-4D30-B01A-A894E396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8782"/>
            <a:ext cx="10353762" cy="138126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 de comparação de resultados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Sem k-</a:t>
            </a:r>
            <a:r>
              <a:rPr lang="pt-BR" dirty="0" err="1">
                <a:solidFill>
                  <a:schemeClr val="tx1"/>
                </a:solidFill>
              </a:rPr>
              <a:t>folding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EF6F3-9CB4-413A-A3AD-6A6852D2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E7ADA3-6CE4-4557-9398-824572F5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32449"/>
            <a:ext cx="9648188" cy="45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B5719-DD88-4105-98E6-E9897979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Descrição e Volume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E147F-0A26-4E72-8CFB-CA4D15AD7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600" dirty="0">
                <a:solidFill>
                  <a:srgbClr val="FFFFFF"/>
                </a:solidFill>
              </a:rPr>
              <a:t>Descrição: Os dados estão relacionados com campanhas de marketing direto (chamadas telefônicas) de uma instituição bancária portuguesa.</a:t>
            </a:r>
          </a:p>
          <a:p>
            <a:r>
              <a:rPr lang="pt-BR" sz="2600" dirty="0">
                <a:solidFill>
                  <a:srgbClr val="FFFFFF"/>
                </a:solidFill>
              </a:rPr>
              <a:t>Volume de dados:</a:t>
            </a:r>
          </a:p>
          <a:p>
            <a:r>
              <a:rPr lang="pt-BR" sz="2600" dirty="0">
                <a:solidFill>
                  <a:srgbClr val="FFFFFF"/>
                </a:solidFill>
              </a:rPr>
              <a:t>	Bank.csv – 4521 registros</a:t>
            </a:r>
          </a:p>
          <a:p>
            <a:r>
              <a:rPr lang="pt-BR" sz="2600" dirty="0">
                <a:solidFill>
                  <a:srgbClr val="FFFFFF"/>
                </a:solidFill>
              </a:rPr>
              <a:t>Variável Y</a:t>
            </a:r>
          </a:p>
          <a:p>
            <a:pPr lvl="1"/>
            <a:r>
              <a:rPr lang="pt-BR" sz="2200" dirty="0">
                <a:solidFill>
                  <a:srgbClr val="FFFFFF"/>
                </a:solidFill>
              </a:rPr>
              <a:t>YES = 521</a:t>
            </a:r>
          </a:p>
          <a:p>
            <a:pPr lvl="1"/>
            <a:r>
              <a:rPr lang="pt-BR" sz="2200" dirty="0">
                <a:solidFill>
                  <a:srgbClr val="FFFFFF"/>
                </a:solidFill>
              </a:rPr>
              <a:t>NO = 4000</a:t>
            </a:r>
          </a:p>
          <a:p>
            <a:pPr marL="450000" lvl="1" indent="0">
              <a:buNone/>
            </a:pPr>
            <a:r>
              <a:rPr lang="pt-BR" sz="2200" dirty="0">
                <a:solidFill>
                  <a:srgbClr val="FFFFFF"/>
                </a:solidFill>
              </a:rPr>
              <a:t>Baseado nesses valores o </a:t>
            </a:r>
            <a:r>
              <a:rPr lang="pt-BR" sz="2200" dirty="0" err="1">
                <a:solidFill>
                  <a:srgbClr val="FFFFFF"/>
                </a:solidFill>
              </a:rPr>
              <a:t>dataset</a:t>
            </a:r>
            <a:r>
              <a:rPr lang="pt-BR" sz="2200" dirty="0">
                <a:solidFill>
                  <a:srgbClr val="FFFFFF"/>
                </a:solidFill>
              </a:rPr>
              <a:t> foi reduzido para 2283 instâncias, com um onde a variável Y ficou com YES = 521 , NO = 1762 sendo que as linhas do novo </a:t>
            </a:r>
            <a:r>
              <a:rPr lang="pt-BR" sz="2200" dirty="0" err="1">
                <a:solidFill>
                  <a:srgbClr val="FFFFFF"/>
                </a:solidFill>
              </a:rPr>
              <a:t>dataset</a:t>
            </a:r>
            <a:r>
              <a:rPr lang="pt-BR" sz="2200" dirty="0">
                <a:solidFill>
                  <a:srgbClr val="FFFFFF"/>
                </a:solidFill>
              </a:rPr>
              <a:t> foram randomizados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8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C727-EE30-4224-8BE2-5A5F39B6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 de comparação de resultados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Com k-</a:t>
            </a:r>
            <a:r>
              <a:rPr lang="pt-BR" dirty="0" err="1">
                <a:solidFill>
                  <a:schemeClr val="tx1"/>
                </a:solidFill>
              </a:rPr>
              <a:t>folding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57405DC-A088-4330-8A20-AA502787B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62" y="1856581"/>
            <a:ext cx="6686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9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54B4-08A3-4A3F-9C08-D9792B72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1122849"/>
          </a:xfrm>
        </p:spPr>
        <p:txBody>
          <a:bodyPr>
            <a:noAutofit/>
          </a:bodyPr>
          <a:lstStyle/>
          <a:p>
            <a:pPr algn="l"/>
            <a:r>
              <a:rPr lang="pt-BR" sz="5400" dirty="0">
                <a:solidFill>
                  <a:srgbClr val="FFFF00"/>
                </a:solidFill>
              </a:rPr>
              <a:t>Objetivo do </a:t>
            </a:r>
            <a:r>
              <a:rPr lang="pt-BR" sz="5400" dirty="0" err="1">
                <a:solidFill>
                  <a:srgbClr val="FFFF00"/>
                </a:solidFill>
              </a:rPr>
              <a:t>dataset</a:t>
            </a:r>
            <a:r>
              <a:rPr lang="pt-BR" sz="5400" dirty="0">
                <a:solidFill>
                  <a:srgbClr val="FFFF00"/>
                </a:solidFill>
              </a:rPr>
              <a:t> e a utilização dos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893D0-C267-4967-9352-C555771F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3600" b="1" dirty="0">
              <a:effectLst/>
            </a:endParaRPr>
          </a:p>
          <a:p>
            <a:r>
              <a:rPr lang="pt-BR" sz="3600" b="1" dirty="0">
                <a:solidFill>
                  <a:schemeClr val="tx1"/>
                </a:solidFill>
                <a:effectLst/>
              </a:rPr>
              <a:t>O objetivo da classificação é prever se o cliente irá subscrever um depósito de prazo (variável y) usando algoritmos e analisando as acurácias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21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1FCB7-1B22-4A3D-BA15-E0F67D19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5400" dirty="0">
                <a:solidFill>
                  <a:srgbClr val="FFFF00"/>
                </a:solidFill>
              </a:rPr>
              <a:t>Tipos das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1E47D-5434-4C9F-9A29-4FBD4E51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numéricos</a:t>
            </a:r>
            <a:r>
              <a:rPr lang="en-US" sz="2800" dirty="0"/>
              <a:t> = </a:t>
            </a:r>
            <a:r>
              <a:rPr lang="en-US" sz="2800" dirty="0" err="1"/>
              <a:t>age,balance,day,duration,campaign,pdays,previous</a:t>
            </a:r>
            <a:endParaRPr lang="en-US" sz="2800" dirty="0"/>
          </a:p>
          <a:p>
            <a:r>
              <a:rPr lang="en-US" sz="2800" dirty="0" err="1"/>
              <a:t>categórico</a:t>
            </a:r>
            <a:r>
              <a:rPr lang="en-US" sz="2800" dirty="0"/>
              <a:t> = </a:t>
            </a:r>
            <a:r>
              <a:rPr lang="en-US" sz="2800" dirty="0" err="1"/>
              <a:t>job,marital,education,contact,month,poutcome</a:t>
            </a:r>
            <a:endParaRPr lang="en-US" sz="2800" dirty="0"/>
          </a:p>
          <a:p>
            <a:r>
              <a:rPr lang="en-US" sz="2800" dirty="0" err="1"/>
              <a:t>binário</a:t>
            </a:r>
            <a:r>
              <a:rPr lang="en-US" sz="2800" dirty="0"/>
              <a:t> = default, housing, loan,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6081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0FD77-40A0-436F-A744-CDDD750A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5400" dirty="0">
                <a:solidFill>
                  <a:srgbClr val="FFFF00"/>
                </a:solidFill>
              </a:rPr>
              <a:t>Análise de Dados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203B4-8070-4B63-A92F-6A5AE11C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Não há campos com valores nulos</a:t>
            </a:r>
          </a:p>
          <a:p>
            <a:r>
              <a:rPr lang="pt-BR" sz="4000" dirty="0"/>
              <a:t>Linhas Removidas</a:t>
            </a:r>
          </a:p>
          <a:p>
            <a:pPr lvl="1"/>
            <a:r>
              <a:rPr lang="pt-BR" sz="2800" dirty="0"/>
              <a:t>Na coluna </a:t>
            </a:r>
            <a:r>
              <a:rPr lang="pt-BR" sz="2800" dirty="0" err="1"/>
              <a:t>Job</a:t>
            </a:r>
            <a:r>
              <a:rPr lang="pt-BR" sz="2800" dirty="0"/>
              <a:t>(tipo de trabalho) foram removidas 20 linhas cujos valores estavam como </a:t>
            </a:r>
            <a:r>
              <a:rPr lang="pt-BR" sz="2800" dirty="0" err="1"/>
              <a:t>unknown</a:t>
            </a:r>
            <a:r>
              <a:rPr lang="pt-BR" sz="2800" dirty="0"/>
              <a:t>(desconhecido)</a:t>
            </a:r>
          </a:p>
          <a:p>
            <a:pPr lvl="1"/>
            <a:r>
              <a:rPr lang="pt-BR" sz="2800" dirty="0"/>
              <a:t>Na coluna </a:t>
            </a:r>
            <a:r>
              <a:rPr lang="pt-BR" sz="2800" dirty="0" err="1"/>
              <a:t>education</a:t>
            </a:r>
            <a:r>
              <a:rPr lang="pt-BR" sz="2800" dirty="0"/>
              <a:t>, foram também removidas 91 linhas com valores </a:t>
            </a:r>
            <a:r>
              <a:rPr lang="pt-BR" sz="2800" dirty="0" err="1"/>
              <a:t>unknown</a:t>
            </a:r>
            <a:r>
              <a:rPr lang="pt-BR" sz="2800" dirty="0"/>
              <a:t>(desconhecido)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5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07314-5E18-407B-A4AC-26F3F5F6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800" dirty="0">
                <a:solidFill>
                  <a:srgbClr val="FFFF00"/>
                </a:solidFill>
              </a:rPr>
              <a:t>Colunas criadas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CFD86-FCFA-4454-A1E1-3036920F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Foi criada a coluna T_E(trabalha ou estuda) para resumir os dados da coluna JOB</a:t>
            </a:r>
          </a:p>
          <a:p>
            <a:r>
              <a:rPr lang="pt-BR" sz="2400" dirty="0"/>
              <a:t>Foi criada a coluna CLAS_SALDO baseado em balance onde são agrupados em classes os clientes de acordo com o valor do seu saldo</a:t>
            </a:r>
          </a:p>
          <a:p>
            <a:r>
              <a:rPr lang="pt-BR" sz="2400" dirty="0"/>
              <a:t>Foi criado a uma coluna EMPRESTIMO com os valores 0,1,2 de acordo com a quantidade de empréstimos para resumir colunas </a:t>
            </a:r>
            <a:r>
              <a:rPr lang="pt-BR" sz="2400" dirty="0" err="1">
                <a:solidFill>
                  <a:srgbClr val="FFFF00"/>
                </a:solidFill>
              </a:rPr>
              <a:t>housing</a:t>
            </a:r>
            <a:r>
              <a:rPr lang="pt-BR" sz="2400" dirty="0"/>
              <a:t> e </a:t>
            </a:r>
            <a:r>
              <a:rPr lang="pt-BR" sz="2400" dirty="0" err="1">
                <a:solidFill>
                  <a:srgbClr val="FFFF00"/>
                </a:solidFill>
              </a:rPr>
              <a:t>loan</a:t>
            </a:r>
            <a:r>
              <a:rPr lang="pt-BR" sz="2400" dirty="0"/>
              <a:t>, pois as duas colunas são similares na questão do cliente ter algum tipo de empréstimo</a:t>
            </a:r>
          </a:p>
          <a:p>
            <a:r>
              <a:rPr lang="pt-BR" sz="2400" dirty="0"/>
              <a:t>Foi criado a coluna CLAS_TEMP_LIG,  de acordo com a duração das ligações dos clientes na campanha no campo </a:t>
            </a:r>
            <a:r>
              <a:rPr lang="pt-BR" sz="2400" dirty="0" err="1">
                <a:solidFill>
                  <a:srgbClr val="FFFF00"/>
                </a:solidFill>
              </a:rPr>
              <a:t>duration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4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5922-0032-4B3D-8A18-B2323F9F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COLUNAS REMOVIDAS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654F7-E767-4BFA-BEF9-126D4D2F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removido as colunas </a:t>
            </a:r>
            <a:r>
              <a:rPr lang="pt-BR" sz="2400" dirty="0" err="1"/>
              <a:t>j</a:t>
            </a:r>
            <a:r>
              <a:rPr lang="pt-BR" sz="2400" dirty="0" err="1">
                <a:solidFill>
                  <a:srgbClr val="FFFF00"/>
                </a:solidFill>
              </a:rPr>
              <a:t>ob</a:t>
            </a:r>
            <a:r>
              <a:rPr lang="pt-BR" sz="2400" dirty="0"/>
              <a:t>,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 err="1">
                <a:solidFill>
                  <a:srgbClr val="FFFF00"/>
                </a:solidFill>
              </a:rPr>
              <a:t>age</a:t>
            </a:r>
            <a:r>
              <a:rPr lang="pt-BR" sz="2400" dirty="0" err="1"/>
              <a:t>,</a:t>
            </a:r>
            <a:r>
              <a:rPr lang="pt-BR" sz="2400" dirty="0" err="1">
                <a:solidFill>
                  <a:srgbClr val="FFFF00"/>
                </a:solidFill>
              </a:rPr>
              <a:t>housing</a:t>
            </a:r>
            <a:r>
              <a:rPr lang="pt-BR" sz="2400" dirty="0" err="1"/>
              <a:t>,</a:t>
            </a:r>
            <a:r>
              <a:rPr lang="pt-BR" sz="2400" dirty="0" err="1">
                <a:solidFill>
                  <a:srgbClr val="FFFF00"/>
                </a:solidFill>
              </a:rPr>
              <a:t>loan</a:t>
            </a:r>
            <a:r>
              <a:rPr lang="pt-BR" sz="2400" dirty="0"/>
              <a:t>, </a:t>
            </a:r>
            <a:r>
              <a:rPr lang="pt-BR" sz="2400" dirty="0" err="1">
                <a:solidFill>
                  <a:srgbClr val="FFFF00"/>
                </a:solidFill>
              </a:rPr>
              <a:t>marital</a:t>
            </a:r>
            <a:r>
              <a:rPr lang="pt-BR" sz="2400" dirty="0" err="1"/>
              <a:t>,</a:t>
            </a:r>
            <a:r>
              <a:rPr lang="pt-BR" sz="2400" dirty="0" err="1">
                <a:solidFill>
                  <a:srgbClr val="FFFF00"/>
                </a:solidFill>
              </a:rPr>
              <a:t>poutcome</a:t>
            </a:r>
            <a:r>
              <a:rPr lang="pt-BR" sz="2400" dirty="0" err="1"/>
              <a:t>,</a:t>
            </a:r>
            <a:r>
              <a:rPr lang="pt-BR" sz="2400" dirty="0" err="1">
                <a:solidFill>
                  <a:srgbClr val="FFFF00"/>
                </a:solidFill>
              </a:rPr>
              <a:t>previous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FF00"/>
                </a:solidFill>
              </a:rPr>
              <a:t>default</a:t>
            </a:r>
            <a:r>
              <a:rPr lang="pt-BR" sz="2400" dirty="0"/>
              <a:t>, </a:t>
            </a:r>
            <a:r>
              <a:rPr lang="pt-BR" sz="2400" dirty="0" err="1">
                <a:solidFill>
                  <a:srgbClr val="FFFF00"/>
                </a:solidFill>
              </a:rPr>
              <a:t>contact</a:t>
            </a:r>
            <a:r>
              <a:rPr lang="pt-BR" sz="2400" dirty="0" err="1"/>
              <a:t>,</a:t>
            </a:r>
            <a:r>
              <a:rPr lang="pt-BR" sz="2400" dirty="0" err="1">
                <a:solidFill>
                  <a:srgbClr val="FFFF00"/>
                </a:solidFill>
              </a:rPr>
              <a:t>pdays</a:t>
            </a:r>
            <a:r>
              <a:rPr lang="pt-BR" sz="2400" dirty="0" err="1"/>
              <a:t>,</a:t>
            </a:r>
            <a:r>
              <a:rPr lang="pt-BR" sz="2400" dirty="0" err="1">
                <a:solidFill>
                  <a:srgbClr val="FFFF00"/>
                </a:solidFill>
              </a:rPr>
              <a:t>day</a:t>
            </a:r>
            <a:r>
              <a:rPr lang="pt-BR" sz="2400" dirty="0" err="1"/>
              <a:t>,</a:t>
            </a:r>
            <a:r>
              <a:rPr lang="pt-BR" sz="2400" dirty="0" err="1">
                <a:solidFill>
                  <a:srgbClr val="FFFF00"/>
                </a:solidFill>
              </a:rPr>
              <a:t>moth</a:t>
            </a:r>
            <a:r>
              <a:rPr lang="pt-BR" sz="2400" dirty="0"/>
              <a:t>. </a:t>
            </a:r>
          </a:p>
          <a:p>
            <a:r>
              <a:rPr lang="pt-BR" sz="2400" dirty="0"/>
              <a:t>A coluna </a:t>
            </a:r>
            <a:r>
              <a:rPr lang="pt-BR" sz="2400" dirty="0" err="1">
                <a:solidFill>
                  <a:srgbClr val="FFFF00"/>
                </a:solidFill>
              </a:rPr>
              <a:t>job</a:t>
            </a:r>
            <a:r>
              <a:rPr lang="pt-BR" sz="2400" dirty="0"/>
              <a:t> o motivo é por essa já ter sido tratada com a criação da coluna </a:t>
            </a:r>
            <a:r>
              <a:rPr lang="pt-BR" sz="2400" dirty="0" err="1">
                <a:solidFill>
                  <a:srgbClr val="FFFF00"/>
                </a:solidFill>
              </a:rPr>
              <a:t>t_e</a:t>
            </a:r>
            <a:r>
              <a:rPr lang="pt-BR" sz="2400" dirty="0">
                <a:solidFill>
                  <a:srgbClr val="FFFF00"/>
                </a:solidFill>
              </a:rPr>
              <a:t>,</a:t>
            </a:r>
            <a:r>
              <a:rPr lang="pt-BR" sz="2400" dirty="0"/>
              <a:t> </a:t>
            </a:r>
            <a:r>
              <a:rPr lang="pt-BR" sz="2400" dirty="0" err="1">
                <a:solidFill>
                  <a:srgbClr val="FFFF00"/>
                </a:solidFill>
              </a:rPr>
              <a:t>housing</a:t>
            </a:r>
            <a:r>
              <a:rPr lang="pt-BR" sz="2400" dirty="0"/>
              <a:t> e </a:t>
            </a:r>
            <a:r>
              <a:rPr lang="pt-BR" sz="2400" dirty="0" err="1">
                <a:solidFill>
                  <a:srgbClr val="FFFF00"/>
                </a:solidFill>
              </a:rPr>
              <a:t>loan</a:t>
            </a:r>
            <a:r>
              <a:rPr lang="pt-BR" sz="2400" dirty="0"/>
              <a:t> foram tratadas gerando a coluna </a:t>
            </a:r>
            <a:r>
              <a:rPr lang="pt-BR" sz="2400" dirty="0" err="1">
                <a:solidFill>
                  <a:srgbClr val="FFFF00"/>
                </a:solidFill>
              </a:rPr>
              <a:t>emprestimo</a:t>
            </a:r>
            <a:r>
              <a:rPr lang="pt-BR" sz="2400" dirty="0"/>
              <a:t>, </a:t>
            </a:r>
            <a:r>
              <a:rPr lang="pt-BR" sz="2400" dirty="0" err="1">
                <a:solidFill>
                  <a:srgbClr val="FFFF00"/>
                </a:solidFill>
              </a:rPr>
              <a:t>duration</a:t>
            </a:r>
            <a:r>
              <a:rPr lang="pt-BR" sz="2400" dirty="0"/>
              <a:t> por ter sido tratada e criada a coluna </a:t>
            </a:r>
            <a:r>
              <a:rPr lang="pt-BR" sz="2400" dirty="0" err="1">
                <a:solidFill>
                  <a:srgbClr val="FFFF00"/>
                </a:solidFill>
              </a:rPr>
              <a:t>class_temp_lig</a:t>
            </a:r>
            <a:endParaRPr lang="pt-BR" sz="2400" dirty="0">
              <a:solidFill>
                <a:srgbClr val="FFFF00"/>
              </a:solidFill>
            </a:endParaRPr>
          </a:p>
          <a:p>
            <a:r>
              <a:rPr lang="pt-BR" sz="2400" dirty="0" err="1">
                <a:solidFill>
                  <a:srgbClr val="FFFF00"/>
                </a:solidFill>
              </a:rPr>
              <a:t>poutcome</a:t>
            </a:r>
            <a:r>
              <a:rPr lang="pt-BR" sz="2400" dirty="0"/>
              <a:t> foi removida por ter uma quantidade muito grande de registros desconhecidos, mais de 80%,logo sua coluna não terá muita influência. A coluna. As outras por serem irrelevantes ao que focamos como objetivo no </a:t>
            </a:r>
            <a:r>
              <a:rPr lang="pt-BR" sz="2400" dirty="0" err="1"/>
              <a:t>dataset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28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3853E-0172-41ED-8729-45EC28E2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800" dirty="0">
                <a:solidFill>
                  <a:srgbClr val="FFFF00"/>
                </a:solidFill>
              </a:rPr>
              <a:t>Conversões entre tipos de colunas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7F258-46CE-4C0F-9BDA-EEB34120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Foram convertidas as colunas:</a:t>
            </a:r>
          </a:p>
          <a:p>
            <a:pPr lvl="1"/>
            <a:r>
              <a:rPr lang="pt-BR" sz="4000" dirty="0" err="1"/>
              <a:t>education</a:t>
            </a:r>
            <a:r>
              <a:rPr lang="pt-BR" sz="4000" dirty="0"/>
              <a:t>: 1 – </a:t>
            </a:r>
            <a:r>
              <a:rPr lang="pt-BR" sz="4000" dirty="0" err="1"/>
              <a:t>primary</a:t>
            </a:r>
            <a:r>
              <a:rPr lang="pt-BR" sz="4000" dirty="0"/>
              <a:t>, 2- </a:t>
            </a:r>
            <a:r>
              <a:rPr lang="pt-BR" sz="4000" dirty="0" err="1"/>
              <a:t>secondary</a:t>
            </a:r>
            <a:r>
              <a:rPr lang="pt-BR" sz="4000" dirty="0"/>
              <a:t>, 3 – </a:t>
            </a:r>
            <a:r>
              <a:rPr lang="pt-BR" sz="4000" dirty="0" err="1"/>
              <a:t>tertiary</a:t>
            </a:r>
            <a:endParaRPr lang="pt-BR" sz="4000" dirty="0"/>
          </a:p>
          <a:p>
            <a:pPr lvl="1"/>
            <a:r>
              <a:rPr lang="pt-BR" sz="4000" dirty="0"/>
              <a:t>Y: 0 – ‘no’, 1 – ‘</a:t>
            </a:r>
            <a:r>
              <a:rPr lang="pt-BR" sz="4000" dirty="0" err="1"/>
              <a:t>yes</a:t>
            </a:r>
            <a:r>
              <a:rPr lang="pt-BR" sz="4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3195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675E0-1FF5-4F5D-BCBD-3AB4D1E6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Técnica de análise não usada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83403-3DE8-4EE5-86FF-50F81F27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Foi usada a matriz de confusão para analisar as duas variáveis '</a:t>
            </a:r>
            <a:r>
              <a:rPr lang="pt-BR" sz="2800" dirty="0" err="1"/>
              <a:t>campaign</a:t>
            </a:r>
            <a:r>
              <a:rPr lang="pt-BR" sz="2800" dirty="0"/>
              <a:t>','</a:t>
            </a:r>
            <a:r>
              <a:rPr lang="pt-BR" sz="2800" dirty="0" err="1"/>
              <a:t>clas_temp_lig</a:t>
            </a:r>
            <a:r>
              <a:rPr lang="pt-BR" sz="2800" dirty="0"/>
              <a:t>’ com Y, onde obtemos o resultado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0AC3ED-29A6-4727-85D0-C9136464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3" y="2802940"/>
            <a:ext cx="5459895" cy="27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17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262</TotalTime>
  <Words>626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Calisto MT</vt:lpstr>
      <vt:lpstr>Trebuchet MS</vt:lpstr>
      <vt:lpstr>Wingdings 2</vt:lpstr>
      <vt:lpstr>Ardósia</vt:lpstr>
      <vt:lpstr>Bank Marketing</vt:lpstr>
      <vt:lpstr>Descrição e Volume de Dados</vt:lpstr>
      <vt:lpstr>Objetivo do dataset e a utilização dos algoritmos</vt:lpstr>
      <vt:lpstr>Tipos das colunas</vt:lpstr>
      <vt:lpstr>Análise de Dados</vt:lpstr>
      <vt:lpstr>Colunas criadas</vt:lpstr>
      <vt:lpstr>COLUNAS REMOVIDAS</vt:lpstr>
      <vt:lpstr>Conversões entre tipos de colunas</vt:lpstr>
      <vt:lpstr>Técnica de análise não usada</vt:lpstr>
      <vt:lpstr>Gráfico da matriz de confusão gerado com Matplot</vt:lpstr>
      <vt:lpstr>analisando quem depositou com a variável class_saldo</vt:lpstr>
      <vt:lpstr>analisando os clientes que fizeram o depósito com a variável empréstimo </vt:lpstr>
      <vt:lpstr>analisando clientes que depositaram e a variável tempo de ligação</vt:lpstr>
      <vt:lpstr>analisando clientes que depositaram e a variável campaign</vt:lpstr>
      <vt:lpstr>Execução de Algoritmos</vt:lpstr>
      <vt:lpstr>Resultado dos testes </vt:lpstr>
      <vt:lpstr>Apresentação do PowerPoint</vt:lpstr>
      <vt:lpstr>Algoritmos que não se aplicaram ao dataset</vt:lpstr>
      <vt:lpstr>Gráfico de comparação de resultados Sem k-folding </vt:lpstr>
      <vt:lpstr>Gráfico de comparação de resultados Com k-folding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dc:creator>Maclaine Sabino</dc:creator>
  <cp:lastModifiedBy>Maclaine Sabino</cp:lastModifiedBy>
  <cp:revision>16</cp:revision>
  <dcterms:created xsi:type="dcterms:W3CDTF">2018-02-20T17:54:29Z</dcterms:created>
  <dcterms:modified xsi:type="dcterms:W3CDTF">2018-02-21T00:57:27Z</dcterms:modified>
</cp:coreProperties>
</file>