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1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7.xml"/><Relationship Id="rId33" Type="http://schemas.openxmlformats.org/officeDocument/2006/relationships/font" Target="fonts/Lato-boldItalic.fntdata"/><Relationship Id="rId10" Type="http://schemas.openxmlformats.org/officeDocument/2006/relationships/slide" Target="slides/slide6.xml"/><Relationship Id="rId32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ic.unicamp.br/~rocha/teaching/2013s1/mc851/aulas/additional-material-viola-jones.pdf" TargetMode="External"/><Relationship Id="rId4" Type="http://schemas.openxmlformats.org/officeDocument/2006/relationships/hyperlink" Target="https://docs.opencv.org/3.3.0/d7/d8b/tutorial_py_face_detection.html" TargetMode="External"/><Relationship Id="rId5" Type="http://schemas.openxmlformats.org/officeDocument/2006/relationships/hyperlink" Target="http://turimlab.blogspot.com.br/2016/10/deteccao-de-faces-com-opencv-e-pytho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2929500" y="1239300"/>
            <a:ext cx="5777700" cy="24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Detecção de faces</a:t>
            </a:r>
            <a:r>
              <a:rPr lang="pt-BR"/>
              <a:t> com Python e </a:t>
            </a:r>
            <a:r>
              <a:rPr b="1" lang="pt-BR"/>
              <a:t>OpenCV</a:t>
            </a:r>
            <a:endParaRPr b="1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793500" y="3848725"/>
            <a:ext cx="4761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Elke Maclaine e Marlysson Silva</a:t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1340125" y="577250"/>
            <a:ext cx="6087000" cy="1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Cascade (Viola-Jones)</a:t>
            </a:r>
            <a:endParaRPr sz="3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91" name="Shape 191"/>
          <p:cNvSpPr txBox="1"/>
          <p:nvPr>
            <p:ph idx="2" type="body"/>
          </p:nvPr>
        </p:nvSpPr>
        <p:spPr>
          <a:xfrm>
            <a:off x="856225" y="1970750"/>
            <a:ext cx="7054800" cy="16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Bastante eficiente para detecção facial</a:t>
            </a:r>
            <a:endParaRPr sz="2300"/>
          </a:p>
          <a:p>
            <a:pPr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OpenCV tem uma implementação bem consistente desse método;</a:t>
            </a:r>
            <a:endParaRPr sz="2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Classificador Cascade(Como funciona?)</a:t>
            </a:r>
            <a:endParaRPr sz="2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Iniciamos tendo várias imagens, no primeiro conjunto teremos várias imagens de faces que são chamadas imagens positivas e no segundo conjunto temos imagens de não faces, que chamamos de imagens negativas</a:t>
            </a:r>
            <a:endParaRPr sz="1700"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É feito um treinamento com uma quantidade grande dessas imagens, usando o algoritmo Adaboost(gera um arquivo .xml)</a:t>
            </a:r>
            <a:endParaRPr sz="1700"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O treinamento do algoritmo selecionará o melhor conjunto de características, chamados de haars .</a:t>
            </a:r>
            <a:endParaRPr sz="17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297500" y="469950"/>
            <a:ext cx="7038900" cy="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/>
              <a:t>Haars</a:t>
            </a:r>
            <a:endParaRPr b="1" sz="2700"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1297500" y="1567550"/>
            <a:ext cx="3403200" cy="25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idx="2" type="body"/>
          </p:nvPr>
        </p:nvSpPr>
        <p:spPr>
          <a:xfrm>
            <a:off x="4933225" y="1567550"/>
            <a:ext cx="3403200" cy="25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563" y="1479188"/>
            <a:ext cx="2295525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350" y="1474438"/>
            <a:ext cx="379095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1265700" y="4161450"/>
            <a:ext cx="70707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pt-BR" sz="1700">
                <a:solidFill>
                  <a:srgbClr val="FFFFFF"/>
                </a:solidFill>
              </a:rPr>
              <a:t>Ao carregar uma nova imagem as características selecionadas serão aplicadas nessa imagem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Classificador Cascade</a:t>
            </a:r>
            <a:endParaRPr sz="2600"/>
          </a:p>
          <a:p>
            <a:pPr indent="-228600" lvl="0" marL="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pt-BR" sz="2200">
                <a:latin typeface="Montserrat"/>
                <a:ea typeface="Montserrat"/>
                <a:cs typeface="Montserrat"/>
                <a:sym typeface="Montserrat"/>
              </a:rPr>
              <a:t>São arquivos .xmls prontos que você já pode usar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</a:pPr>
            <a:r>
              <a:rPr lang="pt-BR" sz="2100">
                <a:latin typeface="Montserrat"/>
                <a:ea typeface="Montserrat"/>
                <a:cs typeface="Montserrat"/>
                <a:sym typeface="Montserrat"/>
              </a:rPr>
              <a:t>Depois que ele faz toda a leitura da imagem e os processamentos, ele vai gerar o arquivo .xml, que é o classificador já treinado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</a:pPr>
            <a:r>
              <a:rPr lang="pt-BR" sz="2100">
                <a:latin typeface="Montserrat"/>
                <a:ea typeface="Montserrat"/>
                <a:cs typeface="Montserrat"/>
                <a:sym typeface="Montserrat"/>
              </a:rPr>
              <a:t>Quando precisar reconhecer uma nova face, ele vai usar os arquivos .xmls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features haars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731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Combinação de features haar para formar um classificador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Padrão retangular nos dados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 Diferenças na intensidade das regiões retangulares da imagem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 O treinamento pode durar semanas, pois é bem demorado e é feita pixel a pixel</a:t>
            </a:r>
            <a:endParaRPr sz="1600"/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0" y="1620400"/>
            <a:ext cx="3998300" cy="28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 realizado</a:t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>
            <p:ph idx="2" type="body"/>
          </p:nvPr>
        </p:nvSpPr>
        <p:spPr>
          <a:xfrm>
            <a:off x="4933200" y="773350"/>
            <a:ext cx="3403200" cy="4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 </a:t>
            </a:r>
            <a:r>
              <a:rPr lang="pt-BR" sz="1500"/>
              <a:t>As características em valores são a soma dos pixels brancos – soma dos pixels pretos em cada pedacinho da imagem. É construído uma matriz com valores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Cada quadradinho é aplicado e suas variações e também multiplicado por todas as outras características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 Exemplo, se tivéssemos uma imagem de 24 por 24 pixels, teríamos uma imagem de um total de 576 pixels, e um total de mais de 160000 combinações</a:t>
            </a:r>
            <a:endParaRPr sz="15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75" y="1743900"/>
            <a:ext cx="46647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1503900" y="298550"/>
            <a:ext cx="5223000" cy="10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800"/>
              <a:t>AdaBoost</a:t>
            </a:r>
            <a:endParaRPr sz="3800"/>
          </a:p>
        </p:txBody>
      </p:sp>
      <p:sp>
        <p:nvSpPr>
          <p:cNvPr id="235" name="Shape 235"/>
          <p:cNvSpPr txBox="1"/>
          <p:nvPr>
            <p:ph idx="2" type="body"/>
          </p:nvPr>
        </p:nvSpPr>
        <p:spPr>
          <a:xfrm>
            <a:off x="734729" y="1662050"/>
            <a:ext cx="7189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AdaBoost remove as características não necessárias;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Combina vários classificadores fracos em um classificador forte;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Um exemplo de 16000 características, ele poderia reduzir para 6000;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Cascade(Como atua na nova imagem?)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Desliza pela imagem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Computa a média dos valores dos pixels na área branca e preta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Se a diferença entre as áreas é abaixo de um limiar, a característica coincide(match), isso é feito comparando com os valores que já estão no arquivo xml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Este método é baseado em aprendizagem supervisionada</a:t>
            </a:r>
            <a:endParaRPr sz="19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225" y="1392250"/>
            <a:ext cx="54006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Referências</a:t>
            </a:r>
            <a:endParaRPr b="1" sz="3000"/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10689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Droid Sans"/>
              <a:buChar char="●"/>
            </a:pPr>
            <a:r>
              <a:rPr lang="pt-BR" sz="2000" u="sng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  <a:hlinkClick r:id="rId3"/>
              </a:rPr>
              <a:t>http://www.ic.unicamp.br/~rocha/teaching/2013s1/mc851/aulas/additional-material-viola-jones.pdf</a:t>
            </a:r>
            <a:endParaRPr sz="20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Droid Sans"/>
              <a:buChar char="●"/>
            </a:pPr>
            <a:r>
              <a:rPr lang="pt-BR" sz="2000" u="sng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  <a:hlinkClick r:id="rId4"/>
              </a:rPr>
              <a:t>https://docs.opencv.org/3.3.0/d7/d8b/tutorial_py_face_detection.html</a:t>
            </a:r>
            <a:endParaRPr sz="20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Droid Sans"/>
              <a:buChar char="●"/>
            </a:pPr>
            <a:r>
              <a:rPr lang="pt-BR" sz="2000" u="sng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  <a:hlinkClick r:id="rId5"/>
              </a:rPr>
              <a:t>http://turimlab.blogspot.com.br/2016/10/deteccao-de-faces-com-opencv-e-python.html</a:t>
            </a:r>
            <a:endParaRPr sz="20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Introdução</a:t>
            </a:r>
            <a:endParaRPr b="1" sz="3000"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Nosso trabalho é sobre detecção de face em imagens, utilizando a linguagem Python e a biblioteca OpenCV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OpenCV é uma das bibliotecas de processamento de imagens mais utilizadas atualmente, sendo que ele é muito utilizado para essas tarefas de detecção e reconhecimento de face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75" y="1567550"/>
            <a:ext cx="4092724" cy="27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747650" y="2053000"/>
            <a:ext cx="80055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/>
              <a:t>Prática</a:t>
            </a:r>
            <a:endParaRPr b="1" sz="5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2278500" y="19974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/>
              <a:t>OBRIGADO!</a:t>
            </a:r>
            <a:endParaRPr b="1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00" y="622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Droid Sans"/>
                <a:ea typeface="Droid Sans"/>
                <a:cs typeface="Droid Sans"/>
                <a:sym typeface="Droid Sans"/>
              </a:rPr>
              <a:t>Conteúdo abordado</a:t>
            </a:r>
            <a:endParaRPr b="1" sz="30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297500" y="1872350"/>
            <a:ext cx="7038900" cy="17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Droid Sans"/>
              <a:buChar char="●"/>
            </a:pPr>
            <a:r>
              <a:rPr lang="pt-BR" sz="3000">
                <a:latin typeface="Droid Sans"/>
                <a:ea typeface="Droid Sans"/>
                <a:cs typeface="Droid Sans"/>
                <a:sym typeface="Droid Sans"/>
              </a:rPr>
              <a:t>Detecção de face em imagens </a:t>
            </a:r>
            <a:endParaRPr sz="3000">
              <a:latin typeface="Droid Sans"/>
              <a:ea typeface="Droid Sans"/>
              <a:cs typeface="Droid Sans"/>
              <a:sym typeface="Droid Sans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Droid Sans"/>
              <a:buChar char="●"/>
            </a:pPr>
            <a:r>
              <a:rPr lang="pt-BR" sz="3000">
                <a:latin typeface="Droid Sans"/>
                <a:ea typeface="Droid Sans"/>
                <a:cs typeface="Droid Sans"/>
                <a:sym typeface="Droid Sans"/>
              </a:rPr>
              <a:t>Detecção de faces pela webcam</a:t>
            </a:r>
            <a:endParaRPr sz="3000">
              <a:latin typeface="Droid Sans"/>
              <a:ea typeface="Droid Sans"/>
              <a:cs typeface="Droid Sans"/>
              <a:sym typeface="Droid Sans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Droid Sans"/>
              <a:buChar char="●"/>
            </a:pPr>
            <a:r>
              <a:rPr lang="pt-BR" sz="3000">
                <a:latin typeface="Droid Sans"/>
                <a:ea typeface="Droid Sans"/>
                <a:cs typeface="Droid Sans"/>
                <a:sym typeface="Droid Sans"/>
              </a:rPr>
              <a:t>Aplicações</a:t>
            </a:r>
            <a:endParaRPr sz="30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068900" y="243000"/>
            <a:ext cx="7895100" cy="10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Droid Sans"/>
                <a:ea typeface="Droid Sans"/>
                <a:cs typeface="Droid Sans"/>
                <a:sym typeface="Droid Sans"/>
              </a:rPr>
              <a:t>Detecção de face x Reconhecimento de face</a:t>
            </a:r>
            <a:endParaRPr b="1" sz="30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145100" y="1186550"/>
            <a:ext cx="7038900" cy="3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Visão computacional simula a capacidade do olho humano(I.A)</a:t>
            </a:r>
            <a:endParaRPr sz="17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Aplicações</a:t>
            </a:r>
            <a:endParaRPr sz="15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Detecção</a:t>
            </a:r>
            <a:endParaRPr sz="1300"/>
          </a:p>
          <a:p>
            <a: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pt-BR" sz="1300"/>
              <a:t> Contar quantas pessoas estão no ambiente</a:t>
            </a:r>
            <a:endParaRPr sz="1300"/>
          </a:p>
          <a:p>
            <a: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pt-BR" sz="1300"/>
              <a:t>Alarmes</a:t>
            </a:r>
            <a:endParaRPr sz="1300"/>
          </a:p>
          <a:p>
            <a: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 Uma câmera em uma residência, enviar uma mensagem caso seja detectado uma pessoa na residência</a:t>
            </a:r>
            <a:endParaRPr sz="1300"/>
          </a:p>
          <a:p>
            <a: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pt-BR" sz="1300"/>
              <a:t>Controle de tráfego em rodovias</a:t>
            </a:r>
            <a:endParaRPr sz="1300"/>
          </a:p>
          <a:p>
            <a: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Pode determinar quantos carros estão passando em uma rodovia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Reconhecimento</a:t>
            </a:r>
            <a:endParaRPr sz="1300"/>
          </a:p>
          <a:p>
            <a: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pt-BR" sz="1300"/>
              <a:t>Desbloqueio de celular</a:t>
            </a:r>
            <a:endParaRPr sz="1300"/>
          </a:p>
          <a:p>
            <a: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pt-BR" sz="1300"/>
              <a:t>Validação em cursos online(coursera.com)</a:t>
            </a:r>
            <a:endParaRPr sz="1300"/>
          </a:p>
          <a:p>
            <a: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pt-BR" sz="1300"/>
              <a:t>Identificação de bandidos, detentos</a:t>
            </a:r>
            <a:endParaRPr sz="1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OpenCV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Biblioteca mais popular para detecção de faces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OpenCV = Open Source computer vision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Criado pela intel em 1999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Escrita em C/C++</a:t>
            </a:r>
            <a:endParaRPr sz="19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pt-BR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Quando você trabalha com essa biblioteca em outras linguagens como Python e Java, significa que existem classes que vão ter acesso a essa api escrita em C e C++ e vão ter a interface tanto para python como para java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 Tipos de detecção facial</a:t>
            </a:r>
            <a:endParaRPr sz="3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1324500" y="433550"/>
            <a:ext cx="67890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/>
              <a:t>GEOMÉTRICO</a:t>
            </a:r>
            <a:endParaRPr sz="3600"/>
          </a:p>
        </p:txBody>
      </p:sp>
      <p:sp>
        <p:nvSpPr>
          <p:cNvPr id="172" name="Shape 172"/>
          <p:cNvSpPr txBox="1"/>
          <p:nvPr>
            <p:ph idx="2" type="body"/>
          </p:nvPr>
        </p:nvSpPr>
        <p:spPr>
          <a:xfrm>
            <a:off x="829225" y="2026550"/>
            <a:ext cx="72033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Mais intuitivo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Construídos marcos na imagem(posições)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Robusto contra mudanças na iluminação</a:t>
            </a:r>
            <a:endParaRPr sz="22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1459500" y="366050"/>
            <a:ext cx="3403200" cy="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EINGENFACES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856225" y="1514450"/>
            <a:ext cx="6690300" cy="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pt-BR" sz="2200">
                <a:solidFill>
                  <a:srgbClr val="000000"/>
                </a:solidFill>
              </a:rPr>
              <a:t>Utiliza PCA(Principal Component Analysis)</a:t>
            </a:r>
            <a:endParaRPr sz="22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250" y="2097400"/>
            <a:ext cx="4828050" cy="25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1297500" y="348350"/>
            <a:ext cx="7038900" cy="1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Abordagens com Machine Learning</a:t>
            </a:r>
            <a:endParaRPr sz="3200"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85" name="Shape 185"/>
          <p:cNvSpPr txBox="1"/>
          <p:nvPr>
            <p:ph idx="2" type="body"/>
          </p:nvPr>
        </p:nvSpPr>
        <p:spPr>
          <a:xfrm>
            <a:off x="970825" y="1567550"/>
            <a:ext cx="7365600" cy="18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Submete uma série de imagens para treino;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O classificador vai aprender com essas imagens;</a:t>
            </a:r>
            <a:endParaRPr sz="19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1900"/>
              <a:t>Para classificar a imagem, utiliza-se algoritmos como Naive Bayes, árvore</a:t>
            </a:r>
            <a:r>
              <a:rPr lang="pt-BR" sz="2200"/>
              <a:t> </a:t>
            </a:r>
            <a:r>
              <a:rPr lang="pt-BR" sz="1700"/>
              <a:t>de </a:t>
            </a:r>
            <a:r>
              <a:rPr lang="pt-BR" sz="1800"/>
              <a:t>decisão  ou uma rede neural;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